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59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A1873E-3B1B-4AD9-84E9-0EB6E0D5CB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E0AFD6-E9BB-4DBE-90AA-8238205525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DE4D49-CEEE-4101-8D6E-78BA2F8C0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3C038-64D3-4587-94B5-F6CA1157D160}" type="datetimeFigureOut">
              <a:rPr lang="en-US" smtClean="0"/>
              <a:t>10/6/2020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92E9D5-2289-4DF8-997A-04E2DA53E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5E2B63-C963-4EF4-AD3F-ACC558C63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947E3-83D9-49C8-BFF3-212837954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414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1FADA2-388D-4D26-B532-82F62F8BA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298EF4-1DA6-4CE2-801C-9C88CF4AFC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629D8B-5983-415E-9E72-4D1CFC48C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3C038-64D3-4587-94B5-F6CA1157D160}" type="datetimeFigureOut">
              <a:rPr lang="en-US" smtClean="0"/>
              <a:t>10/6/2020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0B8BEB-2C81-49DB-9F1D-F2605B962B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9F6584-D3A6-4DCF-B764-B81CB2568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947E3-83D9-49C8-BFF3-212837954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45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DE2D6-DE29-4E34-B97E-9C1C434EA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5437D3-6642-45C1-831B-A65F5E214A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44BC8-FB09-4159-A929-729C0E95A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3C038-64D3-4587-94B5-F6CA1157D160}" type="datetimeFigureOut">
              <a:rPr lang="en-US" smtClean="0"/>
              <a:t>10/6/2020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15E211-C93B-4F21-8D4E-3474E68C9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D35C70-0ED1-4D91-A24F-B0381545E2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947E3-83D9-49C8-BFF3-212837954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998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EDE2F-32F6-4F64-9CDC-AB27DCF664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F17BE4-BC3C-4B62-BBC1-9196E39797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D7E701-3918-4FF4-A834-E4D7055888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AA86A6-46F6-4A5D-953D-E4C612C3F1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3C038-64D3-4587-94B5-F6CA1157D160}" type="datetimeFigureOut">
              <a:rPr lang="en-US" smtClean="0"/>
              <a:t>10/6/2020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153943-7723-41EB-9475-4E5E65151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0F360E-9926-4FEE-AF22-A61E6A81D7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947E3-83D9-49C8-BFF3-212837954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494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A434EC-5B25-4320-B8DF-4023C1FB3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015D60-735D-4F43-B936-77FADA0B13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61C2C3-E959-445B-807B-904F22AD7E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5F95521-F08A-4E8F-9CD6-0DE273448F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E058F3-C005-4611-ADC1-17D4E6FE65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984D5C-0ECC-4F19-A57D-2FAFDAF4F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3C038-64D3-4587-94B5-F6CA1157D160}" type="datetimeFigureOut">
              <a:rPr lang="en-US" smtClean="0"/>
              <a:t>10/6/2020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A81447F-5EF7-4EB4-96DB-5E5E92C2C0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F767557-E022-4F08-AB93-64FA81B442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947E3-83D9-49C8-BFF3-212837954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813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44DB1D-949A-4A05-8CFC-B37DFC59C4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4DE19B-B945-4798-8B4E-B8AEE5648D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3C038-64D3-4587-94B5-F6CA1157D160}" type="datetimeFigureOut">
              <a:rPr lang="en-US" smtClean="0"/>
              <a:t>10/6/2020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3761BE-6A59-4366-A403-5EBCB1B9D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3D1E30-47CC-440A-93A4-684E21B74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947E3-83D9-49C8-BFF3-212837954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403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08CDC61-4DDA-41B2-8749-3D4D57B646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3C038-64D3-4587-94B5-F6CA1157D160}" type="datetimeFigureOut">
              <a:rPr lang="en-US" smtClean="0"/>
              <a:t>10/6/2020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9054C8-57D4-4405-8BC0-82B033094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FCB6E1-44AA-4FE2-BE5B-FC8B28C54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947E3-83D9-49C8-BFF3-212837954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861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2B475B-3114-4F22-8AD8-0AC540BC2F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BEADE8-9DF9-4D3E-95A9-24AB0585AC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1F3BF6-2304-4DA9-8873-DA35FDA26B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B39500-C440-4C3D-8CF0-C041CEC60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3C038-64D3-4587-94B5-F6CA1157D160}" type="datetimeFigureOut">
              <a:rPr lang="en-US" smtClean="0"/>
              <a:t>10/6/2020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D6A552-FC0D-4688-B661-6FE903283E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8F7C33-D26D-4FF5-9C82-142E5F4B7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947E3-83D9-49C8-BFF3-212837954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515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5AEA0F-849E-4DEE-915D-26085642A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1BC599D-E7B7-48BE-AD1B-60CCE5937D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8C958-BF66-490F-81AB-15B234DE4A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A7CF68-ADCB-4E6A-A8A3-69CB9E6A4C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3C038-64D3-4587-94B5-F6CA1157D160}" type="datetimeFigureOut">
              <a:rPr lang="en-US" smtClean="0"/>
              <a:t>10/6/2020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1555AD-4C73-4388-AFBC-2DEF6F5C9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4FAFBA-F265-4B35-9EC1-0467D35FF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947E3-83D9-49C8-BFF3-212837954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4521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71112-FC9F-40BC-BC0B-6D2BA2424F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51E0D5-C266-4B02-8629-9775BF591F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DF712F-DB53-42D7-BE76-BA8495A74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3C038-64D3-4587-94B5-F6CA1157D160}" type="datetimeFigureOut">
              <a:rPr lang="en-US" smtClean="0"/>
              <a:t>10/6/2020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E85A2B-A436-441F-9154-A290AAEC2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0A23AA-8D5A-43C9-AF8F-C2B776202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947E3-83D9-49C8-BFF3-212837954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338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37667E-90EF-478B-9721-515E77EFE9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5A24DF-1A00-45BF-8E7C-E5ABC4BF21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986D39-96A3-4D98-8772-780F19611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3C038-64D3-4587-94B5-F6CA1157D160}" type="datetimeFigureOut">
              <a:rPr lang="en-US" smtClean="0"/>
              <a:t>10/6/2020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6BA65C-46EF-48A4-B1E1-4390628F7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16255C-7EA7-4D79-A9D1-18FC9C08E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947E3-83D9-49C8-BFF3-212837954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690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F6AD25C-9319-4E53-A60B-7BC758D4A6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4FB0DA-8422-4FAC-A5F4-ABE0B78BFC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AB0C3B-995D-48FC-AB9A-291CB981D0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23C038-64D3-4587-94B5-F6CA1157D160}" type="datetimeFigureOut">
              <a:rPr lang="en-US" smtClean="0"/>
              <a:t>10/6/2020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58FCC1-1DEF-4B4A-A509-3827E862AC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581B25-6983-4228-93FE-AA2EDBC9C9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6947E3-83D9-49C8-BFF3-212837954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64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3FEA28-0A16-42EC-BEC0-721E5858FA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Pemodelan</a:t>
            </a:r>
            <a:r>
              <a:rPr lang="en-US" dirty="0"/>
              <a:t> </a:t>
            </a:r>
            <a:r>
              <a:rPr lang="en-US" dirty="0" err="1"/>
              <a:t>Matematik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/>
              <a:t>Dinamik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92E2BE-4657-4398-88A9-44AFF6C623F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2394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1B8070-A322-4255-997D-5A1EB418F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Pembahasan</a:t>
            </a:r>
            <a:r>
              <a:rPr lang="en-US" dirty="0"/>
              <a:t> </a:t>
            </a:r>
            <a:r>
              <a:rPr lang="en-US" dirty="0" err="1"/>
              <a:t>Pemodelan</a:t>
            </a:r>
            <a:r>
              <a:rPr lang="en-US" dirty="0"/>
              <a:t> </a:t>
            </a:r>
            <a:r>
              <a:rPr lang="en-US" dirty="0" err="1"/>
              <a:t>Matematik</a:t>
            </a:r>
            <a:r>
              <a:rPr lang="en-US" dirty="0"/>
              <a:t> System yang </a:t>
            </a:r>
            <a:r>
              <a:rPr lang="en-US" dirty="0" err="1"/>
              <a:t>Dinamik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653BEB-2C38-44EA-97C7-E26306B17A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Mekanik</a:t>
            </a:r>
            <a:endParaRPr lang="en-US" dirty="0"/>
          </a:p>
          <a:p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Elektrik</a:t>
            </a:r>
            <a:endParaRPr lang="en-US" dirty="0"/>
          </a:p>
          <a:p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Elektronika</a:t>
            </a:r>
            <a:r>
              <a:rPr lang="en-US" dirty="0"/>
              <a:t> Analog</a:t>
            </a:r>
          </a:p>
          <a:p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Elektronika</a:t>
            </a:r>
            <a:endParaRPr lang="en-US" dirty="0"/>
          </a:p>
          <a:p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Permukaan</a:t>
            </a:r>
            <a:r>
              <a:rPr lang="en-US" dirty="0"/>
              <a:t> </a:t>
            </a:r>
            <a:r>
              <a:rPr lang="en-US" dirty="0" err="1"/>
              <a:t>Zat</a:t>
            </a:r>
            <a:r>
              <a:rPr lang="en-US" dirty="0"/>
              <a:t> </a:t>
            </a:r>
            <a:r>
              <a:rPr lang="en-US" dirty="0" err="1"/>
              <a:t>Cair</a:t>
            </a:r>
            <a:endParaRPr lang="en-US" dirty="0"/>
          </a:p>
          <a:p>
            <a:r>
              <a:rPr lang="en-US" dirty="0" err="1"/>
              <a:t>Sistem</a:t>
            </a:r>
            <a:r>
              <a:rPr lang="en-US" dirty="0"/>
              <a:t> Thermal</a:t>
            </a:r>
          </a:p>
          <a:p>
            <a:r>
              <a:rPr lang="en-US" dirty="0"/>
              <a:t>Model </a:t>
            </a:r>
            <a:r>
              <a:rPr lang="en-US" dirty="0" err="1"/>
              <a:t>tempat</a:t>
            </a:r>
            <a:r>
              <a:rPr lang="en-US" dirty="0"/>
              <a:t> </a:t>
            </a:r>
            <a:r>
              <a:rPr lang="en-US" dirty="0" err="1"/>
              <a:t>kedudukan</a:t>
            </a:r>
            <a:endParaRPr lang="en-US" dirty="0"/>
          </a:p>
          <a:p>
            <a:r>
              <a:rPr lang="en-US" dirty="0" err="1"/>
              <a:t>Linearisasi</a:t>
            </a:r>
            <a:r>
              <a:rPr lang="en-US" dirty="0"/>
              <a:t> </a:t>
            </a:r>
            <a:r>
              <a:rPr lang="en-US" dirty="0" err="1"/>
              <a:t>matematika</a:t>
            </a:r>
            <a:r>
              <a:rPr lang="en-US" dirty="0"/>
              <a:t> non linear</a:t>
            </a:r>
          </a:p>
        </p:txBody>
      </p:sp>
    </p:spTree>
    <p:extLst>
      <p:ext uri="{BB962C8B-B14F-4D97-AF65-F5344CB8AC3E}">
        <p14:creationId xmlns:p14="http://schemas.microsoft.com/office/powerpoint/2010/main" val="24514574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AED96A-3FD2-4FAD-8D1B-6D4B9892B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Model </a:t>
            </a:r>
            <a:r>
              <a:rPr lang="en-US" dirty="0" err="1"/>
              <a:t>fisik</a:t>
            </a:r>
            <a:r>
              <a:rPr lang="en-US" dirty="0"/>
              <a:t> system </a:t>
            </a:r>
            <a:r>
              <a:rPr lang="en-US" dirty="0" err="1"/>
              <a:t>translasi</a:t>
            </a:r>
            <a:r>
              <a:rPr lang="en-US" dirty="0"/>
              <a:t> </a:t>
            </a:r>
            <a:r>
              <a:rPr lang="en-US" dirty="0" err="1"/>
              <a:t>mekanik</a:t>
            </a:r>
            <a:r>
              <a:rPr lang="en-US" dirty="0"/>
              <a:t>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865CACD-4642-4DF0-A813-1463A8055920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83" t="43756" r="10461" b="12085"/>
          <a:stretch/>
        </p:blipFill>
        <p:spPr bwMode="auto">
          <a:xfrm>
            <a:off x="2905537" y="1825625"/>
            <a:ext cx="6380925" cy="43513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757759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77A46D-F694-4C03-9D38-B99E8F889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the Second Law Newton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71C056A-7161-4C84-B41B-2A42C5FE989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Hukum </a:t>
                </a:r>
                <a:r>
                  <a:rPr lang="en-US" dirty="0" err="1"/>
                  <a:t>dasar</a:t>
                </a:r>
                <a:r>
                  <a:rPr lang="en-US" dirty="0"/>
                  <a:t> yang </a:t>
                </a:r>
                <a:r>
                  <a:rPr lang="en-US" dirty="0" err="1"/>
                  <a:t>mengatur</a:t>
                </a:r>
                <a:r>
                  <a:rPr lang="en-US" dirty="0"/>
                  <a:t> system </a:t>
                </a:r>
                <a:r>
                  <a:rPr lang="en-US" dirty="0" err="1"/>
                  <a:t>mekanik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hukum</a:t>
                </a:r>
                <a:r>
                  <a:rPr lang="en-US" dirty="0"/>
                  <a:t> </a:t>
                </a:r>
                <a:r>
                  <a:rPr lang="en-US" dirty="0" err="1"/>
                  <a:t>ke</a:t>
                </a:r>
                <a:r>
                  <a:rPr lang="en-US" dirty="0"/>
                  <a:t> II Newton</a:t>
                </a:r>
              </a:p>
              <a:p>
                <a:pPr marL="0" indent="0">
                  <a:buNone/>
                </a:pPr>
                <a:r>
                  <a:rPr lang="en-US" dirty="0">
                    <a:sym typeface="Symbol" panose="05050102010706020507" pitchFamily="18" charset="2"/>
                  </a:rPr>
                  <a:t>   </a:t>
                </a:r>
                <a:r>
                  <a:rPr lang="en-US" sz="4000" dirty="0">
                    <a:sym typeface="Symbol" panose="05050102010706020507" pitchFamily="18" charset="2"/>
                  </a:rPr>
                  <a:t>F=</a:t>
                </a:r>
                <a:r>
                  <a:rPr lang="en-US" sz="4000" dirty="0" err="1">
                    <a:sym typeface="Symbol" panose="05050102010706020507" pitchFamily="18" charset="2"/>
                  </a:rPr>
                  <a:t>m.a</a:t>
                </a:r>
                <a:endParaRPr lang="en-US" sz="4000" dirty="0">
                  <a:sym typeface="Symbol" panose="05050102010706020507" pitchFamily="18" charset="2"/>
                </a:endParaRPr>
              </a:p>
              <a:p>
                <a:pPr marL="0" indent="0">
                  <a:buNone/>
                </a:pPr>
                <a:r>
                  <a:rPr lang="en-US" dirty="0">
                    <a:sym typeface="Symbol" panose="05050102010706020507" pitchFamily="18" charset="2"/>
                  </a:rPr>
                  <a:t>   </a:t>
                </a:r>
                <a:r>
                  <a:rPr lang="en-US" dirty="0" err="1">
                    <a:sym typeface="Symbol" panose="05050102010706020507" pitchFamily="18" charset="2"/>
                  </a:rPr>
                  <a:t>dimana</a:t>
                </a:r>
                <a:r>
                  <a:rPr lang="en-US" dirty="0">
                    <a:sym typeface="Symbol" panose="05050102010706020507" pitchFamily="18" charset="2"/>
                  </a:rPr>
                  <a:t> :</a:t>
                </a:r>
              </a:p>
              <a:p>
                <a:pPr marL="0" indent="0">
                  <a:buNone/>
                </a:pPr>
                <a:r>
                  <a:rPr lang="en-US" dirty="0">
                    <a:sym typeface="Symbol" panose="05050102010706020507" pitchFamily="18" charset="2"/>
                  </a:rPr>
                  <a:t>   F  = Gaya (N)</a:t>
                </a:r>
              </a:p>
              <a:p>
                <a:pPr marL="0" indent="0">
                  <a:buNone/>
                </a:pPr>
                <a:r>
                  <a:rPr lang="en-US" dirty="0">
                    <a:sym typeface="Symbol" panose="05050102010706020507" pitchFamily="18" charset="2"/>
                  </a:rPr>
                  <a:t>   m = </a:t>
                </a:r>
                <a:r>
                  <a:rPr lang="en-US" dirty="0" err="1">
                    <a:sym typeface="Symbol" panose="05050102010706020507" pitchFamily="18" charset="2"/>
                  </a:rPr>
                  <a:t>massa</a:t>
                </a:r>
                <a:r>
                  <a:rPr lang="en-US" dirty="0">
                    <a:sym typeface="Symbol" panose="05050102010706020507" pitchFamily="18" charset="2"/>
                  </a:rPr>
                  <a:t> (kg)</a:t>
                </a:r>
              </a:p>
              <a:p>
                <a:pPr marL="0" indent="0">
                  <a:buNone/>
                </a:pPr>
                <a:r>
                  <a:rPr lang="en-US" dirty="0">
                    <a:sym typeface="Symbol" panose="05050102010706020507" pitchFamily="18" charset="2"/>
                  </a:rPr>
                  <a:t>   a = </a:t>
                </a:r>
                <a:r>
                  <a:rPr lang="en-US" dirty="0" err="1">
                    <a:sym typeface="Symbol" panose="05050102010706020507" pitchFamily="18" charset="2"/>
                  </a:rPr>
                  <a:t>percepatan</a:t>
                </a:r>
                <a:r>
                  <a:rPr lang="en-US" dirty="0">
                    <a:sym typeface="Symbol" panose="05050102010706020507" pitchFamily="18" charset="2"/>
                  </a:rPr>
                  <a:t> </a:t>
                </a:r>
                <a:r>
                  <a:rPr lang="en-US" dirty="0" err="1">
                    <a:sym typeface="Symbol" panose="05050102010706020507" pitchFamily="18" charset="2"/>
                  </a:rPr>
                  <a:t>arah</a:t>
                </a:r>
                <a:r>
                  <a:rPr lang="en-US" dirty="0">
                    <a:sym typeface="Symbol" panose="05050102010706020507" pitchFamily="18" charset="2"/>
                  </a:rPr>
                  <a:t> </a:t>
                </a:r>
                <a:r>
                  <a:rPr lang="en-US" dirty="0" err="1">
                    <a:sym typeface="Symbol" panose="05050102010706020507" pitchFamily="18" charset="2"/>
                  </a:rPr>
                  <a:t>translasi</a:t>
                </a:r>
                <a:r>
                  <a:rPr lang="en-US" dirty="0">
                    <a:sym typeface="Symbol" panose="05050102010706020507" pitchFamily="18" charset="2"/>
                  </a:rPr>
                  <a:t> (m/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𝑠𝑒𝑐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)</m:t>
                    </m:r>
                  </m:oMath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71C056A-7161-4C84-B41B-2A42C5FE989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73695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6952A7-76AA-4CB9-8C1B-96B28714D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Dari model </a:t>
            </a:r>
            <a:r>
              <a:rPr lang="en-US" dirty="0" err="1"/>
              <a:t>fisik</a:t>
            </a:r>
            <a:r>
              <a:rPr lang="en-US" dirty="0"/>
              <a:t> system </a:t>
            </a:r>
            <a:r>
              <a:rPr lang="en-US" dirty="0" err="1"/>
              <a:t>translasi</a:t>
            </a:r>
            <a:r>
              <a:rPr lang="en-US" dirty="0"/>
              <a:t> </a:t>
            </a:r>
            <a:r>
              <a:rPr lang="en-US" dirty="0" err="1"/>
              <a:t>mekanik</a:t>
            </a:r>
            <a:r>
              <a:rPr lang="en-US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3AEE6A-7E9E-4D6C-9B6A-4BDCB164B0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26098" y="1825625"/>
            <a:ext cx="5127702" cy="4351338"/>
          </a:xfrm>
        </p:spPr>
        <p:txBody>
          <a:bodyPr/>
          <a:lstStyle/>
          <a:p>
            <a:r>
              <a:rPr lang="en-US" dirty="0" err="1"/>
              <a:t>Komponen</a:t>
            </a:r>
            <a:r>
              <a:rPr lang="en-US" dirty="0"/>
              <a:t>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dirty="0"/>
              <a:t>Benda </a:t>
            </a:r>
            <a:r>
              <a:rPr lang="en-US" dirty="0" err="1"/>
              <a:t>bermassa</a:t>
            </a:r>
            <a:r>
              <a:rPr lang="en-US" dirty="0"/>
              <a:t> (m)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dirty="0" err="1"/>
              <a:t>Pegas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konstanta</a:t>
            </a:r>
            <a:r>
              <a:rPr lang="en-US" dirty="0"/>
              <a:t> (k)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dirty="0"/>
              <a:t>Dashpot (b)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en-US" dirty="0"/>
          </a:p>
          <a:p>
            <a:pPr marL="457200" lvl="1" indent="0">
              <a:buNone/>
            </a:pPr>
            <a:endParaRPr lang="en-US" dirty="0"/>
          </a:p>
        </p:txBody>
      </p:sp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90EB64CC-DE75-4F60-B8E0-EA41772254D9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83" t="43756" r="10461" b="12085"/>
          <a:stretch/>
        </p:blipFill>
        <p:spPr bwMode="auto">
          <a:xfrm>
            <a:off x="838201" y="1825625"/>
            <a:ext cx="5127702" cy="43513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604299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31D586-E7D3-45D7-B4E2-5C623C819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Dari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2 Newton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dapatkan</a:t>
            </a:r>
            <a:br>
              <a:rPr lang="en-US" dirty="0"/>
            </a:b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2843771-6FC3-47A1-AA31-0075F99CA59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US" dirty="0"/>
                  <a:t>m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=−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𝑏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𝑑𝑦</m:t>
                            </m:r>
                          </m:num>
                          <m:den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𝑑𝑡</m:t>
                            </m:r>
                          </m:den>
                        </m:f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𝑑𝑢</m:t>
                            </m:r>
                          </m:num>
                          <m:den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𝑑𝑡</m:t>
                            </m:r>
                          </m:den>
                        </m:f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𝑢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  </a:t>
                </a:r>
                <a:r>
                  <a:rPr lang="en-US" dirty="0">
                    <a:solidFill>
                      <a:srgbClr val="C00000"/>
                    </a:solidFill>
                  </a:rPr>
                  <a:t>dari </a:t>
                </a:r>
                <a:r>
                  <a:rPr lang="en-US" dirty="0" err="1">
                    <a:solidFill>
                      <a:srgbClr val="C00000"/>
                    </a:solidFill>
                  </a:rPr>
                  <a:t>gambar</a:t>
                </a:r>
                <a:r>
                  <a:rPr lang="en-US" dirty="0">
                    <a:solidFill>
                      <a:srgbClr val="C00000"/>
                    </a:solidFill>
                  </a:rPr>
                  <a:t> </a:t>
                </a:r>
                <a:r>
                  <a:rPr lang="en-US" dirty="0" err="1">
                    <a:solidFill>
                      <a:srgbClr val="C00000"/>
                    </a:solidFill>
                  </a:rPr>
                  <a:t>tadi</a:t>
                </a:r>
                <a:r>
                  <a:rPr lang="en-US" dirty="0">
                    <a:solidFill>
                      <a:srgbClr val="C00000"/>
                    </a:solidFill>
                  </a:rPr>
                  <a:t> </a:t>
                </a:r>
                <a:r>
                  <a:rPr lang="en-US" dirty="0" err="1">
                    <a:solidFill>
                      <a:srgbClr val="C00000"/>
                    </a:solidFill>
                  </a:rPr>
                  <a:t>perpindahan</a:t>
                </a:r>
                <a:r>
                  <a:rPr lang="en-US" dirty="0">
                    <a:solidFill>
                      <a:srgbClr val="C00000"/>
                    </a:solidFill>
                  </a:rPr>
                  <a:t> </a:t>
                </a:r>
                <a:r>
                  <a:rPr lang="en-US" dirty="0" err="1">
                    <a:solidFill>
                      <a:srgbClr val="C00000"/>
                    </a:solidFill>
                  </a:rPr>
                  <a:t>adl</a:t>
                </a:r>
                <a:r>
                  <a:rPr lang="en-US" dirty="0">
                    <a:solidFill>
                      <a:srgbClr val="C00000"/>
                    </a:solidFill>
                  </a:rPr>
                  <a:t> y</a:t>
                </a:r>
              </a:p>
              <a:p>
                <a:pPr marL="0" indent="0">
                  <a:buNone/>
                </a:pPr>
                <a:r>
                  <a:rPr lang="en-US" dirty="0"/>
                  <a:t>						</a:t>
                </a:r>
                <a:r>
                  <a:rPr lang="en-US" dirty="0">
                    <a:solidFill>
                      <a:schemeClr val="accent6">
                        <a:lumMod val="50000"/>
                      </a:schemeClr>
                    </a:solidFill>
                  </a:rPr>
                  <a:t>	</a:t>
                </a:r>
                <a:r>
                  <a:rPr lang="en-US" dirty="0" err="1">
                    <a:solidFill>
                      <a:srgbClr val="C00000"/>
                    </a:solidFill>
                  </a:rPr>
                  <a:t>shg</a:t>
                </a:r>
                <a:r>
                  <a:rPr lang="en-US" dirty="0">
                    <a:solidFill>
                      <a:srgbClr val="C00000"/>
                    </a:solidFill>
                  </a:rPr>
                  <a:t> </a:t>
                </a:r>
                <a:r>
                  <a:rPr lang="en-US" dirty="0" err="1">
                    <a:solidFill>
                      <a:srgbClr val="C00000"/>
                    </a:solidFill>
                  </a:rPr>
                  <a:t>kec</a:t>
                </a:r>
                <a:r>
                  <a:rPr lang="en-US" dirty="0">
                    <a:solidFill>
                      <a:srgbClr val="C00000"/>
                    </a:solidFill>
                  </a:rPr>
                  <a:t> </a:t>
                </a:r>
                <a:r>
                  <a:rPr lang="en-US" dirty="0" err="1">
                    <a:solidFill>
                      <a:srgbClr val="C00000"/>
                    </a:solidFill>
                  </a:rPr>
                  <a:t>dy</a:t>
                </a:r>
                <a:r>
                  <a:rPr lang="en-US" dirty="0">
                    <a:solidFill>
                      <a:srgbClr val="C00000"/>
                    </a:solidFill>
                  </a:rPr>
                  <a:t>/dt </a:t>
                </a:r>
              </a:p>
              <a:p>
                <a:pPr marL="0" indent="0">
                  <a:buNone/>
                </a:pPr>
                <a:r>
                  <a:rPr lang="en-US" dirty="0"/>
                  <a:t>m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𝑏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𝑑𝑦</m:t>
                        </m:r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𝑏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𝑑𝑢</m:t>
                        </m:r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𝑢</m:t>
                    </m:r>
                  </m:oMath>
                </a14:m>
                <a:r>
                  <a:rPr lang="en-US" dirty="0"/>
                  <a:t>=0		       </a:t>
                </a:r>
                <a:r>
                  <a:rPr lang="en-US" dirty="0">
                    <a:solidFill>
                      <a:srgbClr val="C00000"/>
                    </a:solidFill>
                  </a:rPr>
                  <a:t>perc d2y/dt2</a:t>
                </a: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m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𝑏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𝑑𝑦</m:t>
                        </m:r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/>
                  <a:t>=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𝑏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𝑑𝑢</m:t>
                        </m:r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𝑘𝑢</m:t>
                    </m:r>
                  </m:oMath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2843771-6FC3-47A1-AA31-0075F99CA59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r="-5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667049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284F67-A029-407D-8D4F-10F6A38AA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alih</a:t>
            </a:r>
            <a:r>
              <a:rPr lang="en-US" dirty="0"/>
              <a:t> Gs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23DC2F3-C4D1-49E9-B0D1-364C2A2B4BB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i="1" dirty="0"/>
                  <a:t>Laplace</a:t>
                </a:r>
                <a:r>
                  <a:rPr lang="en-US" dirty="0"/>
                  <a:t> </a:t>
                </a:r>
                <a:r>
                  <a:rPr lang="en-US" dirty="0" err="1"/>
                  <a:t>kan</a:t>
                </a:r>
                <a:r>
                  <a:rPr lang="en-US" dirty="0"/>
                  <a:t> </a:t>
                </a:r>
                <a:r>
                  <a:rPr lang="en-US" dirty="0" err="1"/>
                  <a:t>persamaan</a:t>
                </a:r>
                <a:r>
                  <a:rPr lang="en-US" dirty="0"/>
                  <a:t> </a:t>
                </a:r>
                <a:r>
                  <a:rPr lang="en-US" dirty="0" err="1"/>
                  <a:t>tersebut</a:t>
                </a:r>
                <a:r>
                  <a:rPr lang="en-US" dirty="0"/>
                  <a:t> : m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𝑑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𝑡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𝑏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𝑑𝑦</m:t>
                        </m:r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/>
                  <a:t>=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𝑏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𝑑𝑢</m:t>
                        </m:r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𝑘𝑢</m:t>
                    </m:r>
                  </m:oMath>
                </a14:m>
                <a:endParaRPr lang="en-US" dirty="0"/>
              </a:p>
              <a:p>
                <a:pPr marL="0" indent="0">
                  <a:buNone/>
                </a:pPr>
                <a:r>
                  <a:rPr lang="en-US" dirty="0" err="1"/>
                  <a:t>menjadi</a:t>
                </a:r>
                <a:r>
                  <a:rPr lang="en-US" dirty="0"/>
                  <a:t> :</a:t>
                </a:r>
              </a:p>
              <a:p>
                <a:pPr marL="0" indent="0">
                  <a:buNone/>
                </a:pPr>
                <a:r>
                  <a:rPr lang="en-US" dirty="0"/>
                  <a:t>(m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𝑏𝑠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  <m:sSub>
                      <m:sSubPr>
                        <m:ctrlPr>
                          <a:rPr lang="en-US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dirty="0" smtClean="0">
                            <a:latin typeface="Cambria Math" panose="02040503050406030204" pitchFamily="18" charset="0"/>
                          </a:rPr>
                          <m:t>𝑌</m:t>
                        </m:r>
                      </m:e>
                      <m:sub>
                        <m:r>
                          <a:rPr lang="en-US" b="0" i="1" dirty="0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en-US" dirty="0"/>
                  <a:t>= </a:t>
                </a:r>
                <a14:m>
                  <m:oMath xmlns:m="http://schemas.openxmlformats.org/officeDocument/2006/math">
                    <m:r>
                      <a:rPr lang="en-US" b="0" i="0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𝑘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dirty="0" smtClean="0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en-US" i="1" dirty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US" i="1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dirty="0"/>
              </a:p>
              <a:p>
                <a:pPr marL="0" indent="0">
                  <a:buNone/>
                </a:pPr>
                <a:r>
                  <a:rPr lang="en-US" dirty="0" err="1"/>
                  <a:t>Fungsi</a:t>
                </a:r>
                <a:r>
                  <a:rPr lang="en-US" dirty="0"/>
                  <a:t> </a:t>
                </a:r>
                <a:r>
                  <a:rPr lang="en-US" dirty="0" err="1"/>
                  <a:t>Alih</a:t>
                </a:r>
                <a:r>
                  <a:rPr lang="en-US" dirty="0"/>
                  <a:t>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dirty="0" smtClean="0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en-US" b="0" i="1" dirty="0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US" b="0" i="1" dirty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 dirty="0">
                                <a:latin typeface="Cambria Math" panose="02040503050406030204" pitchFamily="18" charset="0"/>
                              </a:rPr>
                              <m:t>𝑌</m:t>
                            </m:r>
                          </m:e>
                          <m:sub>
                            <m:r>
                              <a:rPr lang="en-US" i="1" dirty="0">
                                <a:latin typeface="Cambria Math" panose="02040503050406030204" pitchFamily="18" charset="0"/>
                              </a:rPr>
                              <m:t>𝑠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 dirty="0">
                                <a:latin typeface="Cambria Math" panose="02040503050406030204" pitchFamily="18" charset="0"/>
                              </a:rPr>
                              <m:t>𝑈</m:t>
                            </m:r>
                          </m:e>
                          <m:sub>
                            <m:r>
                              <a:rPr lang="en-US" i="1" dirty="0">
                                <a:latin typeface="Cambria Math" panose="02040503050406030204" pitchFamily="18" charset="0"/>
                              </a:rPr>
                              <m:t>𝑠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𝑏𝑠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𝑘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dirty="0"/>
                          <m:t>m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  <m:sup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𝑏𝑠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𝑘</m:t>
                        </m:r>
                      </m:den>
                    </m:f>
                  </m:oMath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23DC2F3-C4D1-49E9-B0D1-364C2A2B4BB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342499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F33B37-F90C-41A1-A0FC-C93E9C4E7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system </a:t>
            </a:r>
            <a:r>
              <a:rPr lang="en-US" dirty="0" err="1"/>
              <a:t>rotasi</a:t>
            </a:r>
            <a:r>
              <a:rPr lang="en-US" dirty="0"/>
              <a:t> </a:t>
            </a:r>
            <a:r>
              <a:rPr lang="en-US" dirty="0" err="1"/>
              <a:t>mekanik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2797538-0FA3-4B55-8716-E590F904807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dirty="0"/>
                  <a:t>Hukum </a:t>
                </a:r>
                <a:r>
                  <a:rPr lang="en-US" dirty="0" err="1"/>
                  <a:t>dasar</a:t>
                </a:r>
                <a:r>
                  <a:rPr lang="en-US" dirty="0"/>
                  <a:t> yang </a:t>
                </a:r>
                <a:r>
                  <a:rPr lang="en-US" dirty="0" err="1"/>
                  <a:t>mengatur</a:t>
                </a:r>
                <a:r>
                  <a:rPr lang="en-US" dirty="0"/>
                  <a:t> system </a:t>
                </a:r>
                <a:r>
                  <a:rPr lang="en-US" dirty="0" err="1"/>
                  <a:t>mekanik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hukum</a:t>
                </a:r>
                <a:r>
                  <a:rPr lang="en-US" dirty="0"/>
                  <a:t> </a:t>
                </a:r>
                <a:r>
                  <a:rPr lang="en-US" dirty="0" err="1"/>
                  <a:t>ke</a:t>
                </a:r>
                <a:r>
                  <a:rPr lang="en-US" dirty="0"/>
                  <a:t> II Newton</a:t>
                </a:r>
              </a:p>
              <a:p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sisytem</a:t>
                </a:r>
                <a:r>
                  <a:rPr lang="en-US" dirty="0"/>
                  <a:t> </a:t>
                </a:r>
                <a:r>
                  <a:rPr lang="en-US" dirty="0" err="1"/>
                  <a:t>rotasi</a:t>
                </a:r>
                <a:r>
                  <a:rPr lang="en-US" dirty="0"/>
                  <a:t> </a:t>
                </a:r>
                <a:r>
                  <a:rPr lang="en-US" dirty="0" err="1"/>
                  <a:t>dinyatakan</a:t>
                </a:r>
                <a:r>
                  <a:rPr lang="en-US" dirty="0"/>
                  <a:t> </a:t>
                </a:r>
                <a:r>
                  <a:rPr lang="en-US" dirty="0" err="1"/>
                  <a:t>dalam</a:t>
                </a:r>
                <a:r>
                  <a:rPr lang="en-US" dirty="0"/>
                  <a:t> </a:t>
                </a:r>
                <a:r>
                  <a:rPr lang="en-US" dirty="0" err="1"/>
                  <a:t>bentuk</a:t>
                </a:r>
                <a:r>
                  <a:rPr lang="en-US" dirty="0"/>
                  <a:t> 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  </m:t>
                    </m:r>
                    <m:r>
                      <a:rPr lang="en-US" sz="4000" b="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𝐽</m:t>
                    </m:r>
                    <m:r>
                      <a:rPr lang="en-US" sz="4000" b="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</m:t>
                    </m:r>
                  </m:oMath>
                </a14:m>
                <a:r>
                  <a:rPr lang="en-US" sz="4000" dirty="0">
                    <a:sym typeface="Symbol" panose="05050102010706020507" pitchFamily="18" charset="2"/>
                  </a:rPr>
                  <a:t>=  </a:t>
                </a:r>
              </a:p>
              <a:p>
                <a:pPr marL="0" indent="0">
                  <a:buNone/>
                </a:pPr>
                <a:r>
                  <a:rPr lang="en-US" dirty="0">
                    <a:sym typeface="Symbol" panose="05050102010706020507" pitchFamily="18" charset="2"/>
                  </a:rPr>
                  <a:t>   </a:t>
                </a:r>
                <a:r>
                  <a:rPr lang="en-US" dirty="0" err="1">
                    <a:sym typeface="Symbol" panose="05050102010706020507" pitchFamily="18" charset="2"/>
                  </a:rPr>
                  <a:t>dimana</a:t>
                </a:r>
                <a:r>
                  <a:rPr lang="en-US" dirty="0">
                    <a:sym typeface="Symbol" panose="05050102010706020507" pitchFamily="18" charset="2"/>
                  </a:rPr>
                  <a:t> :</a:t>
                </a:r>
              </a:p>
              <a:p>
                <a:pPr marL="0" indent="0">
                  <a:buNone/>
                </a:pPr>
                <a:r>
                  <a:rPr lang="en-US" dirty="0">
                    <a:sym typeface="Symbol" panose="05050102010706020507" pitchFamily="18" charset="2"/>
                  </a:rPr>
                  <a:t>   </a:t>
                </a:r>
                <a:r>
                  <a:rPr lang="en-US" sz="2800" dirty="0">
                    <a:sym typeface="Symbol" panose="05050102010706020507" pitchFamily="18" charset="2"/>
                  </a:rPr>
                  <a:t></a:t>
                </a:r>
                <a:r>
                  <a:rPr lang="en-US" dirty="0">
                    <a:sym typeface="Symbol" panose="05050102010706020507" pitchFamily="18" charset="2"/>
                  </a:rPr>
                  <a:t>  = Torsi (Nm)</a:t>
                </a:r>
              </a:p>
              <a:p>
                <a:pPr marL="0" indent="0">
                  <a:buNone/>
                </a:pPr>
                <a:r>
                  <a:rPr lang="en-US" dirty="0">
                    <a:sym typeface="Symbol" panose="05050102010706020507" pitchFamily="18" charset="2"/>
                  </a:rPr>
                  <a:t>  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𝐽</m:t>
                    </m:r>
                  </m:oMath>
                </a14:m>
                <a:r>
                  <a:rPr lang="en-US" dirty="0">
                    <a:sym typeface="Symbol" panose="05050102010706020507" pitchFamily="18" charset="2"/>
                  </a:rPr>
                  <a:t> = Inertia (kg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𝑚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>
                    <a:sym typeface="Symbol" panose="05050102010706020507" pitchFamily="18" charset="2"/>
                  </a:rPr>
                  <a:t>)</a:t>
                </a:r>
              </a:p>
              <a:p>
                <a:pPr marL="0" indent="0">
                  <a:buNone/>
                </a:pPr>
                <a:r>
                  <a:rPr lang="en-US" dirty="0">
                    <a:sym typeface="Symbol" panose="05050102010706020507" pitchFamily="18" charset="2"/>
                  </a:rPr>
                  <a:t>    = </a:t>
                </a:r>
                <a:r>
                  <a:rPr lang="en-US" dirty="0" err="1">
                    <a:sym typeface="Symbol" panose="05050102010706020507" pitchFamily="18" charset="2"/>
                  </a:rPr>
                  <a:t>percepatan</a:t>
                </a:r>
                <a:r>
                  <a:rPr lang="en-US" dirty="0">
                    <a:sym typeface="Symbol" panose="05050102010706020507" pitchFamily="18" charset="2"/>
                  </a:rPr>
                  <a:t> </a:t>
                </a:r>
                <a:r>
                  <a:rPr lang="en-US" dirty="0" err="1">
                    <a:sym typeface="Symbol" panose="05050102010706020507" pitchFamily="18" charset="2"/>
                  </a:rPr>
                  <a:t>arah</a:t>
                </a:r>
                <a:r>
                  <a:rPr lang="en-US" dirty="0">
                    <a:sym typeface="Symbol" panose="05050102010706020507" pitchFamily="18" charset="2"/>
                  </a:rPr>
                  <a:t> </a:t>
                </a:r>
                <a:r>
                  <a:rPr lang="en-US" dirty="0" err="1">
                    <a:sym typeface="Symbol" panose="05050102010706020507" pitchFamily="18" charset="2"/>
                  </a:rPr>
                  <a:t>rotasi</a:t>
                </a:r>
                <a:r>
                  <a:rPr lang="en-US" dirty="0">
                    <a:sym typeface="Symbol" panose="05050102010706020507" pitchFamily="18" charset="2"/>
                  </a:rPr>
                  <a:t> (rad/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𝑠𝑒𝑐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)</m:t>
                    </m:r>
                  </m:oMath>
                </a14:m>
                <a:r>
                  <a:rPr lang="en-US" dirty="0"/>
                  <a:t> (</a:t>
                </a:r>
                <a:r>
                  <a:rPr lang="en-US" dirty="0" err="1"/>
                  <a:t>percepatan</a:t>
                </a:r>
                <a:r>
                  <a:rPr lang="en-US" dirty="0"/>
                  <a:t> </a:t>
                </a:r>
                <a:r>
                  <a:rPr lang="en-US" dirty="0" err="1"/>
                  <a:t>sudut</a:t>
                </a:r>
                <a:r>
                  <a:rPr lang="en-US" dirty="0"/>
                  <a:t>)</a:t>
                </a:r>
              </a:p>
              <a:p>
                <a:endParaRPr lang="en-US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2797538-0FA3-4B55-8716-E590F904807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303121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26769-82A8-4EEF-BBCD-799244F0FF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Model </a:t>
            </a:r>
            <a:r>
              <a:rPr lang="en-US" dirty="0" err="1"/>
              <a:t>fisik</a:t>
            </a:r>
            <a:r>
              <a:rPr lang="en-US" dirty="0"/>
              <a:t> system </a:t>
            </a:r>
            <a:r>
              <a:rPr lang="en-US" dirty="0" err="1"/>
              <a:t>rotasi</a:t>
            </a:r>
            <a:r>
              <a:rPr lang="en-US" dirty="0"/>
              <a:t> </a:t>
            </a:r>
            <a:r>
              <a:rPr lang="en-US" dirty="0" err="1"/>
              <a:t>mekanik</a:t>
            </a:r>
            <a:r>
              <a:rPr lang="en-US" dirty="0"/>
              <a:t>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0C3245F-948F-4D43-90A0-E034D98B633C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87" t="39361" r="24854" b="30066"/>
          <a:stretch/>
        </p:blipFill>
        <p:spPr bwMode="auto">
          <a:xfrm>
            <a:off x="2356757" y="2073170"/>
            <a:ext cx="7066361" cy="37274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8502117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86C5F551-FFD0-4C7B-8E20-3D65C9F32B25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/>
            <p:txBody>
              <a:bodyPr>
                <a:normAutofit fontScale="90000"/>
              </a:bodyPr>
              <a:lstStyle/>
              <a:p>
                <a:br>
                  <a:rPr lang="en-US" dirty="0"/>
                </a:br>
                <a:r>
                  <a:rPr lang="en-US" dirty="0" err="1"/>
                  <a:t>Fungsi</a:t>
                </a:r>
                <a:r>
                  <a:rPr lang="en-US" dirty="0"/>
                  <a:t> </a:t>
                </a:r>
                <a:r>
                  <a:rPr lang="en-US" dirty="0" err="1"/>
                  <a:t>alih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sz="4400" b="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𝐽</m:t>
                    </m:r>
                    <m:r>
                      <a:rPr lang="en-US" sz="4400" b="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</m:t>
                    </m:r>
                  </m:oMath>
                </a14:m>
                <a:r>
                  <a:rPr lang="en-US" sz="4400" dirty="0">
                    <a:sym typeface="Symbol" panose="05050102010706020507" pitchFamily="18" charset="2"/>
                  </a:rPr>
                  <a:t>=  </a:t>
                </a:r>
                <a:br>
                  <a:rPr lang="en-US" sz="4400" dirty="0">
                    <a:sym typeface="Symbol" panose="05050102010706020507" pitchFamily="18" charset="2"/>
                  </a:rPr>
                </a:br>
                <a:endParaRPr lang="en-US" dirty="0"/>
              </a:p>
            </p:txBody>
          </p:sp>
        </mc:Choice>
        <mc:Fallback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86C5F551-FFD0-4C7B-8E20-3D65C9F32B2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2"/>
                <a:stretch>
                  <a:fillRect l="-20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E38C39F-CF28-4959-94F6-C1DD6D5964A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6103513" cy="4351338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US" sz="400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𝐽</m:t>
                    </m:r>
                    <m:f>
                      <m:f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𝑑</m:t>
                        </m:r>
                        <m:r>
                          <a:rPr lang="en-US" sz="400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</m:t>
                        </m:r>
                      </m:num>
                      <m:den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US" sz="4000" b="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</m:t>
                    </m:r>
                  </m:oMath>
                </a14:m>
                <a:r>
                  <a:rPr lang="en-US" sz="4000" dirty="0"/>
                  <a:t>=</a:t>
                </a:r>
                <a:r>
                  <a:rPr lang="en-US" sz="4000" dirty="0">
                    <a:sym typeface="Symbol" panose="05050102010706020507" pitchFamily="18" charset="2"/>
                  </a:rPr>
                  <a:t></a:t>
                </a:r>
                <a:endParaRPr lang="en-US" sz="4000" dirty="0"/>
              </a:p>
              <a:p>
                <a:pPr marL="0" indent="0">
                  <a:buNone/>
                </a:pPr>
                <a:endParaRPr lang="en-US" sz="4000" dirty="0">
                  <a:sym typeface="Symbol" panose="05050102010706020507" pitchFamily="18" charset="2"/>
                </a:endParaRPr>
              </a:p>
              <a:p>
                <a:pPr marL="0" indent="0">
                  <a:buNone/>
                </a:pPr>
                <a:r>
                  <a:rPr lang="en-US" dirty="0">
                    <a:sym typeface="Symbol" panose="05050102010706020507" pitchFamily="18" charset="2"/>
                  </a:rPr>
                  <a:t>   </a:t>
                </a:r>
                <a:r>
                  <a:rPr lang="en-US" dirty="0" err="1">
                    <a:sym typeface="Symbol" panose="05050102010706020507" pitchFamily="18" charset="2"/>
                  </a:rPr>
                  <a:t>dimana</a:t>
                </a:r>
                <a:r>
                  <a:rPr lang="en-US" dirty="0">
                    <a:sym typeface="Symbol" panose="05050102010706020507" pitchFamily="18" charset="2"/>
                  </a:rPr>
                  <a:t> :</a:t>
                </a:r>
              </a:p>
              <a:p>
                <a:pPr marL="0" indent="0">
                  <a:buNone/>
                </a:pPr>
                <a:r>
                  <a:rPr lang="en-US" dirty="0">
                    <a:sym typeface="Symbol" panose="05050102010706020507" pitchFamily="18" charset="2"/>
                  </a:rPr>
                  <a:t>   </a:t>
                </a:r>
                <a:r>
                  <a:rPr lang="en-US" sz="2800" dirty="0">
                    <a:sym typeface="Symbol" panose="05050102010706020507" pitchFamily="18" charset="2"/>
                  </a:rPr>
                  <a:t></a:t>
                </a:r>
                <a:r>
                  <a:rPr lang="en-US" dirty="0">
                    <a:sym typeface="Symbol" panose="05050102010706020507" pitchFamily="18" charset="2"/>
                  </a:rPr>
                  <a:t>  = Torsi (Nm)</a:t>
                </a:r>
              </a:p>
              <a:p>
                <a:pPr marL="0" indent="0">
                  <a:buNone/>
                </a:pPr>
                <a:r>
                  <a:rPr lang="en-US" dirty="0">
                    <a:sym typeface="Symbol" panose="05050102010706020507" pitchFamily="18" charset="2"/>
                  </a:rPr>
                  <a:t>  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𝐽</m:t>
                    </m:r>
                  </m:oMath>
                </a14:m>
                <a:r>
                  <a:rPr lang="en-US" dirty="0">
                    <a:sym typeface="Symbol" panose="05050102010706020507" pitchFamily="18" charset="2"/>
                  </a:rPr>
                  <a:t> = Inertia (kg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𝑚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>
                    <a:sym typeface="Symbol" panose="05050102010706020507" pitchFamily="18" charset="2"/>
                  </a:rPr>
                  <a:t>)</a:t>
                </a:r>
              </a:p>
              <a:p>
                <a:pPr marL="0" indent="0">
                  <a:buNone/>
                </a:pPr>
                <a:r>
                  <a:rPr lang="en-US" dirty="0">
                    <a:sym typeface="Symbol" panose="05050102010706020507" pitchFamily="18" charset="2"/>
                  </a:rPr>
                  <a:t>    = </a:t>
                </a:r>
                <a:r>
                  <a:rPr lang="en-US" dirty="0" err="1">
                    <a:sym typeface="Symbol" panose="05050102010706020507" pitchFamily="18" charset="2"/>
                  </a:rPr>
                  <a:t>kecepatan</a:t>
                </a:r>
                <a:r>
                  <a:rPr lang="en-US" dirty="0">
                    <a:sym typeface="Symbol" panose="05050102010706020507" pitchFamily="18" charset="2"/>
                  </a:rPr>
                  <a:t> </a:t>
                </a:r>
                <a:r>
                  <a:rPr lang="en-US" dirty="0" err="1">
                    <a:sym typeface="Symbol" panose="05050102010706020507" pitchFamily="18" charset="2"/>
                  </a:rPr>
                  <a:t>arah</a:t>
                </a:r>
                <a:r>
                  <a:rPr lang="en-US" dirty="0">
                    <a:sym typeface="Symbol" panose="05050102010706020507" pitchFamily="18" charset="2"/>
                  </a:rPr>
                  <a:t> </a:t>
                </a:r>
                <a:r>
                  <a:rPr lang="en-US" dirty="0" err="1">
                    <a:sym typeface="Symbol" panose="05050102010706020507" pitchFamily="18" charset="2"/>
                  </a:rPr>
                  <a:t>rotasi</a:t>
                </a:r>
                <a:r>
                  <a:rPr lang="en-US" dirty="0">
                    <a:sym typeface="Symbol" panose="05050102010706020507" pitchFamily="18" charset="2"/>
                  </a:rPr>
                  <a:t> (rad/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sec</m:t>
                    </m:r>
                    <m:r>
                      <a:rPr lang="en-US" b="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)</m:t>
                    </m:r>
                  </m:oMath>
                </a14:m>
                <a:endParaRPr lang="en-US" b="0" dirty="0">
                  <a:sym typeface="Symbol" panose="05050102010706020507" pitchFamily="18" charset="2"/>
                </a:endParaRPr>
              </a:p>
              <a:p>
                <a:pPr marL="0" indent="0">
                  <a:buNone/>
                </a:pPr>
                <a:r>
                  <a:rPr lang="en-US" dirty="0"/>
                  <a:t>   b = </a:t>
                </a:r>
                <a:r>
                  <a:rPr lang="en-US" dirty="0" err="1"/>
                  <a:t>koefisien</a:t>
                </a:r>
                <a:r>
                  <a:rPr lang="en-US" dirty="0"/>
                  <a:t> </a:t>
                </a:r>
                <a:r>
                  <a:rPr lang="en-US" dirty="0" err="1"/>
                  <a:t>gesek</a:t>
                </a:r>
                <a:r>
                  <a:rPr lang="en-US" dirty="0"/>
                  <a:t> </a:t>
                </a:r>
                <a:r>
                  <a:rPr lang="en-US" dirty="0" err="1"/>
                  <a:t>liat</a:t>
                </a:r>
                <a:r>
                  <a:rPr lang="en-US" dirty="0"/>
                  <a:t> (Nm/rad/sec)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E38C39F-CF28-4959-94F6-C1DD6D5964A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6103513" cy="4351338"/>
              </a:xfrm>
              <a:blipFill>
                <a:blip r:embed="rId3"/>
                <a:stretch>
                  <a:fillRect t="-12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Content Placeholder 2">
                <a:extLst>
                  <a:ext uri="{FF2B5EF4-FFF2-40B4-BE49-F238E27FC236}">
                    <a16:creationId xmlns:a16="http://schemas.microsoft.com/office/drawing/2014/main" id="{82C00656-8AE5-48FE-911B-B9B9B250342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775360" y="1452138"/>
                <a:ext cx="3720921" cy="395698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92500" lnSpcReduction="20000"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dirty="0"/>
                  <a:t>Menjadi</a:t>
                </a:r>
              </a:p>
              <a:p>
                <a:pPr marL="0" indent="0">
                  <a:buFont typeface="Arial" panose="020B0604020202020204" pitchFamily="34" charset="0"/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 dirty="0" smtClean="0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en-US" i="1" dirty="0" smtClean="0">
                            <a:latin typeface="Cambria Math" panose="02040503050406030204" pitchFamily="18" charset="0"/>
                          </a:rPr>
                          <m:t>𝑠</m:t>
                        </m:r>
                      </m:sub>
                    </m:sSub>
                    <m:r>
                      <a:rPr lang="en-US" i="1" dirty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 dirty="0" smtClean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</m:t>
                            </m:r>
                          </m:e>
                          <m:sub>
                            <m:r>
                              <a:rPr lang="en-US" i="1" dirty="0">
                                <a:latin typeface="Cambria Math" panose="02040503050406030204" pitchFamily="18" charset="0"/>
                              </a:rPr>
                              <m:t>𝑠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i="1" dirty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 dirty="0" smtClean="0">
                                <a:latin typeface="Cambria Math" panose="02040503050406030204" pitchFamily="18" charset="0"/>
                                <a:sym typeface="Symbol" panose="05050102010706020507" pitchFamily="18" charset="2"/>
                              </a:rPr>
                              <m:t></m:t>
                            </m:r>
                          </m:e>
                          <m:sub>
                            <m:r>
                              <a:rPr lang="en-US" i="1" dirty="0">
                                <a:latin typeface="Cambria Math" panose="02040503050406030204" pitchFamily="18" charset="0"/>
                              </a:rPr>
                              <m:t>𝑠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𝐽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𝑠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i="1" smtClean="0">
                            <a:latin typeface="Cambria Math" panose="02040503050406030204" pitchFamily="18" charset="0"/>
                          </a:rPr>
                          <m:t>𝑏</m:t>
                        </m:r>
                      </m:den>
                    </m:f>
                  </m:oMath>
                </a14:m>
                <a:endParaRPr lang="en-US" dirty="0"/>
              </a:p>
              <a:p>
                <a:pPr marL="0" indent="0">
                  <a:buFont typeface="Arial" panose="020B0604020202020204" pitchFamily="34" charset="0"/>
                  <a:buNone/>
                </a:pPr>
                <a:endParaRPr lang="en-US" dirty="0"/>
              </a:p>
              <a:p>
                <a:pPr marL="0" indent="0">
                  <a:buFont typeface="Arial" panose="020B0604020202020204" pitchFamily="34" charset="0"/>
                  <a:buNone/>
                </a:pPr>
                <a:r>
                  <a:rPr lang="en-US" dirty="0">
                    <a:solidFill>
                      <a:schemeClr val="accent6">
                        <a:lumMod val="50000"/>
                      </a:schemeClr>
                    </a:solidFill>
                  </a:rPr>
                  <a:t>Komponen </a:t>
                </a:r>
                <a:r>
                  <a:rPr lang="en-US" dirty="0" err="1">
                    <a:solidFill>
                      <a:schemeClr val="accent6">
                        <a:lumMod val="50000"/>
                      </a:schemeClr>
                    </a:solidFill>
                  </a:rPr>
                  <a:t>gerak</a:t>
                </a:r>
                <a:r>
                  <a:rPr lang="en-US" dirty="0">
                    <a:solidFill>
                      <a:schemeClr val="accent6">
                        <a:lumMod val="50000"/>
                      </a:schemeClr>
                    </a:solidFill>
                  </a:rPr>
                  <a:t> </a:t>
                </a:r>
                <a:r>
                  <a:rPr lang="en-US" dirty="0" err="1">
                    <a:solidFill>
                      <a:schemeClr val="accent6">
                        <a:lumMod val="50000"/>
                      </a:schemeClr>
                    </a:solidFill>
                  </a:rPr>
                  <a:t>rotasi</a:t>
                </a:r>
                <a:r>
                  <a:rPr lang="en-US" dirty="0">
                    <a:solidFill>
                      <a:schemeClr val="accent6">
                        <a:lumMod val="50000"/>
                      </a:schemeClr>
                    </a:solidFill>
                  </a:rPr>
                  <a:t>:</a:t>
                </a:r>
              </a:p>
              <a:p>
                <a:pPr marL="0" indent="0">
                  <a:buFont typeface="Arial" panose="020B0604020202020204" pitchFamily="34" charset="0"/>
                  <a:buNone/>
                </a:pPr>
                <a:r>
                  <a:rPr lang="en-US" dirty="0" err="1">
                    <a:solidFill>
                      <a:schemeClr val="accent6">
                        <a:lumMod val="50000"/>
                      </a:schemeClr>
                    </a:solidFill>
                  </a:rPr>
                  <a:t>Perpindahan</a:t>
                </a:r>
                <a:r>
                  <a:rPr lang="en-US" dirty="0">
                    <a:solidFill>
                      <a:schemeClr val="accent6">
                        <a:lumMod val="50000"/>
                      </a:schemeClr>
                    </a:solidFill>
                  </a:rPr>
                  <a:t> </a:t>
                </a:r>
                <a:r>
                  <a:rPr lang="en-US" dirty="0" err="1">
                    <a:solidFill>
                      <a:schemeClr val="accent6">
                        <a:lumMod val="50000"/>
                      </a:schemeClr>
                    </a:solidFill>
                  </a:rPr>
                  <a:t>sudut</a:t>
                </a:r>
                <a:r>
                  <a:rPr lang="en-US" dirty="0">
                    <a:solidFill>
                      <a:schemeClr val="accent6">
                        <a:lumMod val="50000"/>
                      </a:schemeClr>
                    </a:solidFill>
                  </a:rPr>
                  <a:t> </a:t>
                </a:r>
                <a:r>
                  <a:rPr lang="en-US" dirty="0">
                    <a:solidFill>
                      <a:schemeClr val="accent6">
                        <a:lumMod val="50000"/>
                      </a:schemeClr>
                    </a:solidFill>
                    <a:sym typeface="Symbol" panose="05050102010706020507" pitchFamily="18" charset="2"/>
                  </a:rPr>
                  <a:t></a:t>
                </a:r>
              </a:p>
              <a:p>
                <a:pPr marL="0" indent="0">
                  <a:buFont typeface="Arial" panose="020B0604020202020204" pitchFamily="34" charset="0"/>
                  <a:buNone/>
                </a:pPr>
                <a:r>
                  <a:rPr lang="en-US" dirty="0" err="1">
                    <a:solidFill>
                      <a:schemeClr val="accent6">
                        <a:lumMod val="50000"/>
                      </a:schemeClr>
                    </a:solidFill>
                    <a:sym typeface="Symbol" panose="05050102010706020507" pitchFamily="18" charset="2"/>
                  </a:rPr>
                  <a:t>Kecepatan</a:t>
                </a:r>
                <a:r>
                  <a:rPr lang="en-US" dirty="0">
                    <a:solidFill>
                      <a:schemeClr val="accent6">
                        <a:lumMod val="50000"/>
                      </a:schemeClr>
                    </a:solidFill>
                    <a:sym typeface="Symbol" panose="05050102010706020507" pitchFamily="18" charset="2"/>
                  </a:rPr>
                  <a:t> </a:t>
                </a:r>
                <a:r>
                  <a:rPr lang="en-US" dirty="0" err="1">
                    <a:solidFill>
                      <a:schemeClr val="accent6">
                        <a:lumMod val="50000"/>
                      </a:schemeClr>
                    </a:solidFill>
                    <a:sym typeface="Symbol" panose="05050102010706020507" pitchFamily="18" charset="2"/>
                  </a:rPr>
                  <a:t>sudut</a:t>
                </a:r>
                <a:r>
                  <a:rPr lang="en-US" dirty="0">
                    <a:solidFill>
                      <a:schemeClr val="accent6">
                        <a:lumMod val="50000"/>
                      </a:schemeClr>
                    </a:solidFill>
                    <a:sym typeface="Symbol" panose="05050102010706020507" pitchFamily="18" charset="2"/>
                  </a:rPr>
                  <a:t>  </a:t>
                </a:r>
              </a:p>
              <a:p>
                <a:pPr marL="0" indent="0">
                  <a:buFont typeface="Arial" panose="020B0604020202020204" pitchFamily="34" charset="0"/>
                  <a:buNone/>
                </a:pPr>
                <a:r>
                  <a:rPr lang="en-US" dirty="0">
                    <a:solidFill>
                      <a:schemeClr val="accent6">
                        <a:lumMod val="50000"/>
                      </a:schemeClr>
                    </a:solidFill>
                    <a:sym typeface="Symbol" panose="05050102010706020507" pitchFamily="18" charset="2"/>
                  </a:rPr>
                  <a:t> = d /dt</a:t>
                </a:r>
              </a:p>
              <a:p>
                <a:pPr marL="0" indent="0">
                  <a:buFont typeface="Arial" panose="020B0604020202020204" pitchFamily="34" charset="0"/>
                  <a:buNone/>
                </a:pPr>
                <a:r>
                  <a:rPr lang="en-US" dirty="0" err="1">
                    <a:solidFill>
                      <a:schemeClr val="accent6">
                        <a:lumMod val="50000"/>
                      </a:schemeClr>
                    </a:solidFill>
                    <a:sym typeface="Symbol" panose="05050102010706020507" pitchFamily="18" charset="2"/>
                  </a:rPr>
                  <a:t>Percepatan</a:t>
                </a:r>
                <a:r>
                  <a:rPr lang="en-US" dirty="0">
                    <a:solidFill>
                      <a:schemeClr val="accent6">
                        <a:lumMod val="50000"/>
                      </a:schemeClr>
                    </a:solidFill>
                    <a:sym typeface="Symbol" panose="05050102010706020507" pitchFamily="18" charset="2"/>
                  </a:rPr>
                  <a:t> </a:t>
                </a:r>
                <a:r>
                  <a:rPr lang="en-US" dirty="0" err="1">
                    <a:solidFill>
                      <a:schemeClr val="accent6">
                        <a:lumMod val="50000"/>
                      </a:schemeClr>
                    </a:solidFill>
                    <a:sym typeface="Symbol" panose="05050102010706020507" pitchFamily="18" charset="2"/>
                  </a:rPr>
                  <a:t>sudut</a:t>
                </a:r>
                <a:r>
                  <a:rPr lang="en-US" dirty="0">
                    <a:solidFill>
                      <a:schemeClr val="accent6">
                        <a:lumMod val="50000"/>
                      </a:schemeClr>
                    </a:solidFill>
                    <a:sym typeface="Symbol" panose="05050102010706020507" pitchFamily="18" charset="2"/>
                  </a:rPr>
                  <a:t> 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sSupPr>
                      <m:e>
                        <m:r>
                          <a:rPr lang="en-US" b="0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𝑑</m:t>
                        </m:r>
                      </m:e>
                      <m:sup>
                        <m:r>
                          <a:rPr lang="en-US" b="0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>
                    <a:solidFill>
                      <a:schemeClr val="accent6">
                        <a:lumMod val="50000"/>
                      </a:schemeClr>
                    </a:solidFill>
                    <a:sym typeface="Symbol" panose="05050102010706020507" pitchFamily="18" charset="2"/>
                  </a:rPr>
                  <a:t> /d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sSupPr>
                      <m:e>
                        <m:r>
                          <a:rPr lang="en-US" b="0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𝑡</m:t>
                        </m:r>
                      </m:e>
                      <m:sup>
                        <m:r>
                          <a:rPr lang="en-US" b="0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>
                    <a:solidFill>
                      <a:schemeClr val="accent6">
                        <a:lumMod val="50000"/>
                      </a:schemeClr>
                    </a:solidFill>
                    <a:sym typeface="Symbol" panose="05050102010706020507" pitchFamily="18" charset="2"/>
                  </a:rPr>
                  <a:t> atau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𝑑</m:t>
                        </m:r>
                        <m:r>
                          <a:rPr lang="en-US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</m:t>
                        </m:r>
                      </m:num>
                      <m:den>
                        <m:r>
                          <a:rPr lang="en-US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𝑑𝑡</m:t>
                        </m:r>
                      </m:den>
                    </m:f>
                  </m:oMath>
                </a14:m>
                <a:endParaRPr lang="en-US" dirty="0">
                  <a:sym typeface="Symbol" panose="05050102010706020507" pitchFamily="18" charset="2"/>
                </a:endParaRPr>
              </a:p>
              <a:p>
                <a:pPr marL="0" indent="0">
                  <a:buFont typeface="Arial" panose="020B0604020202020204" pitchFamily="34" charset="0"/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4" name="Content Placeholder 2">
                <a:extLst>
                  <a:ext uri="{FF2B5EF4-FFF2-40B4-BE49-F238E27FC236}">
                    <a16:creationId xmlns:a16="http://schemas.microsoft.com/office/drawing/2014/main" id="{82C00656-8AE5-48FE-911B-B9B9B25034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5360" y="1452138"/>
                <a:ext cx="3720921" cy="3956989"/>
              </a:xfrm>
              <a:prstGeom prst="rect">
                <a:avLst/>
              </a:prstGeom>
              <a:blipFill>
                <a:blip r:embed="rId4"/>
                <a:stretch>
                  <a:fillRect l="-2946" t="-3852" b="-24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498339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C5D3E-D654-47A3-8735-293633451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Tugas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DA12F21-1051-4921-94E7-9338C1ECFC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/>
              <a:t>1.</a:t>
            </a:r>
          </a:p>
        </p:txBody>
      </p:sp>
    </p:spTree>
    <p:extLst>
      <p:ext uri="{BB962C8B-B14F-4D97-AF65-F5344CB8AC3E}">
        <p14:creationId xmlns:p14="http://schemas.microsoft.com/office/powerpoint/2010/main" val="2866276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386</Words>
  <Application>Microsoft Office PowerPoint</Application>
  <PresentationFormat>Widescreen</PresentationFormat>
  <Paragraphs>63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Wingdings</vt:lpstr>
      <vt:lpstr>Office Theme</vt:lpstr>
      <vt:lpstr>Pemodelan Matematik Sistem Dinamik</vt:lpstr>
      <vt:lpstr>Pembahasan Pemodelan Matematik System yang Dinamik</vt:lpstr>
      <vt:lpstr>Model fisik system translasi mekanik </vt:lpstr>
      <vt:lpstr>the Second Law Newton</vt:lpstr>
      <vt:lpstr>Dari model fisik system translasi mekanik </vt:lpstr>
      <vt:lpstr>Dari hukum ke 2 Newton kita dapatkan </vt:lpstr>
      <vt:lpstr>Fungsi alih Gs</vt:lpstr>
      <vt:lpstr>system rotasi mekanik</vt:lpstr>
      <vt:lpstr>Model fisik system rotasi mekanik </vt:lpstr>
      <vt:lpstr> Fungsi alih dari J=   </vt:lpstr>
      <vt:lpstr>Tugas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Pemodelan Matematik Sistem Dinamik</dc:title>
  <dc:creator>Thinkpad-T450</dc:creator>
  <cp:lastModifiedBy>Thinkpad-T450</cp:lastModifiedBy>
  <cp:revision>15</cp:revision>
  <dcterms:created xsi:type="dcterms:W3CDTF">2020-09-06T09:51:12Z</dcterms:created>
  <dcterms:modified xsi:type="dcterms:W3CDTF">2020-10-06T07:12:04Z</dcterms:modified>
</cp:coreProperties>
</file>