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4"/>
  </p:notesMasterIdLst>
  <p:handoutMasterIdLst>
    <p:handoutMasterId r:id="rId65"/>
  </p:handoutMasterIdLst>
  <p:sldIdLst>
    <p:sldId id="256" r:id="rId2"/>
    <p:sldId id="257" r:id="rId3"/>
    <p:sldId id="258" r:id="rId4"/>
    <p:sldId id="259" r:id="rId5"/>
    <p:sldId id="260" r:id="rId6"/>
    <p:sldId id="262" r:id="rId7"/>
    <p:sldId id="261" r:id="rId8"/>
    <p:sldId id="266" r:id="rId9"/>
    <p:sldId id="264" r:id="rId10"/>
    <p:sldId id="265" r:id="rId11"/>
    <p:sldId id="267" r:id="rId12"/>
    <p:sldId id="268" r:id="rId13"/>
    <p:sldId id="269" r:id="rId14"/>
    <p:sldId id="270" r:id="rId15"/>
    <p:sldId id="271" r:id="rId16"/>
    <p:sldId id="272" r:id="rId17"/>
    <p:sldId id="273" r:id="rId18"/>
    <p:sldId id="274" r:id="rId19"/>
    <p:sldId id="275" r:id="rId20"/>
    <p:sldId id="277" r:id="rId21"/>
    <p:sldId id="278" r:id="rId22"/>
    <p:sldId id="276" r:id="rId23"/>
    <p:sldId id="279" r:id="rId24"/>
    <p:sldId id="280" r:id="rId25"/>
    <p:sldId id="281" r:id="rId26"/>
    <p:sldId id="282" r:id="rId27"/>
    <p:sldId id="283" r:id="rId28"/>
    <p:sldId id="284" r:id="rId29"/>
    <p:sldId id="295" r:id="rId30"/>
    <p:sldId id="296" r:id="rId31"/>
    <p:sldId id="285" r:id="rId32"/>
    <p:sldId id="286" r:id="rId33"/>
    <p:sldId id="326" r:id="rId34"/>
    <p:sldId id="327" r:id="rId35"/>
    <p:sldId id="328" r:id="rId36"/>
    <p:sldId id="324" r:id="rId37"/>
    <p:sldId id="315" r:id="rId38"/>
    <p:sldId id="316" r:id="rId39"/>
    <p:sldId id="317" r:id="rId40"/>
    <p:sldId id="318" r:id="rId41"/>
    <p:sldId id="319" r:id="rId42"/>
    <p:sldId id="320" r:id="rId43"/>
    <p:sldId id="321" r:id="rId44"/>
    <p:sldId id="322" r:id="rId45"/>
    <p:sldId id="323" r:id="rId46"/>
    <p:sldId id="311" r:id="rId47"/>
    <p:sldId id="289" r:id="rId48"/>
    <p:sldId id="297" r:id="rId49"/>
    <p:sldId id="298" r:id="rId50"/>
    <p:sldId id="299" r:id="rId51"/>
    <p:sldId id="301" r:id="rId52"/>
    <p:sldId id="306" r:id="rId53"/>
    <p:sldId id="305" r:id="rId54"/>
    <p:sldId id="302" r:id="rId55"/>
    <p:sldId id="303" r:id="rId56"/>
    <p:sldId id="304" r:id="rId57"/>
    <p:sldId id="290" r:id="rId58"/>
    <p:sldId id="291" r:id="rId59"/>
    <p:sldId id="292" r:id="rId60"/>
    <p:sldId id="293" r:id="rId61"/>
    <p:sldId id="294" r:id="rId62"/>
    <p:sldId id="263" r:id="rId63"/>
  </p:sldIdLst>
  <p:sldSz cx="9144000" cy="6858000" type="screen4x3"/>
  <p:notesSz cx="6797675" cy="987425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4E70DE"/>
    <a:srgbClr val="00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23" autoAdjust="0"/>
    <p:restoredTop sz="94660"/>
  </p:normalViewPr>
  <p:slideViewPr>
    <p:cSldViewPr>
      <p:cViewPr>
        <p:scale>
          <a:sx n="80" d="100"/>
          <a:sy n="80" d="100"/>
        </p:scale>
        <p:origin x="-1596" y="-13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904"/>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IN"/>
          </a:p>
        </p:txBody>
      </p:sp>
      <p:sp>
        <p:nvSpPr>
          <p:cNvPr id="3" name="Date Placeholder 2"/>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B78F5B2-02BB-4CC8-99C2-47EE73466D75}" type="datetimeFigureOut">
              <a:rPr lang="en-IN"/>
              <a:pPr>
                <a:defRPr/>
              </a:pPr>
              <a:t>07-08-2017</a:t>
            </a:fld>
            <a:endParaRPr lang="en-IN"/>
          </a:p>
        </p:txBody>
      </p:sp>
      <p:sp>
        <p:nvSpPr>
          <p:cNvPr id="4" name="Footer Placeholder 3"/>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IN"/>
          </a:p>
        </p:txBody>
      </p:sp>
      <p:sp>
        <p:nvSpPr>
          <p:cNvPr id="5" name="Slide Number Placeholder 4"/>
          <p:cNvSpPr>
            <a:spLocks noGrp="1"/>
          </p:cNvSpPr>
          <p:nvPr>
            <p:ph type="sldNum" sz="quarter" idx="3"/>
          </p:nvPr>
        </p:nvSpPr>
        <p:spPr>
          <a:xfrm>
            <a:off x="3849688" y="9378950"/>
            <a:ext cx="2946400" cy="493713"/>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845D24C-776F-4166-AE48-FC217BEC07C0}" type="slidenum">
              <a:rPr lang="en-IN"/>
              <a:pPr>
                <a:defRPr/>
              </a:pPr>
              <a:t>‹#›</a:t>
            </a:fld>
            <a:endParaRPr lang="en-I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IN"/>
          </a:p>
        </p:txBody>
      </p:sp>
      <p:sp>
        <p:nvSpPr>
          <p:cNvPr id="3" name="Date Placeholder 2"/>
          <p:cNvSpPr>
            <a:spLocks noGrp="1"/>
          </p:cNvSpPr>
          <p:nvPr>
            <p:ph type="dt" idx="1"/>
          </p:nvPr>
        </p:nvSpPr>
        <p:spPr>
          <a:xfrm>
            <a:off x="3849688" y="0"/>
            <a:ext cx="2946400" cy="493713"/>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1BEAF903-AD9F-4C7E-A6B6-0BE9EF4B61E8}" type="datetimeFigureOut">
              <a:rPr lang="en-IN"/>
              <a:pPr>
                <a:defRPr/>
              </a:pPr>
              <a:t>07-08-2017</a:t>
            </a:fld>
            <a:endParaRPr lang="en-IN"/>
          </a:p>
        </p:txBody>
      </p:sp>
      <p:sp>
        <p:nvSpPr>
          <p:cNvPr id="4" name="Slide Image Placeholder 3"/>
          <p:cNvSpPr>
            <a:spLocks noGrp="1" noRot="1" noChangeAspect="1"/>
          </p:cNvSpPr>
          <p:nvPr>
            <p:ph type="sldImg" idx="2"/>
          </p:nvPr>
        </p:nvSpPr>
        <p:spPr>
          <a:xfrm>
            <a:off x="931863" y="741363"/>
            <a:ext cx="4933950" cy="3702050"/>
          </a:xfrm>
          <a:prstGeom prst="rect">
            <a:avLst/>
          </a:prstGeom>
          <a:noFill/>
          <a:ln w="12700">
            <a:solidFill>
              <a:prstClr val="black"/>
            </a:solidFill>
          </a:ln>
        </p:spPr>
        <p:txBody>
          <a:bodyPr vert="horz" lIns="91440" tIns="45720" rIns="91440" bIns="45720" rtlCol="0" anchor="ctr"/>
          <a:lstStyle/>
          <a:p>
            <a:pPr lvl="0"/>
            <a:endParaRPr lang="en-IN" noProof="0"/>
          </a:p>
        </p:txBody>
      </p:sp>
      <p:sp>
        <p:nvSpPr>
          <p:cNvPr id="5" name="Notes Placeholder 4"/>
          <p:cNvSpPr>
            <a:spLocks noGrp="1"/>
          </p:cNvSpPr>
          <p:nvPr>
            <p:ph type="body" sz="quarter" idx="3"/>
          </p:nvPr>
        </p:nvSpPr>
        <p:spPr>
          <a:xfrm>
            <a:off x="679450" y="4691063"/>
            <a:ext cx="5438775" cy="4443412"/>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IN" noProof="0"/>
          </a:p>
        </p:txBody>
      </p:sp>
      <p:sp>
        <p:nvSpPr>
          <p:cNvPr id="6" name="Footer Placeholder 5"/>
          <p:cNvSpPr>
            <a:spLocks noGrp="1"/>
          </p:cNvSpPr>
          <p:nvPr>
            <p:ph type="ftr" sz="quarter" idx="4"/>
          </p:nvPr>
        </p:nvSpPr>
        <p:spPr>
          <a:xfrm>
            <a:off x="0" y="9378950"/>
            <a:ext cx="2946400" cy="493713"/>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IN"/>
          </a:p>
        </p:txBody>
      </p:sp>
      <p:sp>
        <p:nvSpPr>
          <p:cNvPr id="7" name="Slide Number Placeholder 6"/>
          <p:cNvSpPr>
            <a:spLocks noGrp="1"/>
          </p:cNvSpPr>
          <p:nvPr>
            <p:ph type="sldNum" sz="quarter" idx="5"/>
          </p:nvPr>
        </p:nvSpPr>
        <p:spPr>
          <a:xfrm>
            <a:off x="3849688" y="9378950"/>
            <a:ext cx="2946400" cy="493713"/>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B2E9A2C-A5E1-4E79-B6C4-CE46B21753E3}" type="slidenum">
              <a:rPr lang="en-IN"/>
              <a:pPr>
                <a:defRPr/>
              </a:pPr>
              <a:t>‹#›</a:t>
            </a:fld>
            <a:endParaRPr lang="en-I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E0D4E9A-BDF5-46AD-9D88-47622322DBE0}" type="slidenum">
              <a:rPr lang="en-GB" altLang="en-US" smtClean="0">
                <a:cs typeface="Arial" pitchFamily="34" charset="0"/>
              </a:rPr>
              <a:pPr fontAlgn="base">
                <a:spcBef>
                  <a:spcPct val="0"/>
                </a:spcBef>
                <a:spcAft>
                  <a:spcPct val="0"/>
                </a:spcAft>
                <a:defRPr/>
              </a:pPr>
              <a:t>6</a:t>
            </a:fld>
            <a:endParaRPr lang="en-GB" altLang="en-US" smtClean="0">
              <a:cs typeface="Arial" pitchFamily="34" charset="0"/>
            </a:endParaRPr>
          </a:p>
        </p:txBody>
      </p:sp>
      <p:sp>
        <p:nvSpPr>
          <p:cNvPr id="72707" name="Rectangle 2"/>
          <p:cNvSpPr>
            <a:spLocks noGrp="1" noRot="1" noChangeAspect="1" noChangeArrowheads="1" noTextEdit="1"/>
          </p:cNvSpPr>
          <p:nvPr>
            <p:ph type="sldImg"/>
          </p:nvPr>
        </p:nvSpPr>
        <p:spPr bwMode="auto">
          <a:xfrm>
            <a:off x="1092200" y="860425"/>
            <a:ext cx="4613275" cy="3460750"/>
          </a:xfrm>
          <a:noFill/>
          <a:ln>
            <a:solidFill>
              <a:srgbClr val="000000"/>
            </a:solidFill>
            <a:miter lim="800000"/>
            <a:headEnd/>
            <a:tailEnd/>
          </a:ln>
        </p:spPr>
      </p:sp>
      <p:sp>
        <p:nvSpPr>
          <p:cNvPr id="72708" name="Rectangle 3"/>
          <p:cNvSpPr>
            <a:spLocks noGrp="1" noChangeArrowheads="1"/>
          </p:cNvSpPr>
          <p:nvPr>
            <p:ph type="body" idx="1"/>
          </p:nvPr>
        </p:nvSpPr>
        <p:spPr bwMode="auto">
          <a:xfrm>
            <a:off x="906463" y="4694238"/>
            <a:ext cx="4984750" cy="4154487"/>
          </a:xfrm>
          <a:noFill/>
        </p:spPr>
        <p:txBody>
          <a:bodyPr wrap="square" numCol="1" anchor="t" anchorCtr="0" compatLnSpc="1">
            <a:prstTxWarp prst="textNoShape">
              <a:avLst/>
            </a:prstTxWarp>
          </a:bodyPr>
          <a:lstStyle/>
          <a:p>
            <a:pPr eaLnBrk="1" hangingPunct="1">
              <a:spcBef>
                <a:spcPct val="0"/>
              </a:spcBef>
            </a:pPr>
            <a:endParaRPr lang="nl-NL"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82405E4-8E86-4080-B22F-4DB58BB0183E}" type="slidenum">
              <a:rPr lang="hu-HU" altLang="en-US" smtClean="0">
                <a:cs typeface="Arial" pitchFamily="34" charset="0"/>
              </a:rPr>
              <a:pPr fontAlgn="base">
                <a:spcBef>
                  <a:spcPct val="0"/>
                </a:spcBef>
                <a:spcAft>
                  <a:spcPct val="0"/>
                </a:spcAft>
                <a:defRPr/>
              </a:pPr>
              <a:t>33</a:t>
            </a:fld>
            <a:endParaRPr lang="hu-HU" altLang="en-US" smtClean="0">
              <a:cs typeface="Arial" pitchFamily="34" charset="0"/>
            </a:endParaRPr>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37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6310952-3E66-4708-AE14-0A2021969541}" type="slidenum">
              <a:rPr lang="hu-HU" altLang="en-US" smtClean="0">
                <a:cs typeface="Arial" pitchFamily="34" charset="0"/>
              </a:rPr>
              <a:pPr fontAlgn="base">
                <a:spcBef>
                  <a:spcPct val="0"/>
                </a:spcBef>
                <a:spcAft>
                  <a:spcPct val="0"/>
                </a:spcAft>
                <a:defRPr/>
              </a:pPr>
              <a:t>34</a:t>
            </a:fld>
            <a:endParaRPr lang="hu-HU" altLang="en-US" smtClean="0">
              <a:cs typeface="Arial" pitchFamily="34" charset="0"/>
            </a:endParaRPr>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989574F-6BEE-497C-84CA-64EF16DB7CCE}" type="slidenum">
              <a:rPr lang="hu-HU" altLang="en-US" smtClean="0">
                <a:cs typeface="Arial" pitchFamily="34" charset="0"/>
              </a:rPr>
              <a:pPr fontAlgn="base">
                <a:spcBef>
                  <a:spcPct val="0"/>
                </a:spcBef>
                <a:spcAft>
                  <a:spcPct val="0"/>
                </a:spcAft>
                <a:defRPr/>
              </a:pPr>
              <a:t>35</a:t>
            </a:fld>
            <a:endParaRPr lang="hu-HU" altLang="en-US" smtClean="0">
              <a:cs typeface="Arial" pitchFamily="34" charset="0"/>
            </a:endParaRPr>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856938C-7B87-47DB-9340-C240B565067D}" type="slidenum">
              <a:rPr lang="hu-HU" altLang="en-US" smtClean="0">
                <a:cs typeface="Arial" pitchFamily="34" charset="0"/>
              </a:rPr>
              <a:pPr fontAlgn="base">
                <a:spcBef>
                  <a:spcPct val="0"/>
                </a:spcBef>
                <a:spcAft>
                  <a:spcPct val="0"/>
                </a:spcAft>
                <a:defRPr/>
              </a:pPr>
              <a:t>37</a:t>
            </a:fld>
            <a:endParaRPr lang="hu-HU" altLang="en-US" smtClean="0">
              <a:cs typeface="Arial" pitchFamily="34" charset="0"/>
            </a:endParaRPr>
          </a:p>
        </p:txBody>
      </p:sp>
      <p:sp>
        <p:nvSpPr>
          <p:cNvPr id="7680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680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D944FB2-809C-4862-9BE1-D5B3660334AF}" type="slidenum">
              <a:rPr lang="hu-HU" altLang="en-US" smtClean="0">
                <a:cs typeface="Arial" pitchFamily="34" charset="0"/>
              </a:rPr>
              <a:pPr fontAlgn="base">
                <a:spcBef>
                  <a:spcPct val="0"/>
                </a:spcBef>
                <a:spcAft>
                  <a:spcPct val="0"/>
                </a:spcAft>
                <a:defRPr/>
              </a:pPr>
              <a:t>38</a:t>
            </a:fld>
            <a:endParaRPr lang="hu-HU" altLang="en-US" smtClean="0">
              <a:cs typeface="Arial" pitchFamily="34" charset="0"/>
            </a:endParaRPr>
          </a:p>
        </p:txBody>
      </p:sp>
      <p:sp>
        <p:nvSpPr>
          <p:cNvPr id="7782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782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1481A11-5BAC-49CC-B6FF-9E6AD3AD1C8A}" type="slidenum">
              <a:rPr lang="hu-HU" altLang="en-US" smtClean="0">
                <a:cs typeface="Arial" pitchFamily="34" charset="0"/>
              </a:rPr>
              <a:pPr fontAlgn="base">
                <a:spcBef>
                  <a:spcPct val="0"/>
                </a:spcBef>
                <a:spcAft>
                  <a:spcPct val="0"/>
                </a:spcAft>
                <a:defRPr/>
              </a:pPr>
              <a:t>39</a:t>
            </a:fld>
            <a:endParaRPr lang="hu-HU" altLang="en-US" smtClean="0">
              <a:cs typeface="Arial" pitchFamily="34" charset="0"/>
            </a:endParaRPr>
          </a:p>
        </p:txBody>
      </p:sp>
      <p:sp>
        <p:nvSpPr>
          <p:cNvPr id="7885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885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0E274C7-0C27-40EC-9442-72E323CB95F3}" type="slidenum">
              <a:rPr lang="hu-HU" altLang="en-US" smtClean="0">
                <a:cs typeface="Arial" pitchFamily="34" charset="0"/>
              </a:rPr>
              <a:pPr fontAlgn="base">
                <a:spcBef>
                  <a:spcPct val="0"/>
                </a:spcBef>
                <a:spcAft>
                  <a:spcPct val="0"/>
                </a:spcAft>
                <a:defRPr/>
              </a:pPr>
              <a:t>40</a:t>
            </a:fld>
            <a:endParaRPr lang="hu-HU" altLang="en-US" smtClean="0">
              <a:cs typeface="Arial" pitchFamily="34" charset="0"/>
            </a:endParaRPr>
          </a:p>
        </p:txBody>
      </p:sp>
      <p:sp>
        <p:nvSpPr>
          <p:cNvPr id="7987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987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58EE191-F665-4C0D-9F5B-FE8583BA8B68}" type="slidenum">
              <a:rPr lang="hu-HU" altLang="en-US" smtClean="0">
                <a:cs typeface="Arial" pitchFamily="34" charset="0"/>
              </a:rPr>
              <a:pPr fontAlgn="base">
                <a:spcBef>
                  <a:spcPct val="0"/>
                </a:spcBef>
                <a:spcAft>
                  <a:spcPct val="0"/>
                </a:spcAft>
                <a:defRPr/>
              </a:pPr>
              <a:t>41</a:t>
            </a:fld>
            <a:endParaRPr lang="hu-HU" altLang="en-US" smtClean="0">
              <a:cs typeface="Arial" pitchFamily="34" charset="0"/>
            </a:endParaRPr>
          </a:p>
        </p:txBody>
      </p:sp>
      <p:sp>
        <p:nvSpPr>
          <p:cNvPr id="8089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090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C395570-EA5F-413E-919C-8122DEA25599}" type="slidenum">
              <a:rPr lang="hu-HU" altLang="en-US" smtClean="0">
                <a:cs typeface="Arial" pitchFamily="34" charset="0"/>
              </a:rPr>
              <a:pPr fontAlgn="base">
                <a:spcBef>
                  <a:spcPct val="0"/>
                </a:spcBef>
                <a:spcAft>
                  <a:spcPct val="0"/>
                </a:spcAft>
                <a:defRPr/>
              </a:pPr>
              <a:t>42</a:t>
            </a:fld>
            <a:endParaRPr lang="hu-HU" altLang="en-US" smtClean="0">
              <a:cs typeface="Arial" pitchFamily="34" charset="0"/>
            </a:endParaRPr>
          </a:p>
        </p:txBody>
      </p:sp>
      <p:sp>
        <p:nvSpPr>
          <p:cNvPr id="81923"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192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1D7354E-4640-4921-B021-B8BA41DBF759}" type="slidenum">
              <a:rPr lang="hu-HU" altLang="en-US" smtClean="0">
                <a:cs typeface="Arial" pitchFamily="34" charset="0"/>
              </a:rPr>
              <a:pPr fontAlgn="base">
                <a:spcBef>
                  <a:spcPct val="0"/>
                </a:spcBef>
                <a:spcAft>
                  <a:spcPct val="0"/>
                </a:spcAft>
                <a:defRPr/>
              </a:pPr>
              <a:t>43</a:t>
            </a:fld>
            <a:endParaRPr lang="hu-HU" altLang="en-US" smtClean="0">
              <a:cs typeface="Arial" pitchFamily="34" charset="0"/>
            </a:endParaRPr>
          </a:p>
        </p:txBody>
      </p:sp>
      <p:sp>
        <p:nvSpPr>
          <p:cNvPr id="8294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294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07CF529-0524-4A05-8076-B30324B72091}" type="slidenum">
              <a:rPr lang="hu-HU" altLang="en-US" smtClean="0">
                <a:cs typeface="Arial" pitchFamily="34" charset="0"/>
              </a:rPr>
              <a:pPr fontAlgn="base">
                <a:spcBef>
                  <a:spcPct val="0"/>
                </a:spcBef>
                <a:spcAft>
                  <a:spcPct val="0"/>
                </a:spcAft>
                <a:defRPr/>
              </a:pPr>
              <a:t>44</a:t>
            </a:fld>
            <a:endParaRPr lang="hu-HU" altLang="en-US" smtClean="0">
              <a:cs typeface="Arial" pitchFamily="34" charset="0"/>
            </a:endParaRPr>
          </a:p>
        </p:txBody>
      </p:sp>
      <p:sp>
        <p:nvSpPr>
          <p:cNvPr id="8397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397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52EFCBD-8CC1-43B5-9E17-E99C2C70306D}" type="slidenum">
              <a:rPr lang="hu-HU" altLang="en-US" smtClean="0">
                <a:cs typeface="Arial" pitchFamily="34" charset="0"/>
              </a:rPr>
              <a:pPr fontAlgn="base">
                <a:spcBef>
                  <a:spcPct val="0"/>
                </a:spcBef>
                <a:spcAft>
                  <a:spcPct val="0"/>
                </a:spcAft>
                <a:defRPr/>
              </a:pPr>
              <a:t>45</a:t>
            </a:fld>
            <a:endParaRPr lang="hu-HU" altLang="en-US" smtClean="0">
              <a:cs typeface="Arial" pitchFamily="34" charset="0"/>
            </a:endParaRPr>
          </a:p>
        </p:txBody>
      </p:sp>
      <p:sp>
        <p:nvSpPr>
          <p:cNvPr id="8499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499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fld id="{951C7A25-BDAD-4D0C-9F45-DBB923B85904}" type="datetimeFigureOut">
              <a:rPr lang="en-US"/>
              <a:pPr>
                <a:defRPr/>
              </a:pPr>
              <a:t>8/7/2017</a:t>
            </a:fld>
            <a:endParaRPr lang="en-US"/>
          </a:p>
        </p:txBody>
      </p:sp>
      <p:sp>
        <p:nvSpPr>
          <p:cNvPr id="12" name="Footer Placeholder 16"/>
          <p:cNvSpPr>
            <a:spLocks noGrp="1"/>
          </p:cNvSpPr>
          <p:nvPr>
            <p:ph type="ftr" sz="quarter" idx="11"/>
          </p:nvPr>
        </p:nvSpPr>
        <p:spPr/>
        <p:txBody>
          <a:bodyPr/>
          <a:lstStyle>
            <a:lvl1pPr>
              <a:defRPr/>
            </a:lvl1pPr>
          </a:lstStyle>
          <a:p>
            <a:pPr>
              <a:defRPr/>
            </a:pPr>
            <a:endParaRPr lang="en-US"/>
          </a:p>
        </p:txBody>
      </p:sp>
      <p:sp>
        <p:nvSpPr>
          <p:cNvPr id="13" name="Slide Number Placeholder 28"/>
          <p:cNvSpPr>
            <a:spLocks noGrp="1"/>
          </p:cNvSpPr>
          <p:nvPr>
            <p:ph type="sldNum" sz="quarter" idx="12"/>
          </p:nvPr>
        </p:nvSpPr>
        <p:spPr/>
        <p:txBody>
          <a:bodyPr/>
          <a:lstStyle>
            <a:lvl1pPr>
              <a:defRPr sz="1400">
                <a:solidFill>
                  <a:srgbClr val="FFFFFF"/>
                </a:solidFill>
              </a:defRPr>
            </a:lvl1pPr>
          </a:lstStyle>
          <a:p>
            <a:pPr>
              <a:defRPr/>
            </a:pPr>
            <a:fld id="{F1D25241-E360-41F1-AB8E-D374FE8D24AD}"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E0A945D3-3179-48FF-B5F6-C8B7D6E34347}" type="datetimeFigureOut">
              <a:rPr lang="en-US"/>
              <a:pPr>
                <a:defRPr/>
              </a:pPr>
              <a:t>8/7/2017</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67EC8FC3-1051-412E-9973-0FFAFF9E607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fld id="{F28B3AA5-A9A8-4650-B1AD-23C2C07376B1}" type="datetimeFigureOut">
              <a:rPr lang="en-US"/>
              <a:pPr>
                <a:defRPr/>
              </a:pPr>
              <a:t>8/7/2017</a:t>
            </a:fld>
            <a:endParaRPr 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A635555A-3CD7-499A-BFD7-259D2334E126}"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fld id="{675E1674-B604-453A-ACC9-DC86D721CDF3}" type="datetimeFigureOut">
              <a:rPr lang="en-US"/>
              <a:pPr>
                <a:defRPr/>
              </a:pPr>
              <a:t>8/7/2017</a:t>
            </a:fld>
            <a:endParaRPr lang="en-US"/>
          </a:p>
        </p:txBody>
      </p:sp>
      <p:sp>
        <p:nvSpPr>
          <p:cNvPr id="6" name="Footer Placeholder 2"/>
          <p:cNvSpPr>
            <a:spLocks noGrp="1"/>
          </p:cNvSpPr>
          <p:nvPr>
            <p:ph type="ftr" sz="quarter" idx="11"/>
          </p:nvPr>
        </p:nvSpPr>
        <p:spPr/>
        <p:txBody>
          <a:bodyPr/>
          <a:lstStyle>
            <a:lvl1pPr>
              <a:defRPr/>
            </a:lvl1pPr>
          </a:lstStyle>
          <a:p>
            <a:pPr>
              <a:defRPr/>
            </a:pPr>
            <a:endParaRPr lang="en-US"/>
          </a:p>
        </p:txBody>
      </p:sp>
      <p:sp>
        <p:nvSpPr>
          <p:cNvPr id="7" name="Slide Number Placeholder 22"/>
          <p:cNvSpPr>
            <a:spLocks noGrp="1"/>
          </p:cNvSpPr>
          <p:nvPr>
            <p:ph type="sldNum" sz="quarter" idx="12"/>
          </p:nvPr>
        </p:nvSpPr>
        <p:spPr/>
        <p:txBody>
          <a:bodyPr/>
          <a:lstStyle>
            <a:lvl1pPr>
              <a:defRPr/>
            </a:lvl1pPr>
          </a:lstStyle>
          <a:p>
            <a:pPr>
              <a:defRPr/>
            </a:pPr>
            <a:fld id="{690BE4A8-01FB-4BA5-ABAB-FFC5877637D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fld id="{FEE4D717-6E18-4BAA-9E08-D5D3FBDBC9B7}" type="datetimeFigureOut">
              <a:rPr lang="en-US"/>
              <a:pPr>
                <a:defRPr/>
              </a:pPr>
              <a:t>8/7/2017</a:t>
            </a:fld>
            <a:endParaRPr lang="en-US"/>
          </a:p>
        </p:txBody>
      </p:sp>
      <p:sp>
        <p:nvSpPr>
          <p:cNvPr id="8" name="Footer Placeholder 2"/>
          <p:cNvSpPr>
            <a:spLocks noGrp="1"/>
          </p:cNvSpPr>
          <p:nvPr>
            <p:ph type="ftr" sz="quarter" idx="11"/>
          </p:nvPr>
        </p:nvSpPr>
        <p:spPr/>
        <p:txBody>
          <a:bodyPr/>
          <a:lstStyle>
            <a:lvl1pPr>
              <a:defRPr/>
            </a:lvl1pPr>
          </a:lstStyle>
          <a:p>
            <a:pPr>
              <a:defRPr/>
            </a:pPr>
            <a:endParaRPr lang="en-US"/>
          </a:p>
        </p:txBody>
      </p:sp>
      <p:sp>
        <p:nvSpPr>
          <p:cNvPr id="9" name="Slide Number Placeholder 22"/>
          <p:cNvSpPr>
            <a:spLocks noGrp="1"/>
          </p:cNvSpPr>
          <p:nvPr>
            <p:ph type="sldNum" sz="quarter" idx="12"/>
          </p:nvPr>
        </p:nvSpPr>
        <p:spPr/>
        <p:txBody>
          <a:bodyPr/>
          <a:lstStyle>
            <a:lvl1pPr>
              <a:defRPr/>
            </a:lvl1pPr>
          </a:lstStyle>
          <a:p>
            <a:pPr>
              <a:defRPr/>
            </a:pPr>
            <a:fld id="{533724D1-927B-4766-947F-F4B47F4B4742}"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fld id="{337A398C-471D-4C4F-A2B1-66607BF8FA71}" type="datetimeFigureOut">
              <a:rPr lang="en-US"/>
              <a:pPr>
                <a:defRPr/>
              </a:pPr>
              <a:t>8/7/2017</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22"/>
          <p:cNvSpPr>
            <a:spLocks noGrp="1"/>
          </p:cNvSpPr>
          <p:nvPr>
            <p:ph type="sldNum" sz="quarter" idx="12"/>
          </p:nvPr>
        </p:nvSpPr>
        <p:spPr/>
        <p:txBody>
          <a:bodyPr/>
          <a:lstStyle>
            <a:lvl1pPr>
              <a:defRPr/>
            </a:lvl1pPr>
          </a:lstStyle>
          <a:p>
            <a:pPr>
              <a:defRPr/>
            </a:pPr>
            <a:fld id="{DF51C1F2-4B46-46AA-BF97-94329304603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68EC377C-64A9-4C42-9275-C28C13406562}" type="datetimeFigureOut">
              <a:rPr lang="en-US"/>
              <a:pPr>
                <a:defRPr/>
              </a:pPr>
              <a:t>8/7/2017</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22"/>
          <p:cNvSpPr>
            <a:spLocks noGrp="1"/>
          </p:cNvSpPr>
          <p:nvPr>
            <p:ph type="sldNum" sz="quarter" idx="12"/>
          </p:nvPr>
        </p:nvSpPr>
        <p:spPr/>
        <p:txBody>
          <a:bodyPr/>
          <a:lstStyle>
            <a:lvl1pPr>
              <a:defRPr/>
            </a:lvl1pPr>
          </a:lstStyle>
          <a:p>
            <a:pPr>
              <a:defRPr/>
            </a:pPr>
            <a:fld id="{EA825352-98F0-40BD-BA9D-9E4508B59E1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6"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fld id="{25BCC2B3-0604-4ACF-BFB6-76CB0D6B37D0}" type="datetimeFigureOut">
              <a:rPr lang="en-US"/>
              <a:pPr>
                <a:defRPr/>
              </a:pPr>
              <a:t>8/7/2017</a:t>
            </a:fld>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F82FB8C3-8D62-44E6-A14E-52438B5D71C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fld id="{9F461319-79DE-4FB2-BFB7-CEA86164A573}" type="datetimeFigureOut">
              <a:rPr lang="en-US"/>
              <a:pPr>
                <a:defRPr/>
              </a:pPr>
              <a:t>8/7/2017</a:t>
            </a:fld>
            <a:endParaRPr 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pPr>
              <a:defRPr/>
            </a:pPr>
            <a:fld id="{5177AAFE-2B48-41E8-B18D-16A04EB7B5C6}"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2049D7FB-CF11-46D9-A527-2B77B251EA94}" type="datetimeFigureOut">
              <a:rPr lang="en-US"/>
              <a:pPr>
                <a:defRPr/>
              </a:pPr>
              <a:t>8/7/2017</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1511C586-DE6D-4F59-976B-B96060EBB27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26B73152-FB73-4C42-8BCC-82B17D501926}" type="datetimeFigureOut">
              <a:rPr lang="en-US"/>
              <a:pPr>
                <a:defRPr/>
              </a:pPr>
              <a:t>8/7/2017</a:t>
            </a:fld>
            <a:endParaRPr lang="en-US"/>
          </a:p>
        </p:txBody>
      </p:sp>
      <p:sp>
        <p:nvSpPr>
          <p:cNvPr id="5" name="Footer Placeholder 2"/>
          <p:cNvSpPr>
            <a:spLocks noGrp="1"/>
          </p:cNvSpPr>
          <p:nvPr>
            <p:ph type="ftr" sz="quarter" idx="11"/>
          </p:nvPr>
        </p:nvSpPr>
        <p:spPr/>
        <p:txBody>
          <a:bodyPr/>
          <a:lstStyle>
            <a:lvl1pPr>
              <a:defRPr/>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DCB5C464-84F4-4939-92A9-ED44CEE058F5}"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txBody>
          <a:bodyPr/>
          <a:lstStyle/>
          <a:p>
            <a:r>
              <a:rPr lang="en-US" smtClean="0"/>
              <a:t>Click to edit Master title style</a:t>
            </a:r>
            <a:endParaRPr lang="en-IN"/>
          </a:p>
        </p:txBody>
      </p:sp>
      <p:sp>
        <p:nvSpPr>
          <p:cNvPr id="3" name="Text Placeholder 2"/>
          <p:cNvSpPr>
            <a:spLocks noGrp="1"/>
          </p:cNvSpPr>
          <p:nvPr>
            <p:ph type="body" sz="half" idx="1"/>
          </p:nvPr>
        </p:nvSpPr>
        <p:spPr>
          <a:xfrm>
            <a:off x="685800" y="1676400"/>
            <a:ext cx="3815862"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lipArt Placeholder 3"/>
          <p:cNvSpPr>
            <a:spLocks noGrp="1"/>
          </p:cNvSpPr>
          <p:nvPr>
            <p:ph type="clipArt" sz="half" idx="2"/>
          </p:nvPr>
        </p:nvSpPr>
        <p:spPr>
          <a:xfrm>
            <a:off x="4642338" y="1676400"/>
            <a:ext cx="3815862" cy="4114800"/>
          </a:xfrm>
        </p:spPr>
        <p:txBody>
          <a:bodyPr>
            <a:normAutofit/>
          </a:bodyPr>
          <a:lstStyle/>
          <a:p>
            <a:pPr lvl="0"/>
            <a:endParaRPr lang="en-IN" noProof="0" smtClean="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1066800"/>
          </a:xfrm>
        </p:spPr>
        <p:txBody>
          <a:bodyPr/>
          <a:lstStyle/>
          <a:p>
            <a:r>
              <a:rPr lang="en-US" smtClean="0"/>
              <a:t>Click to edit Master title style</a:t>
            </a:r>
            <a:endParaRPr lang="en-IN"/>
          </a:p>
        </p:txBody>
      </p:sp>
      <p:sp>
        <p:nvSpPr>
          <p:cNvPr id="3" name="Text Placeholder 2"/>
          <p:cNvSpPr>
            <a:spLocks noGrp="1"/>
          </p:cNvSpPr>
          <p:nvPr>
            <p:ph type="body" sz="half" idx="1"/>
          </p:nvPr>
        </p:nvSpPr>
        <p:spPr>
          <a:xfrm>
            <a:off x="685800" y="1676400"/>
            <a:ext cx="3815862"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quarter" idx="2"/>
          </p:nvPr>
        </p:nvSpPr>
        <p:spPr>
          <a:xfrm>
            <a:off x="4642338" y="1676400"/>
            <a:ext cx="3815862"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Content Placeholder 4"/>
          <p:cNvSpPr>
            <a:spLocks noGrp="1"/>
          </p:cNvSpPr>
          <p:nvPr>
            <p:ph sz="quarter" idx="3"/>
          </p:nvPr>
        </p:nvSpPr>
        <p:spPr>
          <a:xfrm>
            <a:off x="4642338" y="3810000"/>
            <a:ext cx="3815862"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100" name="Title Placeholder 21"/>
          <p:cNvSpPr>
            <a:spLocks noGrp="1"/>
          </p:cNvSpPr>
          <p:nvPr>
            <p:ph type="title"/>
          </p:nvPr>
        </p:nvSpPr>
        <p:spPr bwMode="auto">
          <a:xfrm>
            <a:off x="914400" y="274638"/>
            <a:ext cx="7772400" cy="1143000"/>
          </a:xfrm>
          <a:prstGeom prst="rect">
            <a:avLst/>
          </a:prstGeom>
          <a:noFill/>
          <a:ln w="9525">
            <a:noFill/>
            <a:miter lim="800000"/>
            <a:headEnd/>
            <a:tailEnd/>
          </a:ln>
        </p:spPr>
        <p:txBody>
          <a:bodyPr vert="horz" wrap="square" lIns="91440" tIns="45720" rIns="91440" bIns="91440" numCol="1" anchor="b" anchorCtr="0" compatLnSpc="1">
            <a:prstTxWarp prst="textNoShape">
              <a:avLst/>
            </a:prstTxWarp>
          </a:bodyPr>
          <a:lstStyle/>
          <a:p>
            <a:pPr lvl="0"/>
            <a:r>
              <a:rPr lang="en-US" altLang="en-US" smtClean="0"/>
              <a:t>Click to edit Master title style</a:t>
            </a:r>
          </a:p>
        </p:txBody>
      </p:sp>
      <p:sp>
        <p:nvSpPr>
          <p:cNvPr id="4101" name="Text Placeholder 12"/>
          <p:cNvSpPr>
            <a:spLocks noGrp="1"/>
          </p:cNvSpPr>
          <p:nvPr>
            <p:ph type="body" idx="1"/>
          </p:nvPr>
        </p:nvSpPr>
        <p:spPr bwMode="auto">
          <a:xfrm>
            <a:off x="914400" y="1447800"/>
            <a:ext cx="7772400" cy="4572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fontAlgn="auto" latinLnBrk="0" hangingPunct="1">
              <a:spcBef>
                <a:spcPts val="0"/>
              </a:spcBef>
              <a:spcAft>
                <a:spcPts val="0"/>
              </a:spcAft>
              <a:defRPr kumimoji="0" sz="1400">
                <a:solidFill>
                  <a:schemeClr val="tx2"/>
                </a:solidFill>
                <a:latin typeface="+mn-lt"/>
                <a:cs typeface="+mn-cs"/>
              </a:defRPr>
            </a:lvl1pPr>
          </a:lstStyle>
          <a:p>
            <a:pPr>
              <a:defRPr/>
            </a:pPr>
            <a:fld id="{479D21BB-7E70-454F-A774-398F5832CF82}" type="datetimeFigureOut">
              <a:rPr lang="en-US"/>
              <a:pPr>
                <a:defRPr/>
              </a:pPr>
              <a:t>8/7/2017</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fontAlgn="auto" latinLnBrk="0" hangingPunct="1">
              <a:spcBef>
                <a:spcPts val="0"/>
              </a:spcBef>
              <a:spcAft>
                <a:spcPts val="0"/>
              </a:spcAft>
              <a:defRPr kumimoji="0" sz="1400">
                <a:solidFill>
                  <a:schemeClr val="tx2"/>
                </a:solidFill>
                <a:latin typeface="+mn-lt"/>
                <a:cs typeface="+mn-cs"/>
              </a:defRPr>
            </a:lvl1pPr>
          </a:lstStyle>
          <a:p>
            <a:pPr>
              <a:defRPr/>
            </a:pPr>
            <a:endParaRPr 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fontAlgn="auto" latinLnBrk="0" hangingPunct="1">
              <a:spcBef>
                <a:spcPts val="0"/>
              </a:spcBef>
              <a:spcAft>
                <a:spcPts val="0"/>
              </a:spcAft>
              <a:defRPr kumimoji="0" sz="1400">
                <a:solidFill>
                  <a:srgbClr val="FFFFFF"/>
                </a:solidFill>
                <a:latin typeface="+mj-lt"/>
                <a:ea typeface="+mj-ea"/>
                <a:cs typeface="+mj-cs"/>
              </a:defRPr>
            </a:lvl1pPr>
          </a:lstStyle>
          <a:p>
            <a:pPr>
              <a:defRPr/>
            </a:pPr>
            <a:fld id="{A038564B-A893-41E2-8C35-1F25B9E9918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15" r:id="rId1"/>
    <p:sldLayoutId id="2147483808" r:id="rId2"/>
    <p:sldLayoutId id="2147483816" r:id="rId3"/>
    <p:sldLayoutId id="2147483809" r:id="rId4"/>
    <p:sldLayoutId id="2147483810" r:id="rId5"/>
    <p:sldLayoutId id="2147483811" r:id="rId6"/>
    <p:sldLayoutId id="2147483812" r:id="rId7"/>
    <p:sldLayoutId id="2147483817" r:id="rId8"/>
    <p:sldLayoutId id="2147483818" r:id="rId9"/>
    <p:sldLayoutId id="2147483813" r:id="rId10"/>
    <p:sldLayoutId id="2147483814" r:id="rId11"/>
    <p:sldLayoutId id="2147483819" r:id="rId12"/>
    <p:sldLayoutId id="2147483820" r:id="rId13"/>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notesSlide" Target="../notesSlides/notesSlide1.xml"/><Relationship Id="rId7" Type="http://schemas.openxmlformats.org/officeDocument/2006/relationships/oleObject" Target="../embeddings/oleObject4.bin"/><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image" Target="../media/image7.wmf"/><Relationship Id="rId4" Type="http://schemas.openxmlformats.org/officeDocument/2006/relationships/image" Target="../media/image6.w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vmlDrawing" Target="../drawings/vmlDrawing3.vml"/><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mailto:fad@bis.org.i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ubtitle 2"/>
          <p:cNvSpPr>
            <a:spLocks noGrp="1"/>
          </p:cNvSpPr>
          <p:nvPr>
            <p:ph type="subTitle" idx="1"/>
          </p:nvPr>
        </p:nvSpPr>
        <p:spPr>
          <a:xfrm>
            <a:off x="1295400" y="3962400"/>
            <a:ext cx="6400800" cy="1600200"/>
          </a:xfrm>
        </p:spPr>
        <p:txBody>
          <a:bodyPr/>
          <a:lstStyle/>
          <a:p>
            <a:pPr eaLnBrk="1" hangingPunct="1"/>
            <a:r>
              <a:rPr lang="en-US" altLang="en-US" sz="2000" b="1" dirty="0" smtClean="0"/>
              <a:t>Scientist – </a:t>
            </a:r>
            <a:r>
              <a:rPr lang="en-US" altLang="en-US" sz="2000" b="1" dirty="0" smtClean="0"/>
              <a:t>E </a:t>
            </a:r>
            <a:r>
              <a:rPr lang="en-US" altLang="en-US" sz="2000" b="1" dirty="0" smtClean="0"/>
              <a:t>&amp; Head</a:t>
            </a:r>
          </a:p>
          <a:p>
            <a:pPr eaLnBrk="1" hangingPunct="1"/>
            <a:r>
              <a:rPr lang="en-US" altLang="en-US" sz="2000" b="1" dirty="0" smtClean="0"/>
              <a:t>Food and Agriculture Department</a:t>
            </a:r>
          </a:p>
          <a:p>
            <a:pPr eaLnBrk="1" hangingPunct="1"/>
            <a:r>
              <a:rPr lang="en-US" altLang="en-US" sz="2000" b="1" dirty="0" smtClean="0"/>
              <a:t>Bureau of Indian Standards</a:t>
            </a:r>
          </a:p>
          <a:p>
            <a:pPr eaLnBrk="1" hangingPunct="1"/>
            <a:endParaRPr lang="en-IN" altLang="en-US" sz="2000" b="1" dirty="0" smtClean="0"/>
          </a:p>
        </p:txBody>
      </p:sp>
      <p:sp>
        <p:nvSpPr>
          <p:cNvPr id="11267" name="Title 1"/>
          <p:cNvSpPr>
            <a:spLocks noGrp="1"/>
          </p:cNvSpPr>
          <p:nvPr>
            <p:ph type="ctrTitle"/>
          </p:nvPr>
        </p:nvSpPr>
        <p:spPr>
          <a:xfrm>
            <a:off x="457200" y="1506538"/>
            <a:ext cx="8229600" cy="1470025"/>
          </a:xfrm>
        </p:spPr>
        <p:txBody>
          <a:bodyPr/>
          <a:lstStyle/>
          <a:p>
            <a:pPr eaLnBrk="1" hangingPunct="1"/>
            <a:r>
              <a:rPr lang="en-IN" altLang="en-US" sz="2000" b="1" smtClean="0"/>
              <a:t>IS/IS0 22000 : 2005 </a:t>
            </a:r>
            <a:br>
              <a:rPr lang="en-IN" altLang="en-US" sz="2000" b="1" smtClean="0"/>
            </a:br>
            <a:r>
              <a:rPr lang="en-IN" altLang="en-US" sz="2000" b="1" smtClean="0"/>
              <a:t>FOOD SAFETY MANAGEMENT SYSTEMS — REQUIREMENTS FOR ANY ORGANIZATION IN THE FOOD CHAIN</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algn="ctr" eaLnBrk="1" hangingPunct="1"/>
            <a:r>
              <a:rPr lang="en-US" altLang="en-US" b="1" smtClean="0">
                <a:solidFill>
                  <a:srgbClr val="0070C0"/>
                </a:solidFill>
              </a:rPr>
              <a:t>Introduction</a:t>
            </a:r>
            <a:endParaRPr lang="en-IN" altLang="en-US" b="1" smtClean="0">
              <a:solidFill>
                <a:srgbClr val="0070C0"/>
              </a:solidFill>
            </a:endParaRPr>
          </a:p>
        </p:txBody>
      </p:sp>
      <p:sp>
        <p:nvSpPr>
          <p:cNvPr id="12291" name="Content Placeholder 2"/>
          <p:cNvSpPr>
            <a:spLocks noGrp="1"/>
          </p:cNvSpPr>
          <p:nvPr>
            <p:ph sz="quarter" idx="1"/>
          </p:nvPr>
        </p:nvSpPr>
        <p:spPr>
          <a:xfrm>
            <a:off x="914400" y="1905000"/>
            <a:ext cx="7772400" cy="4572000"/>
          </a:xfrm>
        </p:spPr>
        <p:txBody>
          <a:bodyPr/>
          <a:lstStyle/>
          <a:p>
            <a:pPr algn="just" eaLnBrk="1" hangingPunct="1"/>
            <a:r>
              <a:rPr lang="en-IN" altLang="en-US" b="1" smtClean="0"/>
              <a:t>Food safety</a:t>
            </a:r>
            <a:r>
              <a:rPr lang="en-IN" altLang="en-US" smtClean="0"/>
              <a:t> is related to the presence of food-borne hazards in food at the point of consumption (intake by the consumer). </a:t>
            </a:r>
          </a:p>
          <a:p>
            <a:pPr eaLnBrk="1" hangingPunct="1"/>
            <a:r>
              <a:rPr lang="en-IN" altLang="en-US" smtClean="0"/>
              <a:t>As the introduction of food safety hazards can occur at any stage of the food chain, adequate </a:t>
            </a:r>
            <a:r>
              <a:rPr lang="en-IN" altLang="en-US" b="1" smtClean="0"/>
              <a:t>control throughout the food chain</a:t>
            </a:r>
            <a:r>
              <a:rPr lang="en-IN" altLang="en-US" smtClean="0"/>
              <a:t> is essential. </a:t>
            </a:r>
          </a:p>
          <a:p>
            <a:pPr eaLnBrk="1" hangingPunct="1"/>
            <a:r>
              <a:rPr lang="en-IN" altLang="en-US" smtClean="0"/>
              <a:t>Food safety is ensured through the combined efforts of all the parties participating in the food chain.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algn="ctr" eaLnBrk="1" hangingPunct="1"/>
            <a:r>
              <a:rPr lang="en-US" altLang="en-US" b="1" smtClean="0">
                <a:solidFill>
                  <a:srgbClr val="0070C0"/>
                </a:solidFill>
              </a:rPr>
              <a:t>Key elements</a:t>
            </a:r>
            <a:endParaRPr lang="en-IN" altLang="en-US" b="1" smtClean="0">
              <a:solidFill>
                <a:srgbClr val="0070C0"/>
              </a:solidFill>
            </a:endParaRPr>
          </a:p>
        </p:txBody>
      </p:sp>
      <p:grpSp>
        <p:nvGrpSpPr>
          <p:cNvPr id="2" name="Group 3"/>
          <p:cNvGrpSpPr>
            <a:grpSpLocks/>
          </p:cNvGrpSpPr>
          <p:nvPr/>
        </p:nvGrpSpPr>
        <p:grpSpPr bwMode="auto">
          <a:xfrm>
            <a:off x="1057275" y="3289300"/>
            <a:ext cx="1377950" cy="1651000"/>
            <a:chOff x="330" y="1746"/>
            <a:chExt cx="868" cy="1040"/>
          </a:xfrm>
        </p:grpSpPr>
        <p:pic>
          <p:nvPicPr>
            <p:cNvPr id="13329" name="Rectangle 22549"/>
            <p:cNvPicPr>
              <a:picLocks noChangeAspect="1" noChangeArrowheads="1"/>
            </p:cNvPicPr>
            <p:nvPr/>
          </p:nvPicPr>
          <p:blipFill>
            <a:blip r:embed="rId2" cstate="print"/>
            <a:srcRect/>
            <a:stretch>
              <a:fillRect/>
            </a:stretch>
          </p:blipFill>
          <p:spPr bwMode="auto">
            <a:xfrm>
              <a:off x="384" y="1746"/>
              <a:ext cx="814" cy="1040"/>
            </a:xfrm>
            <a:prstGeom prst="rect">
              <a:avLst/>
            </a:prstGeom>
            <a:noFill/>
            <a:ln w="9525">
              <a:noFill/>
              <a:miter lim="800000"/>
              <a:headEnd/>
              <a:tailEnd/>
            </a:ln>
          </p:spPr>
        </p:pic>
        <p:sp>
          <p:nvSpPr>
            <p:cNvPr id="13330" name="TextBox 22550"/>
            <p:cNvSpPr txBox="1">
              <a:spLocks noChangeArrowheads="1"/>
            </p:cNvSpPr>
            <p:nvPr/>
          </p:nvSpPr>
          <p:spPr bwMode="auto">
            <a:xfrm>
              <a:off x="330" y="2388"/>
              <a:ext cx="860" cy="330"/>
            </a:xfrm>
            <a:prstGeom prst="rect">
              <a:avLst/>
            </a:prstGeom>
            <a:solidFill>
              <a:schemeClr val="bg1"/>
            </a:solidFill>
            <a:ln w="9525" algn="ctr">
              <a:noFill/>
              <a:miter lim="800000"/>
              <a:headEnd/>
              <a:tailEnd/>
            </a:ln>
          </p:spPr>
          <p:txBody>
            <a:bodyPr wrap="none">
              <a:spAutoFit/>
            </a:bodyPr>
            <a:lstStyle/>
            <a:p>
              <a:pPr algn="ctr"/>
              <a:r>
                <a:rPr lang="en-US" altLang="en-US" sz="1400" b="1">
                  <a:latin typeface="Calibri" pitchFamily="34" charset="0"/>
                </a:rPr>
                <a:t>Interactive</a:t>
              </a:r>
              <a:endParaRPr lang="en-US" altLang="en-US">
                <a:latin typeface="Calibri" pitchFamily="34" charset="0"/>
              </a:endParaRPr>
            </a:p>
            <a:p>
              <a:pPr algn="ctr"/>
              <a:r>
                <a:rPr lang="en-US" altLang="en-US" sz="1400" b="1">
                  <a:latin typeface="Calibri" pitchFamily="34" charset="0"/>
                </a:rPr>
                <a:t>Communication</a:t>
              </a:r>
            </a:p>
          </p:txBody>
        </p:sp>
      </p:grpSp>
      <p:grpSp>
        <p:nvGrpSpPr>
          <p:cNvPr id="3" name="Group 6"/>
          <p:cNvGrpSpPr>
            <a:grpSpLocks/>
          </p:cNvGrpSpPr>
          <p:nvPr/>
        </p:nvGrpSpPr>
        <p:grpSpPr bwMode="auto">
          <a:xfrm>
            <a:off x="2795588" y="3294063"/>
            <a:ext cx="1547812" cy="1651000"/>
            <a:chOff x="1425" y="1749"/>
            <a:chExt cx="975" cy="1040"/>
          </a:xfrm>
        </p:grpSpPr>
        <p:pic>
          <p:nvPicPr>
            <p:cNvPr id="13327" name="Rectangle 22547"/>
            <p:cNvPicPr>
              <a:picLocks noChangeAspect="1" noChangeArrowheads="1"/>
            </p:cNvPicPr>
            <p:nvPr/>
          </p:nvPicPr>
          <p:blipFill>
            <a:blip r:embed="rId2" cstate="print"/>
            <a:srcRect/>
            <a:stretch>
              <a:fillRect/>
            </a:stretch>
          </p:blipFill>
          <p:spPr bwMode="auto">
            <a:xfrm>
              <a:off x="1584" y="1749"/>
              <a:ext cx="814" cy="1040"/>
            </a:xfrm>
            <a:prstGeom prst="rect">
              <a:avLst/>
            </a:prstGeom>
            <a:noFill/>
            <a:ln w="9525">
              <a:noFill/>
              <a:miter lim="800000"/>
              <a:headEnd/>
              <a:tailEnd/>
            </a:ln>
          </p:spPr>
        </p:pic>
        <p:sp>
          <p:nvSpPr>
            <p:cNvPr id="13328" name="TextBox 22548"/>
            <p:cNvSpPr txBox="1">
              <a:spLocks noChangeArrowheads="1"/>
            </p:cNvSpPr>
            <p:nvPr/>
          </p:nvSpPr>
          <p:spPr bwMode="auto">
            <a:xfrm>
              <a:off x="1425" y="2391"/>
              <a:ext cx="975" cy="330"/>
            </a:xfrm>
            <a:prstGeom prst="rect">
              <a:avLst/>
            </a:prstGeom>
            <a:solidFill>
              <a:schemeClr val="bg1"/>
            </a:solidFill>
            <a:ln w="9525" algn="ctr">
              <a:noFill/>
              <a:miter lim="800000"/>
              <a:headEnd/>
              <a:tailEnd/>
            </a:ln>
          </p:spPr>
          <p:txBody>
            <a:bodyPr wrap="none">
              <a:spAutoFit/>
            </a:bodyPr>
            <a:lstStyle/>
            <a:p>
              <a:pPr algn="ctr"/>
              <a:r>
                <a:rPr lang="en-US" altLang="en-US" sz="1400" b="1">
                  <a:latin typeface="Calibri" pitchFamily="34" charset="0"/>
                </a:rPr>
                <a:t>Systems Approach</a:t>
              </a:r>
              <a:endParaRPr lang="en-US" altLang="en-US">
                <a:latin typeface="Calibri" pitchFamily="34" charset="0"/>
              </a:endParaRPr>
            </a:p>
            <a:p>
              <a:pPr algn="ctr"/>
              <a:r>
                <a:rPr lang="en-US" altLang="en-US" sz="1400" b="1">
                  <a:latin typeface="Calibri" pitchFamily="34" charset="0"/>
                </a:rPr>
                <a:t> to FSM</a:t>
              </a:r>
            </a:p>
          </p:txBody>
        </p:sp>
      </p:grpSp>
      <p:grpSp>
        <p:nvGrpSpPr>
          <p:cNvPr id="4" name="Group 9"/>
          <p:cNvGrpSpPr>
            <a:grpSpLocks/>
          </p:cNvGrpSpPr>
          <p:nvPr/>
        </p:nvGrpSpPr>
        <p:grpSpPr bwMode="auto">
          <a:xfrm>
            <a:off x="4867275" y="3294063"/>
            <a:ext cx="1301750" cy="1651000"/>
            <a:chOff x="2730" y="1749"/>
            <a:chExt cx="820" cy="1040"/>
          </a:xfrm>
        </p:grpSpPr>
        <p:pic>
          <p:nvPicPr>
            <p:cNvPr id="13325" name="Rectangle 22545"/>
            <p:cNvPicPr>
              <a:picLocks noChangeAspect="1" noChangeArrowheads="1"/>
            </p:cNvPicPr>
            <p:nvPr/>
          </p:nvPicPr>
          <p:blipFill>
            <a:blip r:embed="rId2" cstate="print"/>
            <a:srcRect/>
            <a:stretch>
              <a:fillRect/>
            </a:stretch>
          </p:blipFill>
          <p:spPr bwMode="auto">
            <a:xfrm>
              <a:off x="2736" y="1749"/>
              <a:ext cx="814" cy="1040"/>
            </a:xfrm>
            <a:prstGeom prst="rect">
              <a:avLst/>
            </a:prstGeom>
            <a:noFill/>
            <a:ln w="9525">
              <a:noFill/>
              <a:miter lim="800000"/>
              <a:headEnd/>
              <a:tailEnd/>
            </a:ln>
          </p:spPr>
        </p:pic>
        <p:sp>
          <p:nvSpPr>
            <p:cNvPr id="13326" name="TextBox 22546"/>
            <p:cNvSpPr txBox="1">
              <a:spLocks noChangeArrowheads="1"/>
            </p:cNvSpPr>
            <p:nvPr/>
          </p:nvSpPr>
          <p:spPr bwMode="auto">
            <a:xfrm>
              <a:off x="2730" y="2388"/>
              <a:ext cx="746" cy="330"/>
            </a:xfrm>
            <a:prstGeom prst="rect">
              <a:avLst/>
            </a:prstGeom>
            <a:solidFill>
              <a:schemeClr val="bg1"/>
            </a:solidFill>
            <a:ln w="9525" algn="ctr">
              <a:noFill/>
              <a:miter lim="800000"/>
              <a:headEnd/>
              <a:tailEnd/>
            </a:ln>
          </p:spPr>
          <p:txBody>
            <a:bodyPr wrap="none">
              <a:spAutoFit/>
            </a:bodyPr>
            <a:lstStyle/>
            <a:p>
              <a:pPr algn="ctr"/>
              <a:r>
                <a:rPr lang="en-US" altLang="en-US" sz="1400" b="1">
                  <a:latin typeface="Calibri" pitchFamily="34" charset="0"/>
                </a:rPr>
                <a:t>Pre-requisite </a:t>
              </a:r>
              <a:endParaRPr lang="en-US" altLang="en-US">
                <a:latin typeface="Calibri" pitchFamily="34" charset="0"/>
              </a:endParaRPr>
            </a:p>
            <a:p>
              <a:pPr algn="ctr"/>
              <a:r>
                <a:rPr lang="en-US" altLang="en-US" sz="1400" b="1">
                  <a:latin typeface="Calibri" pitchFamily="34" charset="0"/>
                </a:rPr>
                <a:t>Programs</a:t>
              </a:r>
            </a:p>
          </p:txBody>
        </p:sp>
      </p:grpSp>
      <p:grpSp>
        <p:nvGrpSpPr>
          <p:cNvPr id="5" name="Group 12"/>
          <p:cNvGrpSpPr>
            <a:grpSpLocks/>
          </p:cNvGrpSpPr>
          <p:nvPr/>
        </p:nvGrpSpPr>
        <p:grpSpPr bwMode="auto">
          <a:xfrm>
            <a:off x="6672263" y="3289300"/>
            <a:ext cx="1292225" cy="1651000"/>
            <a:chOff x="3867" y="1746"/>
            <a:chExt cx="814" cy="1040"/>
          </a:xfrm>
        </p:grpSpPr>
        <p:pic>
          <p:nvPicPr>
            <p:cNvPr id="13323" name="Rectangle 22543"/>
            <p:cNvPicPr>
              <a:picLocks noChangeAspect="1" noChangeArrowheads="1"/>
            </p:cNvPicPr>
            <p:nvPr/>
          </p:nvPicPr>
          <p:blipFill>
            <a:blip r:embed="rId2" cstate="print"/>
            <a:srcRect/>
            <a:stretch>
              <a:fillRect/>
            </a:stretch>
          </p:blipFill>
          <p:spPr bwMode="auto">
            <a:xfrm>
              <a:off x="3867" y="1746"/>
              <a:ext cx="814" cy="1040"/>
            </a:xfrm>
            <a:prstGeom prst="rect">
              <a:avLst/>
            </a:prstGeom>
            <a:noFill/>
            <a:ln w="9525">
              <a:noFill/>
              <a:miter lim="800000"/>
              <a:headEnd/>
              <a:tailEnd/>
            </a:ln>
          </p:spPr>
        </p:pic>
        <p:sp>
          <p:nvSpPr>
            <p:cNvPr id="13324" name="TextBox 22544"/>
            <p:cNvSpPr txBox="1">
              <a:spLocks noChangeArrowheads="1"/>
            </p:cNvSpPr>
            <p:nvPr/>
          </p:nvSpPr>
          <p:spPr bwMode="auto">
            <a:xfrm>
              <a:off x="3924" y="2376"/>
              <a:ext cx="656" cy="330"/>
            </a:xfrm>
            <a:prstGeom prst="rect">
              <a:avLst/>
            </a:prstGeom>
            <a:solidFill>
              <a:schemeClr val="bg1"/>
            </a:solidFill>
            <a:ln w="9525" algn="ctr">
              <a:noFill/>
              <a:miter lim="800000"/>
              <a:headEnd/>
              <a:tailEnd/>
            </a:ln>
          </p:spPr>
          <p:txBody>
            <a:bodyPr wrap="none">
              <a:spAutoFit/>
            </a:bodyPr>
            <a:lstStyle/>
            <a:p>
              <a:pPr algn="ctr"/>
              <a:r>
                <a:rPr lang="en-US" altLang="en-US" sz="1400" b="1">
                  <a:latin typeface="Calibri" pitchFamily="34" charset="0"/>
                </a:rPr>
                <a:t>HACCP </a:t>
              </a:r>
              <a:endParaRPr lang="en-US" altLang="en-US">
                <a:latin typeface="Calibri" pitchFamily="34" charset="0"/>
              </a:endParaRPr>
            </a:p>
            <a:p>
              <a:pPr algn="ctr"/>
              <a:r>
                <a:rPr lang="en-US" altLang="en-US" sz="1400" b="1">
                  <a:latin typeface="Calibri" pitchFamily="34" charset="0"/>
                </a:rPr>
                <a:t>Principles   </a:t>
              </a:r>
            </a:p>
          </p:txBody>
        </p:sp>
      </p:grpSp>
      <p:sp>
        <p:nvSpPr>
          <p:cNvPr id="13319" name="Shape 22541"/>
          <p:cNvSpPr>
            <a:spLocks noChangeArrowheads="1"/>
          </p:cNvSpPr>
          <p:nvPr/>
        </p:nvSpPr>
        <p:spPr bwMode="auto">
          <a:xfrm>
            <a:off x="1219200" y="2117725"/>
            <a:ext cx="6781800" cy="1066800"/>
          </a:xfrm>
          <a:prstGeom prst="triangle">
            <a:avLst>
              <a:gd name="adj" fmla="val 50000"/>
            </a:avLst>
          </a:prstGeom>
          <a:solidFill>
            <a:srgbClr val="FFC000"/>
          </a:solidFill>
          <a:ln w="9525" algn="ctr">
            <a:solidFill>
              <a:schemeClr val="tx1"/>
            </a:solidFill>
            <a:miter lim="800000"/>
            <a:headEnd/>
            <a:tailEnd/>
          </a:ln>
        </p:spPr>
        <p:txBody>
          <a:bodyPr wrap="none" anchor="ctr"/>
          <a:lstStyle/>
          <a:p>
            <a:endParaRPr lang="en-IN" altLang="en-US">
              <a:solidFill>
                <a:srgbClr val="000000"/>
              </a:solidFill>
              <a:latin typeface="Calibri" pitchFamily="34" charset="0"/>
            </a:endParaRPr>
          </a:p>
        </p:txBody>
      </p:sp>
      <p:sp>
        <p:nvSpPr>
          <p:cNvPr id="13320" name="TextBox 22542"/>
          <p:cNvSpPr txBox="1">
            <a:spLocks noChangeArrowheads="1"/>
          </p:cNvSpPr>
          <p:nvPr/>
        </p:nvSpPr>
        <p:spPr bwMode="auto">
          <a:xfrm>
            <a:off x="2757488" y="2559050"/>
            <a:ext cx="3608387" cy="708025"/>
          </a:xfrm>
          <a:prstGeom prst="rect">
            <a:avLst/>
          </a:prstGeom>
          <a:noFill/>
          <a:ln w="9525" algn="ctr">
            <a:noFill/>
            <a:miter lim="800000"/>
            <a:headEnd/>
            <a:tailEnd/>
          </a:ln>
        </p:spPr>
        <p:txBody>
          <a:bodyPr wrap="none">
            <a:spAutoFit/>
          </a:bodyPr>
          <a:lstStyle/>
          <a:p>
            <a:r>
              <a:rPr lang="en-US" altLang="en-US" sz="4000">
                <a:latin typeface="Calibri" pitchFamily="34" charset="0"/>
              </a:rPr>
              <a:t>ISO 22000:2005</a:t>
            </a:r>
            <a:r>
              <a:rPr lang="en-US" altLang="en-US" sz="4000">
                <a:latin typeface="Times New Roman" pitchFamily="18" charset="0"/>
              </a:rPr>
              <a:t> </a:t>
            </a:r>
            <a:endParaRPr lang="en-US" altLang="en-US">
              <a:latin typeface="Calibri" pitchFamily="34" charset="0"/>
            </a:endParaRPr>
          </a:p>
        </p:txBody>
      </p:sp>
      <p:sp>
        <p:nvSpPr>
          <p:cNvPr id="20" name="TextBox 19"/>
          <p:cNvSpPr txBox="1">
            <a:spLocks noChangeArrowheads="1"/>
          </p:cNvSpPr>
          <p:nvPr/>
        </p:nvSpPr>
        <p:spPr bwMode="auto">
          <a:xfrm>
            <a:off x="5043488" y="5241925"/>
            <a:ext cx="2287587" cy="708025"/>
          </a:xfrm>
          <a:prstGeom prst="rect">
            <a:avLst/>
          </a:prstGeom>
          <a:noFill/>
          <a:ln w="9525" algn="ctr">
            <a:noFill/>
            <a:miter lim="800000"/>
            <a:headEnd/>
            <a:tailEnd/>
          </a:ln>
        </p:spPr>
        <p:txBody>
          <a:bodyPr wrap="none">
            <a:spAutoFit/>
          </a:bodyPr>
          <a:lstStyle/>
          <a:p>
            <a:pPr algn="ctr"/>
            <a:r>
              <a:rPr lang="en-US" altLang="en-US" sz="2000">
                <a:latin typeface="Calibri" pitchFamily="34" charset="0"/>
              </a:rPr>
              <a:t>Control </a:t>
            </a:r>
            <a:r>
              <a:rPr lang="en-US" altLang="en-US" sz="2000">
                <a:solidFill>
                  <a:srgbClr val="FF0000"/>
                </a:solidFill>
                <a:latin typeface="Calibri" pitchFamily="34" charset="0"/>
              </a:rPr>
              <a:t>Food Safety </a:t>
            </a:r>
            <a:endParaRPr lang="en-US" altLang="en-US">
              <a:latin typeface="Calibri" pitchFamily="34" charset="0"/>
            </a:endParaRPr>
          </a:p>
          <a:p>
            <a:pPr algn="ctr"/>
            <a:r>
              <a:rPr lang="en-US" altLang="en-US" sz="2000">
                <a:solidFill>
                  <a:srgbClr val="FF0000"/>
                </a:solidFill>
                <a:latin typeface="Calibri" pitchFamily="34" charset="0"/>
              </a:rPr>
              <a:t>Hazards</a:t>
            </a:r>
          </a:p>
        </p:txBody>
      </p:sp>
      <p:sp>
        <p:nvSpPr>
          <p:cNvPr id="21" name="Right Brace 20"/>
          <p:cNvSpPr>
            <a:spLocks/>
          </p:cNvSpPr>
          <p:nvPr/>
        </p:nvSpPr>
        <p:spPr bwMode="auto">
          <a:xfrm rot="5400000">
            <a:off x="6324600" y="3581400"/>
            <a:ext cx="152400" cy="3048000"/>
          </a:xfrm>
          <a:prstGeom prst="rightBrace">
            <a:avLst>
              <a:gd name="adj1" fmla="val 180556"/>
              <a:gd name="adj2" fmla="val 52009"/>
            </a:avLst>
          </a:prstGeom>
          <a:noFill/>
          <a:ln w="28575" algn="ctr">
            <a:solidFill>
              <a:srgbClr val="FF0000"/>
            </a:solidFill>
            <a:round/>
            <a:headEnd/>
            <a:tailEnd/>
          </a:ln>
        </p:spPr>
        <p:txBody>
          <a:bodyPr wrap="none" anchor="ctr"/>
          <a:lstStyle/>
          <a:p>
            <a:endParaRPr lang="en-IN" altLang="en-US">
              <a:solidFill>
                <a:srgbClr val="000000"/>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par>
                                <p:cTn id="11" presetID="2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par>
                                <p:cTn id="14" presetID="2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down)">
                                      <p:cBhvr>
                                        <p:cTn id="16" dur="500"/>
                                        <p:tgtEl>
                                          <p:spTgt spid="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dissolve">
                                      <p:cBhvr>
                                        <p:cTn id="21" dur="500"/>
                                        <p:tgtEl>
                                          <p:spTgt spid="2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algn="ctr" eaLnBrk="1" hangingPunct="1"/>
            <a:r>
              <a:rPr lang="en-US" altLang="en-US" b="1" smtClean="0">
                <a:solidFill>
                  <a:srgbClr val="0070C0"/>
                </a:solidFill>
              </a:rPr>
              <a:t>Interactive Communication</a:t>
            </a:r>
            <a:endParaRPr lang="en-IN" altLang="en-US" b="1" smtClean="0">
              <a:solidFill>
                <a:srgbClr val="0070C0"/>
              </a:solidFill>
            </a:endParaRPr>
          </a:p>
        </p:txBody>
      </p:sp>
      <p:sp>
        <p:nvSpPr>
          <p:cNvPr id="4" name="Rectangle 2"/>
          <p:cNvSpPr txBox="1">
            <a:spLocks noChangeArrowheads="1"/>
          </p:cNvSpPr>
          <p:nvPr/>
        </p:nvSpPr>
        <p:spPr>
          <a:xfrm>
            <a:off x="468313" y="2038350"/>
            <a:ext cx="7918450" cy="3600450"/>
          </a:xfrm>
          <a:prstGeom prst="rect">
            <a:avLst/>
          </a:prstGeom>
          <a:solidFill>
            <a:schemeClr val="bg1"/>
          </a:solidFill>
          <a:ln w="28575">
            <a:solidFill>
              <a:schemeClr val="tx1"/>
            </a:solidFill>
          </a:ln>
        </p:spPr>
        <p:txBody>
          <a:bodyPr bIns="91440" anchor="b">
            <a:normAutofit/>
          </a:bodyPr>
          <a:lstStyle/>
          <a:p>
            <a:pPr fontAlgn="auto">
              <a:spcAft>
                <a:spcPts val="0"/>
              </a:spcAft>
              <a:defRPr/>
            </a:pPr>
            <a:r>
              <a:rPr lang="hu-HU" sz="2400" b="1">
                <a:latin typeface="Sylfaen" pitchFamily="18" charset="0"/>
                <a:ea typeface="+mj-ea"/>
                <a:cs typeface="+mj-cs"/>
              </a:rPr>
              <a:t/>
            </a:r>
            <a:br>
              <a:rPr lang="hu-HU" sz="2400" b="1">
                <a:latin typeface="Sylfaen" pitchFamily="18" charset="0"/>
                <a:ea typeface="+mj-ea"/>
                <a:cs typeface="+mj-cs"/>
              </a:rPr>
            </a:br>
            <a:endParaRPr lang="hu-HU" sz="2000" b="1">
              <a:latin typeface="Sylfaen" pitchFamily="18" charset="0"/>
              <a:ea typeface="+mj-ea"/>
              <a:cs typeface="+mj-cs"/>
            </a:endParaRPr>
          </a:p>
        </p:txBody>
      </p:sp>
      <p:sp>
        <p:nvSpPr>
          <p:cNvPr id="14340" name="Oval 5"/>
          <p:cNvSpPr>
            <a:spLocks noChangeArrowheads="1"/>
          </p:cNvSpPr>
          <p:nvPr/>
        </p:nvSpPr>
        <p:spPr bwMode="auto">
          <a:xfrm>
            <a:off x="1763713" y="2181225"/>
            <a:ext cx="5473700" cy="863600"/>
          </a:xfrm>
          <a:prstGeom prst="ellipse">
            <a:avLst/>
          </a:prstGeom>
          <a:solidFill>
            <a:srgbClr val="FFC000"/>
          </a:solidFill>
          <a:ln w="28575">
            <a:solidFill>
              <a:schemeClr val="tx1"/>
            </a:solidFill>
            <a:round/>
            <a:headEnd/>
            <a:tailEnd/>
          </a:ln>
        </p:spPr>
        <p:txBody>
          <a:bodyPr wrap="none" anchor="ctr"/>
          <a:lstStyle/>
          <a:p>
            <a:pPr algn="ctr"/>
            <a:r>
              <a:rPr lang="en-GB" altLang="en-US" b="1">
                <a:latin typeface="Perpetua" pitchFamily="18" charset="0"/>
              </a:rPr>
              <a:t>With organization upstream in the food chain</a:t>
            </a:r>
          </a:p>
        </p:txBody>
      </p:sp>
      <p:sp>
        <p:nvSpPr>
          <p:cNvPr id="14341" name="Oval 6"/>
          <p:cNvSpPr>
            <a:spLocks noChangeArrowheads="1"/>
          </p:cNvSpPr>
          <p:nvPr/>
        </p:nvSpPr>
        <p:spPr bwMode="auto">
          <a:xfrm>
            <a:off x="3635375" y="3478213"/>
            <a:ext cx="1728788" cy="1008062"/>
          </a:xfrm>
          <a:prstGeom prst="ellipse">
            <a:avLst/>
          </a:prstGeom>
          <a:solidFill>
            <a:srgbClr val="FFC000"/>
          </a:solidFill>
          <a:ln w="28575">
            <a:solidFill>
              <a:schemeClr val="tx1"/>
            </a:solidFill>
            <a:round/>
            <a:headEnd/>
            <a:tailEnd/>
          </a:ln>
        </p:spPr>
        <p:txBody>
          <a:bodyPr wrap="none" anchor="ctr"/>
          <a:lstStyle/>
          <a:p>
            <a:pPr algn="ctr"/>
            <a:r>
              <a:rPr lang="en-GB" altLang="en-US" b="1">
                <a:latin typeface="Perpetua" pitchFamily="18" charset="0"/>
              </a:rPr>
              <a:t>Inside the </a:t>
            </a:r>
          </a:p>
          <a:p>
            <a:pPr algn="ctr"/>
            <a:r>
              <a:rPr lang="en-GB" altLang="en-US" b="1">
                <a:latin typeface="Perpetua" pitchFamily="18" charset="0"/>
              </a:rPr>
              <a:t>organization</a:t>
            </a:r>
            <a:r>
              <a:rPr lang="hu-HU" altLang="en-US" b="1">
                <a:latin typeface="Perpetua" pitchFamily="18" charset="0"/>
              </a:rPr>
              <a:t> </a:t>
            </a:r>
          </a:p>
          <a:p>
            <a:pPr algn="ctr"/>
            <a:endParaRPr lang="hu-HU" altLang="en-US" b="1">
              <a:latin typeface="Perpetua" pitchFamily="18" charset="0"/>
            </a:endParaRPr>
          </a:p>
        </p:txBody>
      </p:sp>
      <p:sp>
        <p:nvSpPr>
          <p:cNvPr id="14342" name="Oval 7"/>
          <p:cNvSpPr>
            <a:spLocks noChangeArrowheads="1"/>
          </p:cNvSpPr>
          <p:nvPr/>
        </p:nvSpPr>
        <p:spPr bwMode="auto">
          <a:xfrm>
            <a:off x="900113" y="3622675"/>
            <a:ext cx="1727200" cy="720725"/>
          </a:xfrm>
          <a:prstGeom prst="ellipse">
            <a:avLst/>
          </a:prstGeom>
          <a:solidFill>
            <a:srgbClr val="FFC000"/>
          </a:solidFill>
          <a:ln w="28575">
            <a:solidFill>
              <a:schemeClr val="tx1"/>
            </a:solidFill>
            <a:round/>
            <a:headEnd/>
            <a:tailEnd/>
          </a:ln>
        </p:spPr>
        <p:txBody>
          <a:bodyPr wrap="none" anchor="ctr"/>
          <a:lstStyle/>
          <a:p>
            <a:pPr algn="ctr"/>
            <a:r>
              <a:rPr lang="en-GB" altLang="en-US" b="1">
                <a:latin typeface="Perpetua" pitchFamily="18" charset="0"/>
              </a:rPr>
              <a:t>With customers</a:t>
            </a:r>
          </a:p>
        </p:txBody>
      </p:sp>
      <p:sp>
        <p:nvSpPr>
          <p:cNvPr id="14343" name="Oval 8"/>
          <p:cNvSpPr>
            <a:spLocks noChangeArrowheads="1"/>
          </p:cNvSpPr>
          <p:nvPr/>
        </p:nvSpPr>
        <p:spPr bwMode="auto">
          <a:xfrm>
            <a:off x="6300788" y="3478213"/>
            <a:ext cx="1871662" cy="792162"/>
          </a:xfrm>
          <a:prstGeom prst="ellipse">
            <a:avLst/>
          </a:prstGeom>
          <a:solidFill>
            <a:srgbClr val="FFC000"/>
          </a:solidFill>
          <a:ln w="28575">
            <a:solidFill>
              <a:schemeClr val="tx1"/>
            </a:solidFill>
            <a:round/>
            <a:headEnd/>
            <a:tailEnd/>
          </a:ln>
        </p:spPr>
        <p:txBody>
          <a:bodyPr wrap="none" anchor="ctr"/>
          <a:lstStyle/>
          <a:p>
            <a:pPr algn="ctr"/>
            <a:r>
              <a:rPr lang="en-GB" altLang="en-US" b="1">
                <a:latin typeface="Perpetua" pitchFamily="18" charset="0"/>
              </a:rPr>
              <a:t>With suppliers</a:t>
            </a:r>
          </a:p>
        </p:txBody>
      </p:sp>
      <p:sp>
        <p:nvSpPr>
          <p:cNvPr id="14344" name="Oval 9"/>
          <p:cNvSpPr>
            <a:spLocks noChangeArrowheads="1"/>
          </p:cNvSpPr>
          <p:nvPr/>
        </p:nvSpPr>
        <p:spPr bwMode="auto">
          <a:xfrm>
            <a:off x="1908175" y="4846638"/>
            <a:ext cx="5472113" cy="647700"/>
          </a:xfrm>
          <a:prstGeom prst="ellipse">
            <a:avLst/>
          </a:prstGeom>
          <a:solidFill>
            <a:srgbClr val="FFC000"/>
          </a:solidFill>
          <a:ln w="28575">
            <a:solidFill>
              <a:schemeClr val="tx1"/>
            </a:solidFill>
            <a:round/>
            <a:headEnd/>
            <a:tailEnd/>
          </a:ln>
        </p:spPr>
        <p:txBody>
          <a:bodyPr wrap="none" anchor="ctr"/>
          <a:lstStyle/>
          <a:p>
            <a:pPr algn="ctr"/>
            <a:r>
              <a:rPr lang="en-GB" altLang="en-US" b="1">
                <a:latin typeface="Perpetua" pitchFamily="18" charset="0"/>
              </a:rPr>
              <a:t>With organization downstream in the food chain</a:t>
            </a:r>
          </a:p>
        </p:txBody>
      </p:sp>
      <p:sp>
        <p:nvSpPr>
          <p:cNvPr id="14345" name="Line 10"/>
          <p:cNvSpPr>
            <a:spLocks noChangeShapeType="1"/>
          </p:cNvSpPr>
          <p:nvPr/>
        </p:nvSpPr>
        <p:spPr bwMode="auto">
          <a:xfrm>
            <a:off x="4284663" y="3117850"/>
            <a:ext cx="0" cy="287338"/>
          </a:xfrm>
          <a:prstGeom prst="line">
            <a:avLst/>
          </a:prstGeom>
          <a:noFill/>
          <a:ln w="28575">
            <a:solidFill>
              <a:schemeClr val="tx1"/>
            </a:solidFill>
            <a:round/>
            <a:headEnd/>
            <a:tailEnd type="triangle" w="med" len="med"/>
          </a:ln>
        </p:spPr>
        <p:txBody>
          <a:bodyPr/>
          <a:lstStyle/>
          <a:p>
            <a:endParaRPr lang="en-US"/>
          </a:p>
        </p:txBody>
      </p:sp>
      <p:sp>
        <p:nvSpPr>
          <p:cNvPr id="14346" name="Line 11"/>
          <p:cNvSpPr>
            <a:spLocks noChangeShapeType="1"/>
          </p:cNvSpPr>
          <p:nvPr/>
        </p:nvSpPr>
        <p:spPr bwMode="auto">
          <a:xfrm flipV="1">
            <a:off x="4643438" y="3117850"/>
            <a:ext cx="0" cy="287338"/>
          </a:xfrm>
          <a:prstGeom prst="line">
            <a:avLst/>
          </a:prstGeom>
          <a:noFill/>
          <a:ln w="28575">
            <a:solidFill>
              <a:schemeClr val="tx1"/>
            </a:solidFill>
            <a:round/>
            <a:headEnd/>
            <a:tailEnd type="triangle" w="med" len="med"/>
          </a:ln>
        </p:spPr>
        <p:txBody>
          <a:bodyPr/>
          <a:lstStyle/>
          <a:p>
            <a:endParaRPr lang="en-US"/>
          </a:p>
        </p:txBody>
      </p:sp>
      <p:sp>
        <p:nvSpPr>
          <p:cNvPr id="14347" name="Line 12"/>
          <p:cNvSpPr>
            <a:spLocks noChangeShapeType="1"/>
          </p:cNvSpPr>
          <p:nvPr/>
        </p:nvSpPr>
        <p:spPr bwMode="auto">
          <a:xfrm>
            <a:off x="2916238" y="4054475"/>
            <a:ext cx="719137" cy="71438"/>
          </a:xfrm>
          <a:prstGeom prst="line">
            <a:avLst/>
          </a:prstGeom>
          <a:noFill/>
          <a:ln w="28575">
            <a:solidFill>
              <a:schemeClr val="tx1"/>
            </a:solidFill>
            <a:round/>
            <a:headEnd/>
            <a:tailEnd type="triangle" w="med" len="med"/>
          </a:ln>
        </p:spPr>
        <p:txBody>
          <a:bodyPr/>
          <a:lstStyle/>
          <a:p>
            <a:endParaRPr lang="en-US"/>
          </a:p>
        </p:txBody>
      </p:sp>
      <p:sp>
        <p:nvSpPr>
          <p:cNvPr id="14348" name="Line 13"/>
          <p:cNvSpPr>
            <a:spLocks noChangeShapeType="1"/>
          </p:cNvSpPr>
          <p:nvPr/>
        </p:nvSpPr>
        <p:spPr bwMode="auto">
          <a:xfrm flipH="1">
            <a:off x="2843213" y="3694113"/>
            <a:ext cx="720725" cy="71437"/>
          </a:xfrm>
          <a:prstGeom prst="line">
            <a:avLst/>
          </a:prstGeom>
          <a:noFill/>
          <a:ln w="28575">
            <a:solidFill>
              <a:schemeClr val="tx1"/>
            </a:solidFill>
            <a:round/>
            <a:headEnd/>
            <a:tailEnd type="triangle" w="med" len="med"/>
          </a:ln>
        </p:spPr>
        <p:txBody>
          <a:bodyPr/>
          <a:lstStyle/>
          <a:p>
            <a:endParaRPr lang="en-US"/>
          </a:p>
        </p:txBody>
      </p:sp>
      <p:sp>
        <p:nvSpPr>
          <p:cNvPr id="14349" name="Line 14"/>
          <p:cNvSpPr>
            <a:spLocks noChangeShapeType="1"/>
          </p:cNvSpPr>
          <p:nvPr/>
        </p:nvSpPr>
        <p:spPr bwMode="auto">
          <a:xfrm flipV="1">
            <a:off x="5508625" y="4054475"/>
            <a:ext cx="720725" cy="73025"/>
          </a:xfrm>
          <a:prstGeom prst="line">
            <a:avLst/>
          </a:prstGeom>
          <a:noFill/>
          <a:ln w="28575">
            <a:solidFill>
              <a:schemeClr val="tx1"/>
            </a:solidFill>
            <a:round/>
            <a:headEnd/>
            <a:tailEnd type="triangle" w="med" len="med"/>
          </a:ln>
        </p:spPr>
        <p:txBody>
          <a:bodyPr/>
          <a:lstStyle/>
          <a:p>
            <a:endParaRPr lang="en-US"/>
          </a:p>
        </p:txBody>
      </p:sp>
      <p:sp>
        <p:nvSpPr>
          <p:cNvPr id="14350" name="Line 15"/>
          <p:cNvSpPr>
            <a:spLocks noChangeShapeType="1"/>
          </p:cNvSpPr>
          <p:nvPr/>
        </p:nvSpPr>
        <p:spPr bwMode="auto">
          <a:xfrm flipH="1" flipV="1">
            <a:off x="5435600" y="3694113"/>
            <a:ext cx="719138" cy="71437"/>
          </a:xfrm>
          <a:prstGeom prst="line">
            <a:avLst/>
          </a:prstGeom>
          <a:noFill/>
          <a:ln w="28575">
            <a:solidFill>
              <a:schemeClr val="tx1"/>
            </a:solidFill>
            <a:round/>
            <a:headEnd/>
            <a:tailEnd type="triangle" w="med" len="med"/>
          </a:ln>
        </p:spPr>
        <p:txBody>
          <a:bodyPr/>
          <a:lstStyle/>
          <a:p>
            <a:endParaRPr lang="en-US"/>
          </a:p>
        </p:txBody>
      </p:sp>
      <p:sp>
        <p:nvSpPr>
          <p:cNvPr id="14351" name="Line 16"/>
          <p:cNvSpPr>
            <a:spLocks noChangeShapeType="1"/>
          </p:cNvSpPr>
          <p:nvPr/>
        </p:nvSpPr>
        <p:spPr bwMode="auto">
          <a:xfrm>
            <a:off x="4284663" y="4557713"/>
            <a:ext cx="0" cy="215900"/>
          </a:xfrm>
          <a:prstGeom prst="line">
            <a:avLst/>
          </a:prstGeom>
          <a:noFill/>
          <a:ln w="28575">
            <a:solidFill>
              <a:schemeClr val="tx1"/>
            </a:solidFill>
            <a:round/>
            <a:headEnd/>
            <a:tailEnd type="triangle" w="med" len="med"/>
          </a:ln>
        </p:spPr>
        <p:txBody>
          <a:bodyPr/>
          <a:lstStyle/>
          <a:p>
            <a:endParaRPr lang="en-US"/>
          </a:p>
        </p:txBody>
      </p:sp>
      <p:sp>
        <p:nvSpPr>
          <p:cNvPr id="14352" name="Line 17"/>
          <p:cNvSpPr>
            <a:spLocks noChangeShapeType="1"/>
          </p:cNvSpPr>
          <p:nvPr/>
        </p:nvSpPr>
        <p:spPr bwMode="auto">
          <a:xfrm flipV="1">
            <a:off x="4716463" y="4557713"/>
            <a:ext cx="0" cy="215900"/>
          </a:xfrm>
          <a:prstGeom prst="line">
            <a:avLst/>
          </a:prstGeom>
          <a:noFill/>
          <a:ln w="28575">
            <a:solidFill>
              <a:schemeClr val="tx1"/>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algn="ctr" eaLnBrk="1" hangingPunct="1"/>
            <a:r>
              <a:rPr lang="en-US" altLang="en-US" b="1" smtClean="0">
                <a:solidFill>
                  <a:srgbClr val="0070C0"/>
                </a:solidFill>
              </a:rPr>
              <a:t>System Management</a:t>
            </a:r>
            <a:endParaRPr lang="en-IN" altLang="en-US" b="1" smtClean="0">
              <a:solidFill>
                <a:srgbClr val="0070C0"/>
              </a:solidFill>
            </a:endParaRPr>
          </a:p>
        </p:txBody>
      </p:sp>
      <p:sp>
        <p:nvSpPr>
          <p:cNvPr id="15363" name="Oval 3"/>
          <p:cNvSpPr>
            <a:spLocks noChangeArrowheads="1"/>
          </p:cNvSpPr>
          <p:nvPr/>
        </p:nvSpPr>
        <p:spPr bwMode="auto">
          <a:xfrm>
            <a:off x="2133600" y="2286000"/>
            <a:ext cx="5181600" cy="4114800"/>
          </a:xfrm>
          <a:prstGeom prst="ellipse">
            <a:avLst/>
          </a:prstGeom>
          <a:solidFill>
            <a:srgbClr val="FFFF00"/>
          </a:solidFill>
          <a:ln w="28575">
            <a:solidFill>
              <a:schemeClr val="tx1"/>
            </a:solidFill>
            <a:round/>
            <a:headEnd/>
            <a:tailEnd/>
          </a:ln>
        </p:spPr>
        <p:txBody>
          <a:bodyPr wrap="none" anchor="ctr"/>
          <a:lstStyle/>
          <a:p>
            <a:endParaRPr lang="hi-IN" altLang="en-US" b="1">
              <a:latin typeface="Perpetua" pitchFamily="18" charset="0"/>
              <a:cs typeface="Mangal" pitchFamily="18" charset="0"/>
            </a:endParaRPr>
          </a:p>
        </p:txBody>
      </p:sp>
      <p:sp>
        <p:nvSpPr>
          <p:cNvPr id="15364" name="Oval 4"/>
          <p:cNvSpPr>
            <a:spLocks noChangeArrowheads="1"/>
          </p:cNvSpPr>
          <p:nvPr/>
        </p:nvSpPr>
        <p:spPr bwMode="auto">
          <a:xfrm>
            <a:off x="2819400" y="2971800"/>
            <a:ext cx="3581400" cy="2667000"/>
          </a:xfrm>
          <a:prstGeom prst="ellipse">
            <a:avLst/>
          </a:prstGeom>
          <a:solidFill>
            <a:srgbClr val="FFC000"/>
          </a:solidFill>
          <a:ln w="28575">
            <a:solidFill>
              <a:schemeClr val="tx1"/>
            </a:solidFill>
            <a:round/>
            <a:headEnd/>
            <a:tailEnd/>
          </a:ln>
        </p:spPr>
        <p:txBody>
          <a:bodyPr wrap="none" anchor="ctr"/>
          <a:lstStyle/>
          <a:p>
            <a:endParaRPr lang="hi-IN" altLang="en-US" b="1">
              <a:latin typeface="Perpetua" pitchFamily="18" charset="0"/>
              <a:cs typeface="Mangal" pitchFamily="18" charset="0"/>
            </a:endParaRPr>
          </a:p>
        </p:txBody>
      </p:sp>
      <p:sp>
        <p:nvSpPr>
          <p:cNvPr id="15365" name="Oval 5"/>
          <p:cNvSpPr>
            <a:spLocks noChangeArrowheads="1"/>
          </p:cNvSpPr>
          <p:nvPr/>
        </p:nvSpPr>
        <p:spPr bwMode="auto">
          <a:xfrm>
            <a:off x="4038600" y="3581400"/>
            <a:ext cx="1219200" cy="1295400"/>
          </a:xfrm>
          <a:prstGeom prst="ellipse">
            <a:avLst/>
          </a:prstGeom>
          <a:solidFill>
            <a:schemeClr val="accent1"/>
          </a:solidFill>
          <a:ln w="28575">
            <a:solidFill>
              <a:schemeClr val="tx1"/>
            </a:solidFill>
            <a:round/>
            <a:headEnd/>
            <a:tailEnd/>
          </a:ln>
        </p:spPr>
        <p:txBody>
          <a:bodyPr wrap="none" anchor="ctr"/>
          <a:lstStyle/>
          <a:p>
            <a:endParaRPr lang="hi-IN" altLang="en-US" b="1">
              <a:latin typeface="Perpetua" pitchFamily="18" charset="0"/>
              <a:cs typeface="Mangal" pitchFamily="18" charset="0"/>
            </a:endParaRPr>
          </a:p>
        </p:txBody>
      </p:sp>
      <p:sp>
        <p:nvSpPr>
          <p:cNvPr id="15366" name="Text Box 6"/>
          <p:cNvSpPr txBox="1">
            <a:spLocks noChangeArrowheads="1"/>
          </p:cNvSpPr>
          <p:nvPr/>
        </p:nvSpPr>
        <p:spPr bwMode="auto">
          <a:xfrm>
            <a:off x="4191000" y="4006850"/>
            <a:ext cx="990600" cy="336550"/>
          </a:xfrm>
          <a:prstGeom prst="rect">
            <a:avLst/>
          </a:prstGeom>
          <a:noFill/>
          <a:ln w="9525">
            <a:noFill/>
            <a:miter lim="800000"/>
            <a:headEnd/>
            <a:tailEnd/>
          </a:ln>
        </p:spPr>
        <p:txBody>
          <a:bodyPr>
            <a:spAutoFit/>
          </a:bodyPr>
          <a:lstStyle/>
          <a:p>
            <a:pPr>
              <a:spcBef>
                <a:spcPct val="50000"/>
              </a:spcBef>
            </a:pPr>
            <a:r>
              <a:rPr lang="en-US" altLang="en-US" sz="1600" b="1">
                <a:solidFill>
                  <a:schemeClr val="bg1"/>
                </a:solidFill>
                <a:latin typeface="Times New Roman" pitchFamily="18" charset="0"/>
              </a:rPr>
              <a:t>POLICY</a:t>
            </a:r>
          </a:p>
        </p:txBody>
      </p:sp>
      <p:sp>
        <p:nvSpPr>
          <p:cNvPr id="15367" name="Text Box 7"/>
          <p:cNvSpPr txBox="1">
            <a:spLocks noChangeArrowheads="1"/>
          </p:cNvSpPr>
          <p:nvPr/>
        </p:nvSpPr>
        <p:spPr bwMode="auto">
          <a:xfrm>
            <a:off x="4953000" y="4800600"/>
            <a:ext cx="1219200" cy="396875"/>
          </a:xfrm>
          <a:prstGeom prst="rect">
            <a:avLst/>
          </a:prstGeom>
          <a:noFill/>
          <a:ln w="9525">
            <a:noFill/>
            <a:miter lim="800000"/>
            <a:headEnd/>
            <a:tailEnd/>
          </a:ln>
        </p:spPr>
        <p:txBody>
          <a:bodyPr>
            <a:spAutoFit/>
          </a:bodyPr>
          <a:lstStyle/>
          <a:p>
            <a:pPr>
              <a:spcBef>
                <a:spcPct val="50000"/>
              </a:spcBef>
            </a:pPr>
            <a:r>
              <a:rPr lang="en-US" altLang="en-US" sz="2000" b="1">
                <a:latin typeface="Times New Roman" pitchFamily="18" charset="0"/>
              </a:rPr>
              <a:t>HACCP</a:t>
            </a:r>
          </a:p>
        </p:txBody>
      </p:sp>
      <p:sp>
        <p:nvSpPr>
          <p:cNvPr id="15368" name="Text Box 8"/>
          <p:cNvSpPr txBox="1">
            <a:spLocks noChangeArrowheads="1"/>
          </p:cNvSpPr>
          <p:nvPr/>
        </p:nvSpPr>
        <p:spPr bwMode="auto">
          <a:xfrm>
            <a:off x="3657600" y="3200400"/>
            <a:ext cx="1371600" cy="336550"/>
          </a:xfrm>
          <a:prstGeom prst="rect">
            <a:avLst/>
          </a:prstGeom>
          <a:noFill/>
          <a:ln w="9525">
            <a:noFill/>
            <a:miter lim="800000"/>
            <a:headEnd/>
            <a:tailEnd/>
          </a:ln>
        </p:spPr>
        <p:txBody>
          <a:bodyPr>
            <a:spAutoFit/>
          </a:bodyPr>
          <a:lstStyle/>
          <a:p>
            <a:pPr>
              <a:spcBef>
                <a:spcPct val="50000"/>
              </a:spcBef>
            </a:pPr>
            <a:r>
              <a:rPr lang="en-US" altLang="en-US" sz="1600" b="1">
                <a:latin typeface="Times New Roman" pitchFamily="18" charset="0"/>
              </a:rPr>
              <a:t>Prerequisites</a:t>
            </a:r>
          </a:p>
        </p:txBody>
      </p:sp>
      <p:sp>
        <p:nvSpPr>
          <p:cNvPr id="15369" name="Text Box 9"/>
          <p:cNvSpPr txBox="1">
            <a:spLocks noChangeArrowheads="1"/>
          </p:cNvSpPr>
          <p:nvPr/>
        </p:nvSpPr>
        <p:spPr bwMode="auto">
          <a:xfrm>
            <a:off x="3657600" y="2514600"/>
            <a:ext cx="2286000" cy="369888"/>
          </a:xfrm>
          <a:prstGeom prst="rect">
            <a:avLst/>
          </a:prstGeom>
          <a:noFill/>
          <a:ln w="9525">
            <a:noFill/>
            <a:miter lim="800000"/>
            <a:headEnd/>
            <a:tailEnd/>
          </a:ln>
        </p:spPr>
        <p:txBody>
          <a:bodyPr>
            <a:spAutoFit/>
          </a:bodyPr>
          <a:lstStyle/>
          <a:p>
            <a:pPr>
              <a:spcBef>
                <a:spcPct val="50000"/>
              </a:spcBef>
            </a:pPr>
            <a:r>
              <a:rPr lang="en-US" altLang="en-US" b="1">
                <a:latin typeface="Times New Roman" pitchFamily="18" charset="0"/>
              </a:rPr>
              <a:t>Management System</a:t>
            </a:r>
          </a:p>
        </p:txBody>
      </p:sp>
      <p:sp>
        <p:nvSpPr>
          <p:cNvPr id="15370" name="Text Box 10"/>
          <p:cNvSpPr txBox="1">
            <a:spLocks noChangeArrowheads="1"/>
          </p:cNvSpPr>
          <p:nvPr/>
        </p:nvSpPr>
        <p:spPr bwMode="auto">
          <a:xfrm>
            <a:off x="3505200" y="5715000"/>
            <a:ext cx="2895600" cy="366713"/>
          </a:xfrm>
          <a:prstGeom prst="rect">
            <a:avLst/>
          </a:prstGeom>
          <a:noFill/>
          <a:ln w="9525">
            <a:noFill/>
            <a:miter lim="800000"/>
            <a:headEnd/>
            <a:tailEnd/>
          </a:ln>
        </p:spPr>
        <p:txBody>
          <a:bodyPr>
            <a:spAutoFit/>
          </a:bodyPr>
          <a:lstStyle/>
          <a:p>
            <a:pPr>
              <a:spcBef>
                <a:spcPct val="50000"/>
              </a:spcBef>
            </a:pPr>
            <a:r>
              <a:rPr lang="en-US" altLang="en-US" b="1">
                <a:latin typeface="Times New Roman" pitchFamily="18" charset="0"/>
              </a:rPr>
              <a:t>Process Management</a:t>
            </a:r>
          </a:p>
        </p:txBody>
      </p:sp>
      <p:sp>
        <p:nvSpPr>
          <p:cNvPr id="15371" name="Arc 11"/>
          <p:cNvSpPr>
            <a:spLocks/>
          </p:cNvSpPr>
          <p:nvPr/>
        </p:nvSpPr>
        <p:spPr bwMode="auto">
          <a:xfrm flipV="1">
            <a:off x="5105400" y="3657600"/>
            <a:ext cx="1066800" cy="1222375"/>
          </a:xfrm>
          <a:custGeom>
            <a:avLst/>
            <a:gdLst>
              <a:gd name="T0" fmla="*/ 0 w 33320"/>
              <a:gd name="T1" fmla="*/ 2147483647 h 23015"/>
              <a:gd name="T2" fmla="*/ 2147483647 w 33320"/>
              <a:gd name="T3" fmla="*/ 2147483647 h 23015"/>
              <a:gd name="T4" fmla="*/ 2147483647 w 33320"/>
              <a:gd name="T5" fmla="*/ 2147483647 h 23015"/>
              <a:gd name="T6" fmla="*/ 0 60000 65536"/>
              <a:gd name="T7" fmla="*/ 0 60000 65536"/>
              <a:gd name="T8" fmla="*/ 0 60000 65536"/>
              <a:gd name="T9" fmla="*/ 0 w 33320"/>
              <a:gd name="T10" fmla="*/ 0 h 23015"/>
              <a:gd name="T11" fmla="*/ 33320 w 33320"/>
              <a:gd name="T12" fmla="*/ 23015 h 23015"/>
            </a:gdLst>
            <a:ahLst/>
            <a:cxnLst>
              <a:cxn ang="T6">
                <a:pos x="T0" y="T1"/>
              </a:cxn>
              <a:cxn ang="T7">
                <a:pos x="T2" y="T3"/>
              </a:cxn>
              <a:cxn ang="T8">
                <a:pos x="T4" y="T5"/>
              </a:cxn>
            </a:cxnLst>
            <a:rect l="T9" t="T10" r="T11" b="T12"/>
            <a:pathLst>
              <a:path w="33320" h="23015" fill="none" extrusionOk="0">
                <a:moveTo>
                  <a:pt x="0" y="3456"/>
                </a:moveTo>
                <a:cubicBezTo>
                  <a:pt x="3492" y="1200"/>
                  <a:pt x="7562" y="-1"/>
                  <a:pt x="11720" y="0"/>
                </a:cubicBezTo>
                <a:cubicBezTo>
                  <a:pt x="23649" y="0"/>
                  <a:pt x="33320" y="9670"/>
                  <a:pt x="33320" y="21600"/>
                </a:cubicBezTo>
                <a:cubicBezTo>
                  <a:pt x="33320" y="22072"/>
                  <a:pt x="33304" y="22543"/>
                  <a:pt x="33273" y="23014"/>
                </a:cubicBezTo>
              </a:path>
              <a:path w="33320" h="23015" stroke="0" extrusionOk="0">
                <a:moveTo>
                  <a:pt x="0" y="3456"/>
                </a:moveTo>
                <a:cubicBezTo>
                  <a:pt x="3492" y="1200"/>
                  <a:pt x="7562" y="-1"/>
                  <a:pt x="11720" y="0"/>
                </a:cubicBezTo>
                <a:cubicBezTo>
                  <a:pt x="23649" y="0"/>
                  <a:pt x="33320" y="9670"/>
                  <a:pt x="33320" y="21600"/>
                </a:cubicBezTo>
                <a:cubicBezTo>
                  <a:pt x="33320" y="22072"/>
                  <a:pt x="33304" y="22543"/>
                  <a:pt x="33273" y="23014"/>
                </a:cubicBezTo>
                <a:lnTo>
                  <a:pt x="11720" y="21600"/>
                </a:lnTo>
                <a:lnTo>
                  <a:pt x="0" y="3456"/>
                </a:lnTo>
                <a:close/>
              </a:path>
            </a:pathLst>
          </a:custGeom>
          <a:noFill/>
          <a:ln w="28575">
            <a:solidFill>
              <a:schemeClr val="tx1"/>
            </a:solidFill>
            <a:round/>
            <a:headEnd/>
            <a:tailEnd/>
          </a:ln>
        </p:spPr>
        <p:txBody>
          <a:bodyPr wrap="none" anchor="ctr"/>
          <a:lstStyle/>
          <a:p>
            <a:endParaRPr lang="en-US"/>
          </a:p>
        </p:txBody>
      </p:sp>
      <p:sp>
        <p:nvSpPr>
          <p:cNvPr id="15372" name="Arc 12"/>
          <p:cNvSpPr>
            <a:spLocks/>
          </p:cNvSpPr>
          <p:nvPr/>
        </p:nvSpPr>
        <p:spPr bwMode="auto">
          <a:xfrm rot="774727" flipH="1">
            <a:off x="3163888" y="3897313"/>
            <a:ext cx="835025" cy="1128712"/>
          </a:xfrm>
          <a:custGeom>
            <a:avLst/>
            <a:gdLst>
              <a:gd name="T0" fmla="*/ 0 w 25399"/>
              <a:gd name="T1" fmla="*/ 2147483647 h 24285"/>
              <a:gd name="T2" fmla="*/ 2147483647 w 25399"/>
              <a:gd name="T3" fmla="*/ 2147483647 h 24285"/>
              <a:gd name="T4" fmla="*/ 2147483647 w 25399"/>
              <a:gd name="T5" fmla="*/ 2147483647 h 24285"/>
              <a:gd name="T6" fmla="*/ 0 60000 65536"/>
              <a:gd name="T7" fmla="*/ 0 60000 65536"/>
              <a:gd name="T8" fmla="*/ 0 60000 65536"/>
              <a:gd name="T9" fmla="*/ 0 w 25399"/>
              <a:gd name="T10" fmla="*/ 0 h 24285"/>
              <a:gd name="T11" fmla="*/ 25399 w 25399"/>
              <a:gd name="T12" fmla="*/ 24285 h 24285"/>
            </a:gdLst>
            <a:ahLst/>
            <a:cxnLst>
              <a:cxn ang="T6">
                <a:pos x="T0" y="T1"/>
              </a:cxn>
              <a:cxn ang="T7">
                <a:pos x="T2" y="T3"/>
              </a:cxn>
              <a:cxn ang="T8">
                <a:pos x="T4" y="T5"/>
              </a:cxn>
            </a:cxnLst>
            <a:rect l="T9" t="T10" r="T11" b="T12"/>
            <a:pathLst>
              <a:path w="25399" h="24285" fill="none" extrusionOk="0">
                <a:moveTo>
                  <a:pt x="-1" y="336"/>
                </a:moveTo>
                <a:cubicBezTo>
                  <a:pt x="1253" y="112"/>
                  <a:pt x="2525" y="-1"/>
                  <a:pt x="3799" y="0"/>
                </a:cubicBezTo>
                <a:cubicBezTo>
                  <a:pt x="15728" y="0"/>
                  <a:pt x="25399" y="9670"/>
                  <a:pt x="25399" y="21600"/>
                </a:cubicBezTo>
                <a:cubicBezTo>
                  <a:pt x="25399" y="22497"/>
                  <a:pt x="25343" y="23394"/>
                  <a:pt x="25231" y="24285"/>
                </a:cubicBezTo>
              </a:path>
              <a:path w="25399" h="24285" stroke="0" extrusionOk="0">
                <a:moveTo>
                  <a:pt x="-1" y="336"/>
                </a:moveTo>
                <a:cubicBezTo>
                  <a:pt x="1253" y="112"/>
                  <a:pt x="2525" y="-1"/>
                  <a:pt x="3799" y="0"/>
                </a:cubicBezTo>
                <a:cubicBezTo>
                  <a:pt x="15728" y="0"/>
                  <a:pt x="25399" y="9670"/>
                  <a:pt x="25399" y="21600"/>
                </a:cubicBezTo>
                <a:cubicBezTo>
                  <a:pt x="25399" y="22497"/>
                  <a:pt x="25343" y="23394"/>
                  <a:pt x="25231" y="24285"/>
                </a:cubicBezTo>
                <a:lnTo>
                  <a:pt x="3799" y="21600"/>
                </a:lnTo>
                <a:lnTo>
                  <a:pt x="-1" y="336"/>
                </a:lnTo>
                <a:close/>
              </a:path>
            </a:pathLst>
          </a:custGeom>
          <a:noFill/>
          <a:ln w="28575">
            <a:solidFill>
              <a:schemeClr val="tx1"/>
            </a:solidFill>
            <a:round/>
            <a:headEnd/>
            <a:tailEnd/>
          </a:ln>
        </p:spPr>
        <p:txBody>
          <a:bodyPr wrap="none" anchor="ctr"/>
          <a:lstStyle/>
          <a:p>
            <a:endParaRPr lang="en-US"/>
          </a:p>
        </p:txBody>
      </p:sp>
      <p:sp>
        <p:nvSpPr>
          <p:cNvPr id="15373" name="Text Box 13"/>
          <p:cNvSpPr txBox="1">
            <a:spLocks noChangeArrowheads="1"/>
          </p:cNvSpPr>
          <p:nvPr/>
        </p:nvSpPr>
        <p:spPr bwMode="auto">
          <a:xfrm>
            <a:off x="6629400" y="2057400"/>
            <a:ext cx="1295400" cy="366713"/>
          </a:xfrm>
          <a:prstGeom prst="rect">
            <a:avLst/>
          </a:prstGeom>
          <a:noFill/>
          <a:ln w="9525">
            <a:noFill/>
            <a:miter lim="800000"/>
            <a:headEnd/>
            <a:tailEnd/>
          </a:ln>
        </p:spPr>
        <p:txBody>
          <a:bodyPr>
            <a:spAutoFit/>
          </a:bodyPr>
          <a:lstStyle/>
          <a:p>
            <a:pPr>
              <a:spcBef>
                <a:spcPct val="50000"/>
              </a:spcBef>
            </a:pPr>
            <a:r>
              <a:rPr lang="en-US" altLang="en-US" b="1">
                <a:latin typeface="Times New Roman" pitchFamily="18" charset="0"/>
              </a:rPr>
              <a:t>Evaluation</a:t>
            </a:r>
          </a:p>
        </p:txBody>
      </p:sp>
      <p:sp>
        <p:nvSpPr>
          <p:cNvPr id="15374" name="Text Box 14"/>
          <p:cNvSpPr txBox="1">
            <a:spLocks noChangeArrowheads="1"/>
          </p:cNvSpPr>
          <p:nvPr/>
        </p:nvSpPr>
        <p:spPr bwMode="auto">
          <a:xfrm>
            <a:off x="6781800" y="5911850"/>
            <a:ext cx="1447800" cy="641350"/>
          </a:xfrm>
          <a:prstGeom prst="rect">
            <a:avLst/>
          </a:prstGeom>
          <a:noFill/>
          <a:ln w="9525">
            <a:noFill/>
            <a:miter lim="800000"/>
            <a:headEnd/>
            <a:tailEnd/>
          </a:ln>
        </p:spPr>
        <p:txBody>
          <a:bodyPr>
            <a:spAutoFit/>
          </a:bodyPr>
          <a:lstStyle/>
          <a:p>
            <a:pPr>
              <a:spcBef>
                <a:spcPct val="50000"/>
              </a:spcBef>
            </a:pPr>
            <a:r>
              <a:rPr lang="en-US" altLang="en-US" b="1">
                <a:latin typeface="Times New Roman" pitchFamily="18" charset="0"/>
              </a:rPr>
              <a:t>Verification &amp; Validation</a:t>
            </a:r>
          </a:p>
        </p:txBody>
      </p:sp>
      <p:sp>
        <p:nvSpPr>
          <p:cNvPr id="15375" name="Text Box 15"/>
          <p:cNvSpPr txBox="1">
            <a:spLocks noChangeArrowheads="1"/>
          </p:cNvSpPr>
          <p:nvPr/>
        </p:nvSpPr>
        <p:spPr bwMode="auto">
          <a:xfrm>
            <a:off x="1066800" y="6030913"/>
            <a:ext cx="1371600" cy="369887"/>
          </a:xfrm>
          <a:prstGeom prst="rect">
            <a:avLst/>
          </a:prstGeom>
          <a:noFill/>
          <a:ln w="9525">
            <a:noFill/>
            <a:miter lim="800000"/>
            <a:headEnd/>
            <a:tailEnd/>
          </a:ln>
        </p:spPr>
        <p:txBody>
          <a:bodyPr>
            <a:spAutoFit/>
          </a:bodyPr>
          <a:lstStyle/>
          <a:p>
            <a:pPr>
              <a:spcBef>
                <a:spcPct val="50000"/>
              </a:spcBef>
            </a:pPr>
            <a:r>
              <a:rPr lang="en-US" altLang="en-US" b="1">
                <a:latin typeface="Times New Roman" pitchFamily="18" charset="0"/>
              </a:rPr>
              <a:t>Resources</a:t>
            </a:r>
          </a:p>
        </p:txBody>
      </p:sp>
      <p:sp>
        <p:nvSpPr>
          <p:cNvPr id="15376" name="Text Box 16"/>
          <p:cNvSpPr txBox="1">
            <a:spLocks noChangeArrowheads="1"/>
          </p:cNvSpPr>
          <p:nvPr/>
        </p:nvSpPr>
        <p:spPr bwMode="auto">
          <a:xfrm>
            <a:off x="990600" y="1981200"/>
            <a:ext cx="1905000" cy="366713"/>
          </a:xfrm>
          <a:prstGeom prst="rect">
            <a:avLst/>
          </a:prstGeom>
          <a:noFill/>
          <a:ln w="9525">
            <a:noFill/>
            <a:miter lim="800000"/>
            <a:headEnd/>
            <a:tailEnd/>
          </a:ln>
        </p:spPr>
        <p:txBody>
          <a:bodyPr>
            <a:spAutoFit/>
          </a:bodyPr>
          <a:lstStyle/>
          <a:p>
            <a:pPr>
              <a:spcBef>
                <a:spcPct val="50000"/>
              </a:spcBef>
            </a:pPr>
            <a:r>
              <a:rPr lang="en-US" altLang="en-US" b="1">
                <a:latin typeface="Times New Roman" pitchFamily="18" charset="0"/>
              </a:rPr>
              <a:t>Communication</a:t>
            </a:r>
          </a:p>
        </p:txBody>
      </p:sp>
      <p:sp>
        <p:nvSpPr>
          <p:cNvPr id="15377" name="AutoShape 17"/>
          <p:cNvSpPr>
            <a:spLocks noChangeArrowheads="1"/>
          </p:cNvSpPr>
          <p:nvPr/>
        </p:nvSpPr>
        <p:spPr bwMode="auto">
          <a:xfrm rot="2666187">
            <a:off x="2790825" y="2828925"/>
            <a:ext cx="393700" cy="838200"/>
          </a:xfrm>
          <a:prstGeom prst="downArrow">
            <a:avLst>
              <a:gd name="adj1" fmla="val 50000"/>
              <a:gd name="adj2" fmla="val 53226"/>
            </a:avLst>
          </a:prstGeom>
          <a:solidFill>
            <a:srgbClr val="00B050"/>
          </a:solidFill>
          <a:ln w="9525">
            <a:solidFill>
              <a:schemeClr val="tx1"/>
            </a:solidFill>
            <a:miter lim="800000"/>
            <a:headEnd/>
            <a:tailEnd/>
          </a:ln>
        </p:spPr>
        <p:txBody>
          <a:bodyPr wrap="none" anchor="ctr"/>
          <a:lstStyle/>
          <a:p>
            <a:endParaRPr lang="hi-IN" altLang="en-US" b="1">
              <a:latin typeface="Perpetua" pitchFamily="18" charset="0"/>
              <a:cs typeface="Mangal" pitchFamily="18" charset="0"/>
            </a:endParaRPr>
          </a:p>
        </p:txBody>
      </p:sp>
      <p:sp>
        <p:nvSpPr>
          <p:cNvPr id="15378" name="AutoShape 18"/>
          <p:cNvSpPr>
            <a:spLocks noChangeArrowheads="1"/>
          </p:cNvSpPr>
          <p:nvPr/>
        </p:nvSpPr>
        <p:spPr bwMode="auto">
          <a:xfrm rot="1373107">
            <a:off x="6245225" y="4997450"/>
            <a:ext cx="388938" cy="685800"/>
          </a:xfrm>
          <a:prstGeom prst="upArrow">
            <a:avLst>
              <a:gd name="adj1" fmla="val 50000"/>
              <a:gd name="adj2" fmla="val 44082"/>
            </a:avLst>
          </a:prstGeom>
          <a:solidFill>
            <a:srgbClr val="00B050"/>
          </a:solidFill>
          <a:ln w="9525">
            <a:solidFill>
              <a:schemeClr val="tx1"/>
            </a:solidFill>
            <a:miter lim="800000"/>
            <a:headEnd/>
            <a:tailEnd/>
          </a:ln>
        </p:spPr>
        <p:txBody>
          <a:bodyPr wrap="none" anchor="ctr"/>
          <a:lstStyle/>
          <a:p>
            <a:endParaRPr lang="hi-IN" altLang="en-US" b="1">
              <a:latin typeface="Perpetua" pitchFamily="18" charset="0"/>
              <a:cs typeface="Mangal" pitchFamily="18" charset="0"/>
            </a:endParaRPr>
          </a:p>
        </p:txBody>
      </p:sp>
      <p:sp>
        <p:nvSpPr>
          <p:cNvPr id="15379" name="AutoShape 19"/>
          <p:cNvSpPr>
            <a:spLocks noChangeArrowheads="1"/>
          </p:cNvSpPr>
          <p:nvPr/>
        </p:nvSpPr>
        <p:spPr bwMode="auto">
          <a:xfrm rot="-1508687">
            <a:off x="6049963" y="2852738"/>
            <a:ext cx="515937" cy="795337"/>
          </a:xfrm>
          <a:prstGeom prst="upArrow">
            <a:avLst>
              <a:gd name="adj1" fmla="val 50000"/>
              <a:gd name="adj2" fmla="val 38538"/>
            </a:avLst>
          </a:prstGeom>
          <a:solidFill>
            <a:srgbClr val="00B050"/>
          </a:solidFill>
          <a:ln w="9525">
            <a:solidFill>
              <a:schemeClr val="tx1"/>
            </a:solidFill>
            <a:miter lim="800000"/>
            <a:headEnd/>
            <a:tailEnd/>
          </a:ln>
        </p:spPr>
        <p:txBody>
          <a:bodyPr wrap="none" anchor="ctr"/>
          <a:lstStyle/>
          <a:p>
            <a:endParaRPr lang="hi-IN" altLang="en-US" b="1">
              <a:latin typeface="Perpetua" pitchFamily="18" charset="0"/>
              <a:cs typeface="Mangal" pitchFamily="18" charset="0"/>
            </a:endParaRPr>
          </a:p>
        </p:txBody>
      </p:sp>
      <p:sp>
        <p:nvSpPr>
          <p:cNvPr id="15380" name="AutoShape 20"/>
          <p:cNvSpPr>
            <a:spLocks noChangeArrowheads="1"/>
          </p:cNvSpPr>
          <p:nvPr/>
        </p:nvSpPr>
        <p:spPr bwMode="auto">
          <a:xfrm rot="-2155082">
            <a:off x="2587625" y="4786313"/>
            <a:ext cx="471488" cy="919162"/>
          </a:xfrm>
          <a:prstGeom prst="downArrow">
            <a:avLst>
              <a:gd name="adj1" fmla="val 50000"/>
              <a:gd name="adj2" fmla="val 48737"/>
            </a:avLst>
          </a:prstGeom>
          <a:solidFill>
            <a:srgbClr val="00B050"/>
          </a:solidFill>
          <a:ln w="9525">
            <a:solidFill>
              <a:schemeClr val="tx1"/>
            </a:solidFill>
            <a:miter lim="800000"/>
            <a:headEnd/>
            <a:tailEnd/>
          </a:ln>
        </p:spPr>
        <p:txBody>
          <a:bodyPr wrap="none" anchor="ctr"/>
          <a:lstStyle/>
          <a:p>
            <a:endParaRPr lang="hi-IN" altLang="en-US" b="1">
              <a:latin typeface="Perpetua" pitchFamily="18" charset="0"/>
              <a:cs typeface="Mangal"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974975" y="1192213"/>
            <a:ext cx="2882900" cy="3656012"/>
            <a:chOff x="1874" y="475"/>
            <a:chExt cx="1816" cy="2303"/>
          </a:xfrm>
        </p:grpSpPr>
        <p:graphicFrame>
          <p:nvGraphicFramePr>
            <p:cNvPr id="1029" name="Object 5"/>
            <p:cNvGraphicFramePr>
              <a:graphicFrameLocks noChangeAspect="1"/>
            </p:cNvGraphicFramePr>
            <p:nvPr/>
          </p:nvGraphicFramePr>
          <p:xfrm>
            <a:off x="1874" y="475"/>
            <a:ext cx="1816" cy="2303"/>
          </p:xfrm>
          <a:graphic>
            <a:graphicData uri="http://schemas.openxmlformats.org/presentationml/2006/ole">
              <p:oleObj spid="_x0000_s1029" name="Bitmap Image" r:id="rId4" imgW="3801006" imgH="5361905" progId="PBrush">
                <p:embed/>
              </p:oleObj>
            </a:graphicData>
          </a:graphic>
        </p:graphicFrame>
        <p:sp>
          <p:nvSpPr>
            <p:cNvPr id="1041" name="Text Box 4"/>
            <p:cNvSpPr txBox="1">
              <a:spLocks noChangeAspect="1" noChangeArrowheads="1"/>
            </p:cNvSpPr>
            <p:nvPr/>
          </p:nvSpPr>
          <p:spPr bwMode="auto">
            <a:xfrm>
              <a:off x="1875" y="475"/>
              <a:ext cx="1815" cy="1144"/>
            </a:xfrm>
            <a:prstGeom prst="rect">
              <a:avLst/>
            </a:prstGeom>
            <a:solidFill>
              <a:srgbClr val="FFFF00"/>
            </a:solidFill>
            <a:ln w="9525">
              <a:solidFill>
                <a:schemeClr val="tx1"/>
              </a:solidFill>
              <a:miter lim="800000"/>
              <a:headEnd/>
              <a:tailEnd/>
            </a:ln>
          </p:spPr>
          <p:txBody>
            <a:bodyPr>
              <a:spAutoFit/>
            </a:bodyPr>
            <a:lstStyle/>
            <a:p>
              <a:pPr algn="ctr" eaLnBrk="0" hangingPunct="0">
                <a:spcBef>
                  <a:spcPct val="50000"/>
                </a:spcBef>
              </a:pPr>
              <a:r>
                <a:rPr lang="en-GB" altLang="en-US" sz="1600" b="1">
                  <a:latin typeface="Frutiger LT 55 Roman"/>
                </a:rPr>
                <a:t>ISO 22002-X:XXXX </a:t>
              </a:r>
            </a:p>
            <a:p>
              <a:pPr algn="ctr" eaLnBrk="0" hangingPunct="0">
                <a:spcBef>
                  <a:spcPct val="50000"/>
                </a:spcBef>
              </a:pPr>
              <a:r>
                <a:rPr lang="en-GB" altLang="en-US" sz="1600" b="1">
                  <a:latin typeface="Frutiger LT 55 Roman"/>
                </a:rPr>
                <a:t>PRP’s XXXXXXX</a:t>
              </a:r>
            </a:p>
            <a:p>
              <a:pPr eaLnBrk="0" hangingPunct="0">
                <a:spcBef>
                  <a:spcPct val="50000"/>
                </a:spcBef>
              </a:pPr>
              <a:endParaRPr lang="en-GB" altLang="en-US" sz="1600" b="1">
                <a:latin typeface="Frutiger LT 55 Roman"/>
              </a:endParaRPr>
            </a:p>
            <a:p>
              <a:pPr eaLnBrk="0" hangingPunct="0">
                <a:spcBef>
                  <a:spcPct val="50000"/>
                </a:spcBef>
              </a:pPr>
              <a:endParaRPr lang="en-GB" altLang="en-US" sz="1600" b="1">
                <a:latin typeface="Frutiger LT 55 Roman"/>
              </a:endParaRPr>
            </a:p>
            <a:p>
              <a:pPr eaLnBrk="0" hangingPunct="0">
                <a:spcBef>
                  <a:spcPct val="50000"/>
                </a:spcBef>
              </a:pPr>
              <a:endParaRPr lang="en-GB" altLang="en-US" sz="1600" b="1">
                <a:latin typeface="Frutiger LT 55 Roman"/>
              </a:endParaRPr>
            </a:p>
          </p:txBody>
        </p:sp>
      </p:grpSp>
      <p:grpSp>
        <p:nvGrpSpPr>
          <p:cNvPr id="3" name="Group 5"/>
          <p:cNvGrpSpPr>
            <a:grpSpLocks noChangeAspect="1"/>
          </p:cNvGrpSpPr>
          <p:nvPr/>
        </p:nvGrpSpPr>
        <p:grpSpPr bwMode="auto">
          <a:xfrm>
            <a:off x="2255838" y="1912938"/>
            <a:ext cx="2882900" cy="3784600"/>
            <a:chOff x="2880" y="384"/>
            <a:chExt cx="1831" cy="2404"/>
          </a:xfrm>
        </p:grpSpPr>
        <p:graphicFrame>
          <p:nvGraphicFramePr>
            <p:cNvPr id="1028" name="Object 4"/>
            <p:cNvGraphicFramePr>
              <a:graphicFrameLocks noChangeAspect="1"/>
            </p:cNvGraphicFramePr>
            <p:nvPr/>
          </p:nvGraphicFramePr>
          <p:xfrm>
            <a:off x="2880" y="384"/>
            <a:ext cx="1831" cy="2404"/>
          </p:xfrm>
          <a:graphic>
            <a:graphicData uri="http://schemas.openxmlformats.org/presentationml/2006/ole">
              <p:oleObj spid="_x0000_s1028" name="Bitmap Image" r:id="rId5" imgW="3801006" imgH="5361905" progId="PBrush">
                <p:embed/>
              </p:oleObj>
            </a:graphicData>
          </a:graphic>
        </p:graphicFrame>
        <p:sp>
          <p:nvSpPr>
            <p:cNvPr id="1040" name="Text Box 7"/>
            <p:cNvSpPr txBox="1">
              <a:spLocks noChangeAspect="1" noChangeArrowheads="1"/>
            </p:cNvSpPr>
            <p:nvPr/>
          </p:nvSpPr>
          <p:spPr bwMode="auto">
            <a:xfrm>
              <a:off x="2883" y="384"/>
              <a:ext cx="1828" cy="1153"/>
            </a:xfrm>
            <a:prstGeom prst="rect">
              <a:avLst/>
            </a:prstGeom>
            <a:solidFill>
              <a:srgbClr val="FFFF00"/>
            </a:solidFill>
            <a:ln w="12700">
              <a:solidFill>
                <a:schemeClr val="tx1"/>
              </a:solidFill>
              <a:miter lim="800000"/>
              <a:headEnd/>
              <a:tailEnd/>
            </a:ln>
          </p:spPr>
          <p:txBody>
            <a:bodyPr>
              <a:spAutoFit/>
            </a:bodyPr>
            <a:lstStyle/>
            <a:p>
              <a:pPr algn="ctr" eaLnBrk="0" hangingPunct="0">
                <a:spcBef>
                  <a:spcPct val="50000"/>
                </a:spcBef>
              </a:pPr>
              <a:r>
                <a:rPr lang="en-GB" altLang="en-US" sz="1600" b="1">
                  <a:latin typeface="Frutiger LT 55 Roman"/>
                </a:rPr>
                <a:t>ISO 22002-3:2011</a:t>
              </a:r>
            </a:p>
            <a:p>
              <a:pPr algn="ctr" eaLnBrk="0" hangingPunct="0">
                <a:spcBef>
                  <a:spcPct val="50000"/>
                </a:spcBef>
              </a:pPr>
              <a:r>
                <a:rPr lang="en-GB" altLang="en-US" sz="1600" b="1">
                  <a:latin typeface="Frutiger LT 55 Roman"/>
                </a:rPr>
                <a:t>PRP’s Farming</a:t>
              </a:r>
            </a:p>
            <a:p>
              <a:pPr algn="ctr" eaLnBrk="0" hangingPunct="0">
                <a:spcBef>
                  <a:spcPct val="50000"/>
                </a:spcBef>
              </a:pPr>
              <a:endParaRPr lang="en-GB" altLang="en-US" sz="1600" b="1">
                <a:latin typeface="Frutiger LT 55 Roman"/>
              </a:endParaRPr>
            </a:p>
            <a:p>
              <a:pPr algn="ctr" eaLnBrk="0" hangingPunct="0">
                <a:spcBef>
                  <a:spcPct val="50000"/>
                </a:spcBef>
              </a:pPr>
              <a:endParaRPr lang="en-GB" altLang="en-US" sz="1600" b="1">
                <a:latin typeface="Frutiger LT 55 Roman"/>
              </a:endParaRPr>
            </a:p>
            <a:p>
              <a:pPr algn="ctr" eaLnBrk="0" hangingPunct="0">
                <a:spcBef>
                  <a:spcPct val="50000"/>
                </a:spcBef>
              </a:pPr>
              <a:endParaRPr lang="en-GB" altLang="en-US" sz="1600" b="1">
                <a:latin typeface="Frutiger LT 55 Roman"/>
              </a:endParaRPr>
            </a:p>
          </p:txBody>
        </p:sp>
      </p:grpSp>
      <p:grpSp>
        <p:nvGrpSpPr>
          <p:cNvPr id="4" name="Group 8"/>
          <p:cNvGrpSpPr>
            <a:grpSpLocks/>
          </p:cNvGrpSpPr>
          <p:nvPr/>
        </p:nvGrpSpPr>
        <p:grpSpPr bwMode="auto">
          <a:xfrm>
            <a:off x="1255713" y="2560638"/>
            <a:ext cx="3100387" cy="3827462"/>
            <a:chOff x="791" y="1155"/>
            <a:chExt cx="1953" cy="2411"/>
          </a:xfrm>
        </p:grpSpPr>
        <p:graphicFrame>
          <p:nvGraphicFramePr>
            <p:cNvPr id="1027" name="Object 3"/>
            <p:cNvGraphicFramePr>
              <a:graphicFrameLocks noChangeAspect="1"/>
            </p:cNvGraphicFramePr>
            <p:nvPr/>
          </p:nvGraphicFramePr>
          <p:xfrm>
            <a:off x="791" y="1155"/>
            <a:ext cx="1953" cy="2411"/>
          </p:xfrm>
          <a:graphic>
            <a:graphicData uri="http://schemas.openxmlformats.org/presentationml/2006/ole">
              <p:oleObj spid="_x0000_s1027" name="Bitmap Image" r:id="rId6" imgW="3801006" imgH="5361905" progId="PBrush">
                <p:embed/>
              </p:oleObj>
            </a:graphicData>
          </a:graphic>
        </p:graphicFrame>
        <p:sp>
          <p:nvSpPr>
            <p:cNvPr id="1039" name="Text Box 10"/>
            <p:cNvSpPr txBox="1">
              <a:spLocks noChangeAspect="1" noChangeArrowheads="1"/>
            </p:cNvSpPr>
            <p:nvPr/>
          </p:nvSpPr>
          <p:spPr bwMode="auto">
            <a:xfrm>
              <a:off x="793" y="1162"/>
              <a:ext cx="1951" cy="1377"/>
            </a:xfrm>
            <a:prstGeom prst="rect">
              <a:avLst/>
            </a:prstGeom>
            <a:solidFill>
              <a:srgbClr val="FFFF00"/>
            </a:solidFill>
            <a:ln w="12700">
              <a:solidFill>
                <a:schemeClr val="tx1"/>
              </a:solidFill>
              <a:miter lim="800000"/>
              <a:headEnd/>
              <a:tailEnd/>
            </a:ln>
          </p:spPr>
          <p:txBody>
            <a:bodyPr>
              <a:spAutoFit/>
            </a:bodyPr>
            <a:lstStyle/>
            <a:p>
              <a:pPr algn="ctr" eaLnBrk="0" hangingPunct="0">
                <a:spcBef>
                  <a:spcPct val="50000"/>
                </a:spcBef>
              </a:pPr>
              <a:r>
                <a:rPr lang="en-GB" altLang="en-US" sz="1600" b="1">
                  <a:latin typeface="Frutiger LT 55 Roman"/>
                </a:rPr>
                <a:t>ISO 22002-2:2013</a:t>
              </a:r>
            </a:p>
            <a:p>
              <a:pPr algn="ctr" eaLnBrk="0" hangingPunct="0">
                <a:spcBef>
                  <a:spcPct val="50000"/>
                </a:spcBef>
              </a:pPr>
              <a:r>
                <a:rPr lang="en-GB" altLang="en-US" sz="1600" b="1">
                  <a:latin typeface="Frutiger LT 55 Roman"/>
                </a:rPr>
                <a:t> PRP’s Catering</a:t>
              </a:r>
            </a:p>
            <a:p>
              <a:pPr algn="ctr" eaLnBrk="0" hangingPunct="0">
                <a:spcBef>
                  <a:spcPct val="50000"/>
                </a:spcBef>
              </a:pPr>
              <a:endParaRPr lang="en-GB" altLang="en-US" sz="1600" b="1">
                <a:latin typeface="Frutiger LT 55 Roman"/>
              </a:endParaRPr>
            </a:p>
            <a:p>
              <a:pPr algn="ctr" eaLnBrk="0" hangingPunct="0">
                <a:spcBef>
                  <a:spcPct val="50000"/>
                </a:spcBef>
              </a:pPr>
              <a:endParaRPr lang="en-GB" altLang="en-US" sz="1600" b="1">
                <a:latin typeface="Frutiger LT 55 Roman"/>
              </a:endParaRPr>
            </a:p>
            <a:p>
              <a:pPr algn="ctr" eaLnBrk="0" hangingPunct="0">
                <a:spcBef>
                  <a:spcPct val="50000"/>
                </a:spcBef>
              </a:pPr>
              <a:endParaRPr lang="en-GB" altLang="en-US" sz="1600" b="1">
                <a:latin typeface="Frutiger LT 55 Roman"/>
              </a:endParaRPr>
            </a:p>
            <a:p>
              <a:pPr algn="ctr" eaLnBrk="0" hangingPunct="0">
                <a:spcBef>
                  <a:spcPct val="50000"/>
                </a:spcBef>
              </a:pPr>
              <a:endParaRPr lang="en-GB" altLang="en-US" sz="1600" b="1">
                <a:latin typeface="Frutiger LT 55 Roman"/>
              </a:endParaRPr>
            </a:p>
          </p:txBody>
        </p:sp>
      </p:grpSp>
      <p:grpSp>
        <p:nvGrpSpPr>
          <p:cNvPr id="5" name="Group 11"/>
          <p:cNvGrpSpPr>
            <a:grpSpLocks/>
          </p:cNvGrpSpPr>
          <p:nvPr/>
        </p:nvGrpSpPr>
        <p:grpSpPr bwMode="auto">
          <a:xfrm>
            <a:off x="722313" y="3208338"/>
            <a:ext cx="2913062" cy="3455987"/>
            <a:chOff x="455" y="1584"/>
            <a:chExt cx="1926" cy="2303"/>
          </a:xfrm>
        </p:grpSpPr>
        <p:graphicFrame>
          <p:nvGraphicFramePr>
            <p:cNvPr id="1026" name="Object 2"/>
            <p:cNvGraphicFramePr>
              <a:graphicFrameLocks noChangeAspect="1"/>
            </p:cNvGraphicFramePr>
            <p:nvPr/>
          </p:nvGraphicFramePr>
          <p:xfrm>
            <a:off x="457" y="1584"/>
            <a:ext cx="1921" cy="2303"/>
          </p:xfrm>
          <a:graphic>
            <a:graphicData uri="http://schemas.openxmlformats.org/presentationml/2006/ole">
              <p:oleObj spid="_x0000_s1026" name="Bitmap Image" r:id="rId7" imgW="3801006" imgH="5361905" progId="PBrush">
                <p:embed/>
              </p:oleObj>
            </a:graphicData>
          </a:graphic>
        </p:graphicFrame>
        <p:sp>
          <p:nvSpPr>
            <p:cNvPr id="1038" name="Text Box 13"/>
            <p:cNvSpPr txBox="1">
              <a:spLocks noChangeAspect="1" noChangeArrowheads="1"/>
            </p:cNvSpPr>
            <p:nvPr/>
          </p:nvSpPr>
          <p:spPr bwMode="auto">
            <a:xfrm>
              <a:off x="455" y="1586"/>
              <a:ext cx="1926" cy="1128"/>
            </a:xfrm>
            <a:prstGeom prst="rect">
              <a:avLst/>
            </a:prstGeom>
            <a:solidFill>
              <a:srgbClr val="FFFF00"/>
            </a:solidFill>
            <a:ln w="12700">
              <a:solidFill>
                <a:schemeClr val="tx1"/>
              </a:solidFill>
              <a:miter lim="800000"/>
              <a:headEnd/>
              <a:tailEnd/>
            </a:ln>
          </p:spPr>
          <p:txBody>
            <a:bodyPr>
              <a:spAutoFit/>
            </a:bodyPr>
            <a:lstStyle/>
            <a:p>
              <a:pPr algn="ctr" eaLnBrk="0" hangingPunct="0">
                <a:spcBef>
                  <a:spcPct val="50000"/>
                </a:spcBef>
              </a:pPr>
              <a:r>
                <a:rPr lang="en-GB" altLang="en-US" sz="1600" b="1">
                  <a:latin typeface="Frutiger LT 55 Roman"/>
                </a:rPr>
                <a:t>ISO 22002-1:2009 PRP’s Food Manufacturing</a:t>
              </a:r>
            </a:p>
            <a:p>
              <a:pPr algn="ctr" eaLnBrk="0" hangingPunct="0">
                <a:spcBef>
                  <a:spcPct val="50000"/>
                </a:spcBef>
              </a:pPr>
              <a:endParaRPr lang="en-GB" altLang="en-US" sz="1600" b="1">
                <a:latin typeface="Frutiger LT 55 Roman"/>
              </a:endParaRPr>
            </a:p>
            <a:p>
              <a:pPr algn="ctr" eaLnBrk="0" hangingPunct="0">
                <a:spcBef>
                  <a:spcPct val="50000"/>
                </a:spcBef>
              </a:pPr>
              <a:endParaRPr lang="en-GB" altLang="en-US" sz="1600" b="1">
                <a:latin typeface="Frutiger LT 55 Roman"/>
              </a:endParaRPr>
            </a:p>
            <a:p>
              <a:pPr algn="ctr" eaLnBrk="0" hangingPunct="0">
                <a:spcBef>
                  <a:spcPct val="50000"/>
                </a:spcBef>
              </a:pPr>
              <a:r>
                <a:rPr lang="en-GB" altLang="en-US" sz="1600" b="1">
                  <a:latin typeface="Frutiger LT 55 Roman"/>
                </a:rPr>
                <a:t>          </a:t>
              </a:r>
            </a:p>
          </p:txBody>
        </p:sp>
      </p:grpSp>
      <p:grpSp>
        <p:nvGrpSpPr>
          <p:cNvPr id="6" name="Group 17"/>
          <p:cNvGrpSpPr>
            <a:grpSpLocks noChangeAspect="1"/>
          </p:cNvGrpSpPr>
          <p:nvPr/>
        </p:nvGrpSpPr>
        <p:grpSpPr bwMode="auto">
          <a:xfrm>
            <a:off x="5867400" y="2057400"/>
            <a:ext cx="2881313" cy="3671888"/>
            <a:chOff x="3696" y="380"/>
            <a:chExt cx="1815" cy="2443"/>
          </a:xfrm>
        </p:grpSpPr>
        <p:pic>
          <p:nvPicPr>
            <p:cNvPr id="1036" name="Picture 18"/>
            <p:cNvPicPr>
              <a:picLocks noChangeAspect="1" noChangeArrowheads="1"/>
            </p:cNvPicPr>
            <p:nvPr/>
          </p:nvPicPr>
          <p:blipFill>
            <a:blip r:embed="rId8" cstate="print"/>
            <a:srcRect/>
            <a:stretch>
              <a:fillRect/>
            </a:stretch>
          </p:blipFill>
          <p:spPr bwMode="auto">
            <a:xfrm>
              <a:off x="3696" y="391"/>
              <a:ext cx="1815" cy="2432"/>
            </a:xfrm>
            <a:prstGeom prst="rect">
              <a:avLst/>
            </a:prstGeom>
            <a:noFill/>
            <a:ln w="9525">
              <a:noFill/>
              <a:miter lim="800000"/>
              <a:headEnd/>
              <a:tailEnd/>
            </a:ln>
          </p:spPr>
        </p:pic>
        <p:sp>
          <p:nvSpPr>
            <p:cNvPr id="1037" name="Text Box 19"/>
            <p:cNvSpPr txBox="1">
              <a:spLocks noChangeAspect="1" noChangeArrowheads="1"/>
            </p:cNvSpPr>
            <p:nvPr/>
          </p:nvSpPr>
          <p:spPr bwMode="auto">
            <a:xfrm>
              <a:off x="3703" y="380"/>
              <a:ext cx="1806" cy="522"/>
            </a:xfrm>
            <a:prstGeom prst="rect">
              <a:avLst/>
            </a:prstGeom>
            <a:solidFill>
              <a:srgbClr val="973558"/>
            </a:solidFill>
            <a:ln w="12700">
              <a:noFill/>
              <a:miter lim="800000"/>
              <a:headEnd/>
              <a:tailEnd/>
            </a:ln>
          </p:spPr>
          <p:txBody>
            <a:bodyPr>
              <a:spAutoFit/>
            </a:bodyPr>
            <a:lstStyle/>
            <a:p>
              <a:pPr algn="ctr" eaLnBrk="0" hangingPunct="0">
                <a:spcBef>
                  <a:spcPct val="50000"/>
                </a:spcBef>
              </a:pPr>
              <a:r>
                <a:rPr lang="en-GB" altLang="en-US" b="1">
                  <a:solidFill>
                    <a:schemeClr val="bg1"/>
                  </a:solidFill>
                </a:rPr>
                <a:t>ISO 22000:2005</a:t>
              </a:r>
            </a:p>
            <a:p>
              <a:pPr algn="ctr" eaLnBrk="0" hangingPunct="0">
                <a:spcBef>
                  <a:spcPct val="50000"/>
                </a:spcBef>
              </a:pPr>
              <a:r>
                <a:rPr lang="en-GB" altLang="en-US" b="1">
                  <a:solidFill>
                    <a:schemeClr val="bg1"/>
                  </a:solidFill>
                </a:rPr>
                <a:t> Generic FSMS standard</a:t>
              </a:r>
            </a:p>
          </p:txBody>
        </p:sp>
      </p:grpSp>
      <p:sp>
        <p:nvSpPr>
          <p:cNvPr id="1035" name="Title 1"/>
          <p:cNvSpPr>
            <a:spLocks noGrp="1"/>
          </p:cNvSpPr>
          <p:nvPr>
            <p:ph type="title"/>
          </p:nvPr>
        </p:nvSpPr>
        <p:spPr>
          <a:xfrm>
            <a:off x="914400" y="228600"/>
            <a:ext cx="7772400" cy="808038"/>
          </a:xfrm>
        </p:spPr>
        <p:txBody>
          <a:bodyPr/>
          <a:lstStyle/>
          <a:p>
            <a:pPr algn="ctr" eaLnBrk="1" hangingPunct="1"/>
            <a:r>
              <a:rPr lang="en-US" altLang="en-US" b="1" smtClean="0">
                <a:solidFill>
                  <a:srgbClr val="0070C0"/>
                </a:solidFill>
              </a:rPr>
              <a:t>Pre-requisite Programmes</a:t>
            </a:r>
            <a:endParaRPr lang="en-IN" altLang="en-US" b="1" smtClean="0">
              <a:solidFill>
                <a:srgbClr val="0070C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0" presetClass="path" presetSubtype="0" accel="50000" decel="50000" fill="hold" nodeType="clickEffect">
                                  <p:stCondLst>
                                    <p:cond delay="0"/>
                                  </p:stCondLst>
                                  <p:childTnLst>
                                    <p:animMotion origin="layout" path="M -1.94444E-6 -3.7037E-7 L -0.62205 0.25208 " pathEditMode="relative" rAng="0" ptsTypes="AA">
                                      <p:cBhvr>
                                        <p:cTn id="6" dur="500" fill="hold"/>
                                        <p:tgtEl>
                                          <p:spTgt spid="6"/>
                                        </p:tgtEl>
                                        <p:attrNameLst>
                                          <p:attrName>ppt_x</p:attrName>
                                          <p:attrName>ppt_y</p:attrName>
                                        </p:attrNameLst>
                                      </p:cBhvr>
                                      <p:rCtr x="-311" y="126"/>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2"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2"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2"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2" fill="hold"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1+#ppt_w/2"/>
                                          </p:val>
                                        </p:tav>
                                        <p:tav tm="100000">
                                          <p:val>
                                            <p:strVal val="#ppt_x"/>
                                          </p:val>
                                        </p:tav>
                                      </p:tavLst>
                                    </p:anim>
                                    <p:anim calcmode="lin" valueType="num">
                                      <p:cBhvr additive="base">
                                        <p:cTn id="30"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914400" y="76200"/>
            <a:ext cx="7772400" cy="884238"/>
          </a:xfrm>
        </p:spPr>
        <p:txBody>
          <a:bodyPr/>
          <a:lstStyle/>
          <a:p>
            <a:pPr algn="ctr" eaLnBrk="1" hangingPunct="1"/>
            <a:r>
              <a:rPr lang="en-US" altLang="en-US" b="1" smtClean="0">
                <a:solidFill>
                  <a:srgbClr val="0070C0"/>
                </a:solidFill>
              </a:rPr>
              <a:t>HACCP</a:t>
            </a:r>
            <a:endParaRPr lang="en-IN" altLang="en-US" b="1" smtClean="0">
              <a:solidFill>
                <a:srgbClr val="0070C0"/>
              </a:solidFill>
            </a:endParaRPr>
          </a:p>
        </p:txBody>
      </p:sp>
      <p:sp>
        <p:nvSpPr>
          <p:cNvPr id="16387" name="Rectangle 3"/>
          <p:cNvSpPr>
            <a:spLocks noChangeArrowheads="1"/>
          </p:cNvSpPr>
          <p:nvPr/>
        </p:nvSpPr>
        <p:spPr bwMode="auto">
          <a:xfrm>
            <a:off x="2913063" y="1143000"/>
            <a:ext cx="3376612" cy="1143000"/>
          </a:xfrm>
          <a:prstGeom prst="rect">
            <a:avLst/>
          </a:prstGeom>
          <a:solidFill>
            <a:srgbClr val="00B0F0"/>
          </a:solidFill>
          <a:ln w="9525">
            <a:solidFill>
              <a:schemeClr val="tx1"/>
            </a:solidFill>
            <a:miter lim="800000"/>
            <a:headEnd/>
            <a:tailEnd/>
          </a:ln>
        </p:spPr>
        <p:txBody>
          <a:bodyPr wrap="none" anchor="ctr"/>
          <a:lstStyle/>
          <a:p>
            <a:r>
              <a:rPr lang="en-US" altLang="en-US" sz="1200" b="1">
                <a:solidFill>
                  <a:schemeClr val="bg1"/>
                </a:solidFill>
                <a:latin typeface="Times New Roman" pitchFamily="18" charset="0"/>
              </a:rPr>
              <a:t>Step1 Assemble HACCP Team</a:t>
            </a:r>
          </a:p>
          <a:p>
            <a:r>
              <a:rPr lang="en-US" altLang="en-US" sz="1200" b="1">
                <a:solidFill>
                  <a:schemeClr val="bg1"/>
                </a:solidFill>
                <a:latin typeface="Times New Roman" pitchFamily="18" charset="0"/>
              </a:rPr>
              <a:t>Step 2 Describe Product</a:t>
            </a:r>
          </a:p>
          <a:p>
            <a:r>
              <a:rPr lang="en-US" altLang="en-US" sz="1200" b="1">
                <a:solidFill>
                  <a:schemeClr val="bg1"/>
                </a:solidFill>
                <a:latin typeface="Times New Roman" pitchFamily="18" charset="0"/>
              </a:rPr>
              <a:t>Step 3 Identify intended use</a:t>
            </a:r>
          </a:p>
          <a:p>
            <a:r>
              <a:rPr lang="en-US" altLang="en-US" sz="1200" b="1">
                <a:solidFill>
                  <a:schemeClr val="bg1"/>
                </a:solidFill>
                <a:latin typeface="Times New Roman" pitchFamily="18" charset="0"/>
              </a:rPr>
              <a:t>Step 4 Construct flow diagram</a:t>
            </a:r>
          </a:p>
          <a:p>
            <a:r>
              <a:rPr lang="en-US" altLang="en-US" sz="1200" b="1">
                <a:solidFill>
                  <a:schemeClr val="bg1"/>
                </a:solidFill>
                <a:latin typeface="Times New Roman" pitchFamily="18" charset="0"/>
              </a:rPr>
              <a:t>Step 5 Onsite confirmation of flow diagram</a:t>
            </a:r>
            <a:endParaRPr lang="en-IN" altLang="en-US" sz="1200" b="1">
              <a:solidFill>
                <a:schemeClr val="bg1"/>
              </a:solidFill>
              <a:latin typeface="Times New Roman" pitchFamily="18" charset="0"/>
            </a:endParaRPr>
          </a:p>
        </p:txBody>
      </p:sp>
      <p:sp>
        <p:nvSpPr>
          <p:cNvPr id="16388" name="AutoShape 4"/>
          <p:cNvSpPr>
            <a:spLocks noChangeArrowheads="1"/>
          </p:cNvSpPr>
          <p:nvPr/>
        </p:nvSpPr>
        <p:spPr bwMode="auto">
          <a:xfrm>
            <a:off x="2632075" y="2362200"/>
            <a:ext cx="4010025" cy="533400"/>
          </a:xfrm>
          <a:prstGeom prst="roundRect">
            <a:avLst>
              <a:gd name="adj" fmla="val 16667"/>
            </a:avLst>
          </a:prstGeom>
          <a:solidFill>
            <a:srgbClr val="00B0F0"/>
          </a:solidFill>
          <a:ln w="9525">
            <a:solidFill>
              <a:schemeClr val="tx1"/>
            </a:solidFill>
            <a:round/>
            <a:headEnd/>
            <a:tailEnd/>
          </a:ln>
        </p:spPr>
        <p:txBody>
          <a:bodyPr wrap="none" anchor="ctr"/>
          <a:lstStyle/>
          <a:p>
            <a:pPr algn="ctr"/>
            <a:r>
              <a:rPr lang="en-US" altLang="en-US" sz="1600" b="1">
                <a:solidFill>
                  <a:schemeClr val="bg1"/>
                </a:solidFill>
                <a:latin typeface="Times New Roman" pitchFamily="18" charset="0"/>
              </a:rPr>
              <a:t>Conduct a Hazard Analysis</a:t>
            </a:r>
            <a:endParaRPr lang="en-IN" altLang="en-US" sz="1600" b="1">
              <a:solidFill>
                <a:schemeClr val="bg1"/>
              </a:solidFill>
              <a:latin typeface="Times New Roman" pitchFamily="18" charset="0"/>
            </a:endParaRPr>
          </a:p>
        </p:txBody>
      </p:sp>
      <p:sp>
        <p:nvSpPr>
          <p:cNvPr id="16389" name="AutoShape 5"/>
          <p:cNvSpPr>
            <a:spLocks noChangeArrowheads="1"/>
          </p:cNvSpPr>
          <p:nvPr/>
        </p:nvSpPr>
        <p:spPr bwMode="auto">
          <a:xfrm>
            <a:off x="2632075" y="2895600"/>
            <a:ext cx="4010025" cy="533400"/>
          </a:xfrm>
          <a:prstGeom prst="roundRect">
            <a:avLst>
              <a:gd name="adj" fmla="val 16667"/>
            </a:avLst>
          </a:prstGeom>
          <a:solidFill>
            <a:srgbClr val="00B0F0"/>
          </a:solidFill>
          <a:ln w="9525">
            <a:solidFill>
              <a:schemeClr val="tx1"/>
            </a:solidFill>
            <a:round/>
            <a:headEnd/>
            <a:tailEnd/>
          </a:ln>
        </p:spPr>
        <p:txBody>
          <a:bodyPr wrap="none" anchor="ctr"/>
          <a:lstStyle/>
          <a:p>
            <a:pPr algn="ctr"/>
            <a:r>
              <a:rPr lang="en-US" altLang="en-US" sz="1600" b="1">
                <a:solidFill>
                  <a:schemeClr val="bg1"/>
                </a:solidFill>
                <a:latin typeface="Times New Roman" pitchFamily="18" charset="0"/>
              </a:rPr>
              <a:t>Determine CCPs</a:t>
            </a:r>
            <a:endParaRPr lang="en-IN" altLang="en-US" sz="1600" b="1">
              <a:solidFill>
                <a:schemeClr val="bg1"/>
              </a:solidFill>
              <a:latin typeface="Times New Roman" pitchFamily="18" charset="0"/>
            </a:endParaRPr>
          </a:p>
        </p:txBody>
      </p:sp>
      <p:sp>
        <p:nvSpPr>
          <p:cNvPr id="16390" name="AutoShape 6"/>
          <p:cNvSpPr>
            <a:spLocks noChangeArrowheads="1"/>
          </p:cNvSpPr>
          <p:nvPr/>
        </p:nvSpPr>
        <p:spPr bwMode="auto">
          <a:xfrm>
            <a:off x="2632075" y="3429000"/>
            <a:ext cx="4010025" cy="533400"/>
          </a:xfrm>
          <a:prstGeom prst="roundRect">
            <a:avLst>
              <a:gd name="adj" fmla="val 16667"/>
            </a:avLst>
          </a:prstGeom>
          <a:solidFill>
            <a:srgbClr val="00B0F0"/>
          </a:solidFill>
          <a:ln w="9525">
            <a:solidFill>
              <a:schemeClr val="tx1"/>
            </a:solidFill>
            <a:round/>
            <a:headEnd/>
            <a:tailEnd/>
          </a:ln>
        </p:spPr>
        <p:txBody>
          <a:bodyPr wrap="none" anchor="ctr"/>
          <a:lstStyle/>
          <a:p>
            <a:pPr algn="ctr"/>
            <a:r>
              <a:rPr lang="en-US" altLang="en-US" sz="1600" b="1">
                <a:solidFill>
                  <a:schemeClr val="bg1"/>
                </a:solidFill>
                <a:latin typeface="Times New Roman" pitchFamily="18" charset="0"/>
              </a:rPr>
              <a:t>Establish critical Limits for each CCP</a:t>
            </a:r>
            <a:endParaRPr lang="en-IN" altLang="en-US" sz="1600" b="1">
              <a:solidFill>
                <a:schemeClr val="bg1"/>
              </a:solidFill>
              <a:latin typeface="Times New Roman" pitchFamily="18" charset="0"/>
            </a:endParaRPr>
          </a:p>
        </p:txBody>
      </p:sp>
      <p:sp>
        <p:nvSpPr>
          <p:cNvPr id="16391" name="AutoShape 7"/>
          <p:cNvSpPr>
            <a:spLocks noChangeArrowheads="1"/>
          </p:cNvSpPr>
          <p:nvPr/>
        </p:nvSpPr>
        <p:spPr bwMode="auto">
          <a:xfrm>
            <a:off x="2632075" y="3962400"/>
            <a:ext cx="4010025" cy="533400"/>
          </a:xfrm>
          <a:prstGeom prst="roundRect">
            <a:avLst>
              <a:gd name="adj" fmla="val 16667"/>
            </a:avLst>
          </a:prstGeom>
          <a:solidFill>
            <a:srgbClr val="00B0F0"/>
          </a:solidFill>
          <a:ln w="9525">
            <a:solidFill>
              <a:schemeClr val="tx1"/>
            </a:solidFill>
            <a:round/>
            <a:headEnd/>
            <a:tailEnd/>
          </a:ln>
        </p:spPr>
        <p:txBody>
          <a:bodyPr wrap="none" anchor="ctr"/>
          <a:lstStyle/>
          <a:p>
            <a:pPr algn="ctr"/>
            <a:r>
              <a:rPr lang="en-US" altLang="en-US" sz="1600" b="1">
                <a:solidFill>
                  <a:schemeClr val="bg1"/>
                </a:solidFill>
                <a:latin typeface="Times New Roman" pitchFamily="18" charset="0"/>
              </a:rPr>
              <a:t>Establish monitoring System for each CCP</a:t>
            </a:r>
            <a:endParaRPr lang="en-IN" altLang="en-US" sz="1600" b="1">
              <a:solidFill>
                <a:schemeClr val="bg1"/>
              </a:solidFill>
              <a:latin typeface="Times New Roman" pitchFamily="18" charset="0"/>
            </a:endParaRPr>
          </a:p>
        </p:txBody>
      </p:sp>
      <p:sp>
        <p:nvSpPr>
          <p:cNvPr id="16392" name="AutoShape 8"/>
          <p:cNvSpPr>
            <a:spLocks noChangeArrowheads="1"/>
          </p:cNvSpPr>
          <p:nvPr/>
        </p:nvSpPr>
        <p:spPr bwMode="auto">
          <a:xfrm>
            <a:off x="2632075" y="4495800"/>
            <a:ext cx="4010025" cy="533400"/>
          </a:xfrm>
          <a:prstGeom prst="roundRect">
            <a:avLst>
              <a:gd name="adj" fmla="val 16667"/>
            </a:avLst>
          </a:prstGeom>
          <a:solidFill>
            <a:srgbClr val="00B0F0"/>
          </a:solidFill>
          <a:ln w="9525">
            <a:solidFill>
              <a:schemeClr val="tx1"/>
            </a:solidFill>
            <a:round/>
            <a:headEnd/>
            <a:tailEnd/>
          </a:ln>
        </p:spPr>
        <p:txBody>
          <a:bodyPr wrap="none" anchor="ctr"/>
          <a:lstStyle/>
          <a:p>
            <a:pPr algn="ctr"/>
            <a:r>
              <a:rPr lang="en-US" altLang="en-US" sz="1600" b="1">
                <a:solidFill>
                  <a:schemeClr val="bg1"/>
                </a:solidFill>
                <a:latin typeface="Times New Roman" pitchFamily="18" charset="0"/>
              </a:rPr>
              <a:t>Establish corrective action</a:t>
            </a:r>
            <a:endParaRPr lang="en-IN" altLang="en-US" sz="1600" b="1">
              <a:solidFill>
                <a:schemeClr val="bg1"/>
              </a:solidFill>
              <a:latin typeface="Times New Roman" pitchFamily="18" charset="0"/>
            </a:endParaRPr>
          </a:p>
        </p:txBody>
      </p:sp>
      <p:sp>
        <p:nvSpPr>
          <p:cNvPr id="16393" name="AutoShape 9"/>
          <p:cNvSpPr>
            <a:spLocks noChangeArrowheads="1"/>
          </p:cNvSpPr>
          <p:nvPr/>
        </p:nvSpPr>
        <p:spPr bwMode="auto">
          <a:xfrm>
            <a:off x="2632075" y="5029200"/>
            <a:ext cx="4010025" cy="533400"/>
          </a:xfrm>
          <a:prstGeom prst="roundRect">
            <a:avLst>
              <a:gd name="adj" fmla="val 16667"/>
            </a:avLst>
          </a:prstGeom>
          <a:solidFill>
            <a:srgbClr val="00B0F0"/>
          </a:solidFill>
          <a:ln w="9525">
            <a:solidFill>
              <a:schemeClr val="tx1"/>
            </a:solidFill>
            <a:round/>
            <a:headEnd/>
            <a:tailEnd/>
          </a:ln>
        </p:spPr>
        <p:txBody>
          <a:bodyPr wrap="none" anchor="ctr"/>
          <a:lstStyle/>
          <a:p>
            <a:pPr algn="ctr"/>
            <a:r>
              <a:rPr lang="en-US" altLang="en-US" sz="1600" b="1">
                <a:solidFill>
                  <a:schemeClr val="bg1"/>
                </a:solidFill>
                <a:latin typeface="Times New Roman" pitchFamily="18" charset="0"/>
              </a:rPr>
              <a:t>Establish verification procedures</a:t>
            </a:r>
            <a:endParaRPr lang="en-IN" altLang="en-US" sz="1600" b="1">
              <a:solidFill>
                <a:schemeClr val="bg1"/>
              </a:solidFill>
              <a:latin typeface="Times New Roman" pitchFamily="18" charset="0"/>
            </a:endParaRPr>
          </a:p>
        </p:txBody>
      </p:sp>
      <p:sp>
        <p:nvSpPr>
          <p:cNvPr id="16394" name="AutoShape 11"/>
          <p:cNvSpPr>
            <a:spLocks noChangeArrowheads="1"/>
          </p:cNvSpPr>
          <p:nvPr/>
        </p:nvSpPr>
        <p:spPr bwMode="auto">
          <a:xfrm>
            <a:off x="2632075" y="5562600"/>
            <a:ext cx="4010025" cy="533400"/>
          </a:xfrm>
          <a:prstGeom prst="roundRect">
            <a:avLst>
              <a:gd name="adj" fmla="val 16667"/>
            </a:avLst>
          </a:prstGeom>
          <a:solidFill>
            <a:srgbClr val="00B0F0"/>
          </a:solidFill>
          <a:ln w="9525">
            <a:solidFill>
              <a:schemeClr val="tx1"/>
            </a:solidFill>
            <a:round/>
            <a:headEnd/>
            <a:tailEnd/>
          </a:ln>
        </p:spPr>
        <p:txBody>
          <a:bodyPr wrap="none" anchor="ctr"/>
          <a:lstStyle/>
          <a:p>
            <a:pPr algn="ctr"/>
            <a:r>
              <a:rPr lang="en-US" altLang="en-US" sz="1600" b="1">
                <a:solidFill>
                  <a:schemeClr val="bg1"/>
                </a:solidFill>
                <a:latin typeface="Times New Roman" pitchFamily="18" charset="0"/>
              </a:rPr>
              <a:t>Establish documentation and record keeping</a:t>
            </a:r>
            <a:endParaRPr lang="en-IN" altLang="en-US" sz="1600" b="1">
              <a:solidFill>
                <a:schemeClr val="bg1"/>
              </a:solidFill>
              <a:latin typeface="Times New Roman" pitchFamily="18" charset="0"/>
            </a:endParaRPr>
          </a:p>
        </p:txBody>
      </p:sp>
      <p:sp>
        <p:nvSpPr>
          <p:cNvPr id="16395" name="AutoShape 12"/>
          <p:cNvSpPr>
            <a:spLocks/>
          </p:cNvSpPr>
          <p:nvPr/>
        </p:nvSpPr>
        <p:spPr bwMode="auto">
          <a:xfrm>
            <a:off x="1717675" y="1219200"/>
            <a:ext cx="773113" cy="5410200"/>
          </a:xfrm>
          <a:prstGeom prst="leftBrace">
            <a:avLst>
              <a:gd name="adj1" fmla="val 53845"/>
              <a:gd name="adj2" fmla="val 50000"/>
            </a:avLst>
          </a:prstGeom>
          <a:noFill/>
          <a:ln w="28575">
            <a:solidFill>
              <a:schemeClr val="tx1"/>
            </a:solidFill>
            <a:round/>
            <a:headEnd/>
            <a:tailEnd/>
          </a:ln>
        </p:spPr>
        <p:txBody>
          <a:bodyPr wrap="none" anchor="ctr"/>
          <a:lstStyle/>
          <a:p>
            <a:endParaRPr lang="en-IN" altLang="en-US">
              <a:latin typeface="Perpetua" pitchFamily="18" charset="0"/>
            </a:endParaRPr>
          </a:p>
        </p:txBody>
      </p:sp>
      <p:sp>
        <p:nvSpPr>
          <p:cNvPr id="16396" name="Text Box 13"/>
          <p:cNvSpPr txBox="1">
            <a:spLocks noChangeArrowheads="1"/>
          </p:cNvSpPr>
          <p:nvPr/>
        </p:nvSpPr>
        <p:spPr bwMode="auto">
          <a:xfrm>
            <a:off x="381000" y="3429000"/>
            <a:ext cx="1489075" cy="830263"/>
          </a:xfrm>
          <a:prstGeom prst="rect">
            <a:avLst/>
          </a:prstGeom>
          <a:noFill/>
          <a:ln w="9525">
            <a:noFill/>
            <a:miter lim="800000"/>
            <a:headEnd/>
            <a:tailEnd/>
          </a:ln>
        </p:spPr>
        <p:txBody>
          <a:bodyPr wrap="none">
            <a:spAutoFit/>
          </a:bodyPr>
          <a:lstStyle/>
          <a:p>
            <a:r>
              <a:rPr lang="en-US" altLang="en-US" sz="1600">
                <a:latin typeface="Times New Roman" pitchFamily="18" charset="0"/>
              </a:rPr>
              <a:t>The 12 Steps</a:t>
            </a:r>
          </a:p>
          <a:p>
            <a:r>
              <a:rPr lang="en-US" altLang="en-US" sz="1600">
                <a:latin typeface="Times New Roman" pitchFamily="18" charset="0"/>
              </a:rPr>
              <a:t>For HACCP</a:t>
            </a:r>
          </a:p>
          <a:p>
            <a:r>
              <a:rPr lang="en-US" altLang="en-US" sz="1600">
                <a:latin typeface="Times New Roman" pitchFamily="18" charset="0"/>
              </a:rPr>
              <a:t>Implementation</a:t>
            </a:r>
            <a:endParaRPr lang="en-IN" altLang="en-US" sz="1600">
              <a:latin typeface="Times New Roman" pitchFamily="18" charset="0"/>
            </a:endParaRPr>
          </a:p>
        </p:txBody>
      </p:sp>
      <p:sp>
        <p:nvSpPr>
          <p:cNvPr id="16397" name="AutoShape 14"/>
          <p:cNvSpPr>
            <a:spLocks/>
          </p:cNvSpPr>
          <p:nvPr/>
        </p:nvSpPr>
        <p:spPr bwMode="auto">
          <a:xfrm>
            <a:off x="6923088" y="2514600"/>
            <a:ext cx="280987" cy="4038600"/>
          </a:xfrm>
          <a:prstGeom prst="rightBrace">
            <a:avLst>
              <a:gd name="adj1" fmla="val 110592"/>
              <a:gd name="adj2" fmla="val 50000"/>
            </a:avLst>
          </a:prstGeom>
          <a:noFill/>
          <a:ln w="28575">
            <a:solidFill>
              <a:schemeClr val="tx1"/>
            </a:solidFill>
            <a:round/>
            <a:headEnd/>
            <a:tailEnd/>
          </a:ln>
        </p:spPr>
        <p:txBody>
          <a:bodyPr wrap="none" anchor="ctr"/>
          <a:lstStyle/>
          <a:p>
            <a:endParaRPr lang="en-IN" altLang="en-US" b="1">
              <a:latin typeface="Perpetua" pitchFamily="18" charset="0"/>
            </a:endParaRPr>
          </a:p>
        </p:txBody>
      </p:sp>
      <p:sp>
        <p:nvSpPr>
          <p:cNvPr id="16398" name="Text Box 15"/>
          <p:cNvSpPr txBox="1">
            <a:spLocks noChangeArrowheads="1"/>
          </p:cNvSpPr>
          <p:nvPr/>
        </p:nvSpPr>
        <p:spPr bwMode="auto">
          <a:xfrm>
            <a:off x="7415213" y="4038600"/>
            <a:ext cx="1195387" cy="825500"/>
          </a:xfrm>
          <a:prstGeom prst="rect">
            <a:avLst/>
          </a:prstGeom>
          <a:noFill/>
          <a:ln w="9525">
            <a:noFill/>
            <a:miter lim="800000"/>
            <a:headEnd/>
            <a:tailEnd/>
          </a:ln>
        </p:spPr>
        <p:txBody>
          <a:bodyPr>
            <a:spAutoFit/>
          </a:bodyPr>
          <a:lstStyle/>
          <a:p>
            <a:pPr>
              <a:spcBef>
                <a:spcPct val="50000"/>
              </a:spcBef>
            </a:pPr>
            <a:r>
              <a:rPr lang="en-US" altLang="en-US" sz="1600">
                <a:latin typeface="Times New Roman" pitchFamily="18" charset="0"/>
              </a:rPr>
              <a:t>The 7 Principles of HACCP</a:t>
            </a:r>
            <a:endParaRPr lang="en-IN" altLang="en-US" sz="1600">
              <a:latin typeface="Times New Roman" pitchFamily="18" charset="0"/>
            </a:endParaRPr>
          </a:p>
        </p:txBody>
      </p:sp>
      <p:sp>
        <p:nvSpPr>
          <p:cNvPr id="16399" name="TextBox 28"/>
          <p:cNvSpPr txBox="1">
            <a:spLocks noChangeArrowheads="1"/>
          </p:cNvSpPr>
          <p:nvPr/>
        </p:nvSpPr>
        <p:spPr bwMode="auto">
          <a:xfrm>
            <a:off x="6389688" y="1381125"/>
            <a:ext cx="2643187" cy="646113"/>
          </a:xfrm>
          <a:prstGeom prst="rect">
            <a:avLst/>
          </a:prstGeom>
          <a:noFill/>
          <a:ln w="9525">
            <a:noFill/>
            <a:miter lim="800000"/>
            <a:headEnd/>
            <a:tailEnd/>
          </a:ln>
        </p:spPr>
        <p:txBody>
          <a:bodyPr>
            <a:spAutoFit/>
          </a:bodyPr>
          <a:lstStyle/>
          <a:p>
            <a:r>
              <a:rPr lang="en-US" altLang="en-US">
                <a:latin typeface="Perpetua" pitchFamily="18" charset="0"/>
              </a:rPr>
              <a:t>Preliminary Steps of HACCP</a:t>
            </a:r>
            <a:endParaRPr lang="en-IN" altLang="en-US">
              <a:latin typeface="Perpetua"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8" name="Rectangle 8"/>
          <p:cNvSpPr>
            <a:spLocks noGrp="1" noChangeArrowheads="1"/>
          </p:cNvSpPr>
          <p:nvPr>
            <p:ph type="ctrTitle" idx="4294967295"/>
          </p:nvPr>
        </p:nvSpPr>
        <p:spPr>
          <a:xfrm>
            <a:off x="0" y="0"/>
            <a:ext cx="9144000" cy="914400"/>
          </a:xfrm>
          <a:solidFill>
            <a:srgbClr val="006DB8"/>
          </a:solidFill>
        </p:spPr>
        <p:txBody>
          <a:bodyPr rtlCol="0">
            <a:normAutofit/>
          </a:bodyPr>
          <a:lstStyle/>
          <a:p>
            <a:pPr algn="ctr" eaLnBrk="1" fontAlgn="auto" hangingPunct="1">
              <a:spcAft>
                <a:spcPts val="0"/>
              </a:spcAft>
              <a:defRPr/>
            </a:pPr>
            <a:r>
              <a:rPr lang="en-GB" sz="4200" b="1" dirty="0" smtClean="0">
                <a:solidFill>
                  <a:schemeClr val="bg1"/>
                </a:solidFill>
                <a:effectLst>
                  <a:outerShdw blurRad="38100" dist="38100" dir="2700000" algn="tl">
                    <a:srgbClr val="000000"/>
                  </a:outerShdw>
                </a:effectLst>
              </a:rPr>
              <a:t>IS/ISO 22000 - Contents</a:t>
            </a:r>
          </a:p>
        </p:txBody>
      </p:sp>
      <p:sp>
        <p:nvSpPr>
          <p:cNvPr id="17411" name="Rectangle 3"/>
          <p:cNvSpPr>
            <a:spLocks noGrp="1" noChangeArrowheads="1"/>
          </p:cNvSpPr>
          <p:nvPr>
            <p:ph type="subTitle" idx="4294967295"/>
          </p:nvPr>
        </p:nvSpPr>
        <p:spPr>
          <a:xfrm>
            <a:off x="0" y="990600"/>
            <a:ext cx="4392613" cy="4441825"/>
          </a:xfrm>
        </p:spPr>
        <p:txBody>
          <a:bodyPr/>
          <a:lstStyle/>
          <a:p>
            <a:pPr marL="898525" indent="-898525" eaLnBrk="1" hangingPunct="1">
              <a:lnSpc>
                <a:spcPct val="90000"/>
              </a:lnSpc>
              <a:buFont typeface="Arial" pitchFamily="34" charset="0"/>
              <a:buNone/>
            </a:pPr>
            <a:r>
              <a:rPr lang="en-US" altLang="en-US" sz="2400" b="1" smtClean="0">
                <a:solidFill>
                  <a:srgbClr val="C00000"/>
                </a:solidFill>
                <a:latin typeface="Calibri" pitchFamily="34" charset="0"/>
              </a:rPr>
              <a:t>1	Scope	</a:t>
            </a:r>
          </a:p>
          <a:p>
            <a:pPr marL="898525" indent="-898525" eaLnBrk="1" hangingPunct="1">
              <a:lnSpc>
                <a:spcPct val="90000"/>
              </a:lnSpc>
              <a:buFont typeface="Arial" pitchFamily="34" charset="0"/>
              <a:buNone/>
            </a:pPr>
            <a:r>
              <a:rPr lang="en-US" altLang="en-US" sz="2400" b="1" smtClean="0">
                <a:solidFill>
                  <a:srgbClr val="C00000"/>
                </a:solidFill>
                <a:latin typeface="Calibri" pitchFamily="34" charset="0"/>
              </a:rPr>
              <a:t>2	Normative reference</a:t>
            </a:r>
            <a:r>
              <a:rPr lang="hu-HU" altLang="en-US" sz="2400" b="1" smtClean="0">
                <a:solidFill>
                  <a:srgbClr val="C00000"/>
                </a:solidFill>
                <a:latin typeface="Calibri" pitchFamily="34" charset="0"/>
              </a:rPr>
              <a:t>s</a:t>
            </a:r>
            <a:endParaRPr lang="en-US" altLang="en-US" sz="2400" b="1" smtClean="0">
              <a:solidFill>
                <a:srgbClr val="C00000"/>
              </a:solidFill>
              <a:latin typeface="Calibri" pitchFamily="34" charset="0"/>
            </a:endParaRPr>
          </a:p>
          <a:p>
            <a:pPr marL="898525" indent="-898525" eaLnBrk="1" hangingPunct="1">
              <a:lnSpc>
                <a:spcPct val="90000"/>
              </a:lnSpc>
              <a:buFont typeface="Arial" pitchFamily="34" charset="0"/>
              <a:buNone/>
            </a:pPr>
            <a:r>
              <a:rPr lang="en-US" altLang="en-US" sz="2400" b="1" smtClean="0">
                <a:solidFill>
                  <a:srgbClr val="C00000"/>
                </a:solidFill>
                <a:latin typeface="Calibri" pitchFamily="34" charset="0"/>
              </a:rPr>
              <a:t>3	Terms and definitions	</a:t>
            </a:r>
          </a:p>
          <a:p>
            <a:pPr marL="898525" indent="-898525" eaLnBrk="1" hangingPunct="1">
              <a:lnSpc>
                <a:spcPct val="90000"/>
              </a:lnSpc>
              <a:buFont typeface="Arial" pitchFamily="34" charset="0"/>
              <a:buNone/>
            </a:pPr>
            <a:r>
              <a:rPr lang="en-US" altLang="en-US" sz="2400" b="1" smtClean="0">
                <a:solidFill>
                  <a:srgbClr val="C00000"/>
                </a:solidFill>
                <a:latin typeface="Calibri" pitchFamily="34" charset="0"/>
              </a:rPr>
              <a:t>4	Food safety management 	system</a:t>
            </a:r>
          </a:p>
          <a:p>
            <a:pPr marL="898525" indent="-898525" eaLnBrk="1" hangingPunct="1">
              <a:lnSpc>
                <a:spcPct val="90000"/>
              </a:lnSpc>
              <a:buFont typeface="Arial" pitchFamily="34" charset="0"/>
              <a:buNone/>
            </a:pPr>
            <a:r>
              <a:rPr lang="en-US" altLang="en-US" sz="2400" b="1" smtClean="0">
                <a:solidFill>
                  <a:srgbClr val="0070C0"/>
                </a:solidFill>
                <a:latin typeface="Calibri" pitchFamily="34" charset="0"/>
              </a:rPr>
              <a:t>4.1	General requirements</a:t>
            </a:r>
          </a:p>
          <a:p>
            <a:pPr marL="898525" indent="-898525" eaLnBrk="1" hangingPunct="1">
              <a:lnSpc>
                <a:spcPct val="90000"/>
              </a:lnSpc>
              <a:buFont typeface="Arial" pitchFamily="34" charset="0"/>
              <a:buNone/>
            </a:pPr>
            <a:r>
              <a:rPr lang="en-US" altLang="en-US" sz="2400" b="1" smtClean="0">
                <a:solidFill>
                  <a:srgbClr val="0070C0"/>
                </a:solidFill>
                <a:latin typeface="Calibri" pitchFamily="34" charset="0"/>
              </a:rPr>
              <a:t>4.2	Documentation</a:t>
            </a:r>
            <a:r>
              <a:rPr lang="hu-HU" altLang="en-US" sz="2400" b="1" smtClean="0">
                <a:solidFill>
                  <a:srgbClr val="0070C0"/>
                </a:solidFill>
                <a:latin typeface="Calibri" pitchFamily="34" charset="0"/>
              </a:rPr>
              <a:t> </a:t>
            </a:r>
            <a:r>
              <a:rPr lang="en-US" altLang="en-US" sz="2400" b="1" smtClean="0">
                <a:solidFill>
                  <a:srgbClr val="0070C0"/>
                </a:solidFill>
                <a:latin typeface="Calibri" pitchFamily="34" charset="0"/>
              </a:rPr>
              <a:t>requirements</a:t>
            </a:r>
          </a:p>
          <a:p>
            <a:pPr marL="898525" indent="-898525" eaLnBrk="1" hangingPunct="1">
              <a:lnSpc>
                <a:spcPct val="90000"/>
              </a:lnSpc>
              <a:buFont typeface="Arial" pitchFamily="34" charset="0"/>
              <a:buNone/>
            </a:pPr>
            <a:r>
              <a:rPr lang="en-US" altLang="en-US" sz="2400" b="1" smtClean="0">
                <a:solidFill>
                  <a:srgbClr val="C00000"/>
                </a:solidFill>
                <a:latin typeface="Calibri" pitchFamily="34" charset="0"/>
              </a:rPr>
              <a:t>5	Management responsibility</a:t>
            </a:r>
            <a:endParaRPr lang="hu-HU" altLang="en-US" sz="2400" b="1" smtClean="0">
              <a:solidFill>
                <a:srgbClr val="C00000"/>
              </a:solidFill>
              <a:latin typeface="Calibri" pitchFamily="34" charset="0"/>
            </a:endParaRPr>
          </a:p>
          <a:p>
            <a:pPr marL="898525" indent="-898525" eaLnBrk="1" hangingPunct="1">
              <a:lnSpc>
                <a:spcPct val="90000"/>
              </a:lnSpc>
              <a:buFont typeface="Arial" pitchFamily="34" charset="0"/>
              <a:buNone/>
            </a:pPr>
            <a:r>
              <a:rPr lang="en-US" altLang="en-US" sz="2400" b="1" smtClean="0">
                <a:solidFill>
                  <a:srgbClr val="0070C0"/>
                </a:solidFill>
                <a:latin typeface="Calibri" pitchFamily="34" charset="0"/>
              </a:rPr>
              <a:t>5.1	Management commitment</a:t>
            </a:r>
            <a:endParaRPr lang="hu-HU" altLang="en-US" sz="2400" b="1" smtClean="0">
              <a:solidFill>
                <a:srgbClr val="0070C0"/>
              </a:solidFill>
              <a:latin typeface="Calibri" pitchFamily="34" charset="0"/>
            </a:endParaRPr>
          </a:p>
          <a:p>
            <a:pPr marL="898525" indent="-898525" eaLnBrk="1" hangingPunct="1">
              <a:lnSpc>
                <a:spcPct val="90000"/>
              </a:lnSpc>
              <a:buFont typeface="Arial" pitchFamily="34" charset="0"/>
              <a:buNone/>
            </a:pPr>
            <a:r>
              <a:rPr lang="en-US" altLang="en-US" sz="2400" b="1" smtClean="0">
                <a:solidFill>
                  <a:srgbClr val="0070C0"/>
                </a:solidFill>
                <a:latin typeface="Calibri" pitchFamily="34" charset="0"/>
              </a:rPr>
              <a:t>5.2	Food safety policy	</a:t>
            </a:r>
          </a:p>
          <a:p>
            <a:pPr marL="898525" indent="-898525" eaLnBrk="1" hangingPunct="1">
              <a:lnSpc>
                <a:spcPct val="90000"/>
              </a:lnSpc>
              <a:buFont typeface="Arial" pitchFamily="34" charset="0"/>
              <a:buNone/>
            </a:pPr>
            <a:r>
              <a:rPr lang="en-US" altLang="en-US" sz="2400" b="1" smtClean="0">
                <a:solidFill>
                  <a:srgbClr val="0070C0"/>
                </a:solidFill>
                <a:latin typeface="Calibri" pitchFamily="34" charset="0"/>
              </a:rPr>
              <a:t>5.3	Food safety management 	system planning</a:t>
            </a:r>
          </a:p>
          <a:p>
            <a:pPr marL="898525" indent="-898525" eaLnBrk="1" hangingPunct="1">
              <a:lnSpc>
                <a:spcPct val="90000"/>
              </a:lnSpc>
              <a:buFont typeface="Arial" pitchFamily="34" charset="0"/>
              <a:buNone/>
            </a:pPr>
            <a:r>
              <a:rPr lang="en-US" altLang="en-US" sz="2400" b="1" smtClean="0">
                <a:solidFill>
                  <a:srgbClr val="BE2626"/>
                </a:solidFill>
                <a:latin typeface="Calibri" pitchFamily="34" charset="0"/>
              </a:rPr>
              <a:t>	</a:t>
            </a:r>
          </a:p>
          <a:p>
            <a:pPr marL="898525" indent="-898525" eaLnBrk="1" hangingPunct="1">
              <a:lnSpc>
                <a:spcPct val="90000"/>
              </a:lnSpc>
              <a:buFont typeface="Arial" pitchFamily="34" charset="0"/>
              <a:buNone/>
            </a:pPr>
            <a:endParaRPr lang="hu-HU" altLang="en-US" sz="2400" b="1" smtClean="0">
              <a:solidFill>
                <a:srgbClr val="BE2626"/>
              </a:solidFill>
              <a:latin typeface="Calibri" pitchFamily="34" charset="0"/>
            </a:endParaRPr>
          </a:p>
        </p:txBody>
      </p:sp>
      <p:sp>
        <p:nvSpPr>
          <p:cNvPr id="17412" name="Text Box 4"/>
          <p:cNvSpPr txBox="1">
            <a:spLocks noChangeArrowheads="1"/>
          </p:cNvSpPr>
          <p:nvPr/>
        </p:nvSpPr>
        <p:spPr bwMode="auto">
          <a:xfrm>
            <a:off x="4724400" y="1066800"/>
            <a:ext cx="3960813" cy="5576888"/>
          </a:xfrm>
          <a:prstGeom prst="rect">
            <a:avLst/>
          </a:prstGeom>
          <a:noFill/>
          <a:ln w="9525">
            <a:noFill/>
            <a:miter lim="800000"/>
            <a:headEnd/>
            <a:tailEnd/>
          </a:ln>
        </p:spPr>
        <p:txBody>
          <a:bodyPr>
            <a:spAutoFit/>
          </a:bodyPr>
          <a:lstStyle/>
          <a:p>
            <a:pPr marL="898525" indent="-898525">
              <a:lnSpc>
                <a:spcPct val="60000"/>
              </a:lnSpc>
              <a:spcAft>
                <a:spcPct val="65000"/>
              </a:spcAft>
            </a:pPr>
            <a:r>
              <a:rPr lang="en-US" altLang="en-US" sz="2400" b="1">
                <a:solidFill>
                  <a:srgbClr val="0070C0"/>
                </a:solidFill>
                <a:latin typeface="Calibri" pitchFamily="34" charset="0"/>
              </a:rPr>
              <a:t>5.4	Responsibility and authority</a:t>
            </a:r>
          </a:p>
          <a:p>
            <a:pPr marL="898525" indent="-898525">
              <a:lnSpc>
                <a:spcPct val="60000"/>
              </a:lnSpc>
              <a:spcAft>
                <a:spcPct val="65000"/>
              </a:spcAft>
            </a:pPr>
            <a:r>
              <a:rPr lang="en-US" altLang="en-US" sz="2400" b="1">
                <a:solidFill>
                  <a:srgbClr val="0070C0"/>
                </a:solidFill>
                <a:latin typeface="Calibri" pitchFamily="34" charset="0"/>
              </a:rPr>
              <a:t>5.5	Food safety team leader	</a:t>
            </a:r>
          </a:p>
          <a:p>
            <a:pPr marL="898525" indent="-898525">
              <a:lnSpc>
                <a:spcPct val="60000"/>
              </a:lnSpc>
              <a:spcAft>
                <a:spcPct val="65000"/>
              </a:spcAft>
            </a:pPr>
            <a:r>
              <a:rPr lang="en-US" altLang="en-US" sz="2400" b="1">
                <a:solidFill>
                  <a:srgbClr val="0070C0"/>
                </a:solidFill>
                <a:latin typeface="Calibri" pitchFamily="34" charset="0"/>
              </a:rPr>
              <a:t>5.6	Communication	</a:t>
            </a:r>
          </a:p>
          <a:p>
            <a:pPr marL="898525" indent="-898525">
              <a:lnSpc>
                <a:spcPct val="60000"/>
              </a:lnSpc>
              <a:spcAft>
                <a:spcPct val="65000"/>
              </a:spcAft>
            </a:pPr>
            <a:r>
              <a:rPr lang="en-US" altLang="en-US" sz="2400" b="1">
                <a:solidFill>
                  <a:srgbClr val="0070C0"/>
                </a:solidFill>
                <a:latin typeface="Calibri" pitchFamily="34" charset="0"/>
              </a:rPr>
              <a:t>5.7	Emergency preparedness </a:t>
            </a:r>
            <a:r>
              <a:rPr lang="hu-HU" altLang="en-US" sz="2400" b="1">
                <a:solidFill>
                  <a:srgbClr val="0070C0"/>
                </a:solidFill>
                <a:latin typeface="Calibri" pitchFamily="34" charset="0"/>
              </a:rPr>
              <a:t>	</a:t>
            </a:r>
            <a:r>
              <a:rPr lang="en-US" altLang="en-US" sz="2400" b="1">
                <a:solidFill>
                  <a:srgbClr val="0070C0"/>
                </a:solidFill>
                <a:latin typeface="Calibri" pitchFamily="34" charset="0"/>
              </a:rPr>
              <a:t>and response	</a:t>
            </a:r>
          </a:p>
          <a:p>
            <a:pPr marL="898525" indent="-898525">
              <a:lnSpc>
                <a:spcPct val="60000"/>
              </a:lnSpc>
              <a:spcAft>
                <a:spcPct val="65000"/>
              </a:spcAft>
            </a:pPr>
            <a:r>
              <a:rPr lang="en-US" altLang="en-US" sz="2400" b="1">
                <a:solidFill>
                  <a:srgbClr val="0070C0"/>
                </a:solidFill>
                <a:latin typeface="Calibri" pitchFamily="34" charset="0"/>
              </a:rPr>
              <a:t>5.8	Management review</a:t>
            </a:r>
            <a:r>
              <a:rPr lang="en-US" altLang="en-US" sz="2400" b="1">
                <a:solidFill>
                  <a:srgbClr val="BE2626"/>
                </a:solidFill>
                <a:latin typeface="Calibri" pitchFamily="34" charset="0"/>
              </a:rPr>
              <a:t>	</a:t>
            </a:r>
          </a:p>
          <a:p>
            <a:pPr marL="898525" indent="-898525">
              <a:lnSpc>
                <a:spcPct val="60000"/>
              </a:lnSpc>
              <a:spcAft>
                <a:spcPct val="65000"/>
              </a:spcAft>
            </a:pPr>
            <a:r>
              <a:rPr lang="en-US" altLang="en-US" sz="2400" b="1">
                <a:solidFill>
                  <a:srgbClr val="C00000"/>
                </a:solidFill>
                <a:latin typeface="Calibri" pitchFamily="34" charset="0"/>
              </a:rPr>
              <a:t>6	Resource management	</a:t>
            </a:r>
          </a:p>
          <a:p>
            <a:pPr marL="898525" indent="-898525">
              <a:lnSpc>
                <a:spcPct val="60000"/>
              </a:lnSpc>
              <a:spcAft>
                <a:spcPct val="65000"/>
              </a:spcAft>
            </a:pPr>
            <a:r>
              <a:rPr lang="en-US" altLang="en-US" sz="2400" b="1">
                <a:solidFill>
                  <a:srgbClr val="0070C0"/>
                </a:solidFill>
                <a:latin typeface="Calibri" pitchFamily="34" charset="0"/>
              </a:rPr>
              <a:t>6.1	Provision of resources</a:t>
            </a:r>
          </a:p>
          <a:p>
            <a:pPr marL="898525" indent="-898525">
              <a:lnSpc>
                <a:spcPct val="60000"/>
              </a:lnSpc>
              <a:spcAft>
                <a:spcPct val="65000"/>
              </a:spcAft>
            </a:pPr>
            <a:r>
              <a:rPr lang="en-US" altLang="en-US" sz="2400" b="1">
                <a:solidFill>
                  <a:srgbClr val="0070C0"/>
                </a:solidFill>
                <a:latin typeface="Calibri" pitchFamily="34" charset="0"/>
              </a:rPr>
              <a:t>6.2	Human resources	</a:t>
            </a:r>
          </a:p>
          <a:p>
            <a:pPr marL="898525" indent="-898525">
              <a:lnSpc>
                <a:spcPct val="60000"/>
              </a:lnSpc>
              <a:spcAft>
                <a:spcPct val="65000"/>
              </a:spcAft>
            </a:pPr>
            <a:r>
              <a:rPr lang="en-US" altLang="en-US" sz="2400" b="1">
                <a:solidFill>
                  <a:srgbClr val="0070C0"/>
                </a:solidFill>
                <a:latin typeface="Calibri" pitchFamily="34" charset="0"/>
              </a:rPr>
              <a:t>6.3	Infrastructure	</a:t>
            </a:r>
          </a:p>
          <a:p>
            <a:pPr marL="898525" indent="-898525">
              <a:lnSpc>
                <a:spcPct val="60000"/>
              </a:lnSpc>
              <a:spcAft>
                <a:spcPct val="65000"/>
              </a:spcAft>
            </a:pPr>
            <a:r>
              <a:rPr lang="en-US" altLang="en-US" sz="2400" b="1">
                <a:solidFill>
                  <a:srgbClr val="0070C0"/>
                </a:solidFill>
                <a:latin typeface="Calibri" pitchFamily="34" charset="0"/>
              </a:rPr>
              <a:t>6.4	Work environment</a:t>
            </a:r>
            <a:endParaRPr lang="hu-HU" altLang="en-US" sz="2400" b="1">
              <a:solidFill>
                <a:srgbClr val="0070C0"/>
              </a:solidFill>
              <a:latin typeface="Calibri" pitchFamily="34"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0" name="Rectangle 6"/>
          <p:cNvSpPr>
            <a:spLocks noGrp="1" noChangeArrowheads="1"/>
          </p:cNvSpPr>
          <p:nvPr>
            <p:ph type="ctrTitle" idx="4294967295"/>
          </p:nvPr>
        </p:nvSpPr>
        <p:spPr>
          <a:xfrm>
            <a:off x="0" y="0"/>
            <a:ext cx="9144000" cy="914400"/>
          </a:xfrm>
          <a:solidFill>
            <a:srgbClr val="006DB8"/>
          </a:solidFill>
        </p:spPr>
        <p:txBody>
          <a:bodyPr rtlCol="0">
            <a:normAutofit/>
          </a:bodyPr>
          <a:lstStyle/>
          <a:p>
            <a:pPr algn="ctr" eaLnBrk="1" fontAlgn="auto" hangingPunct="1">
              <a:spcAft>
                <a:spcPts val="0"/>
              </a:spcAft>
              <a:defRPr/>
            </a:pPr>
            <a:r>
              <a:rPr lang="en-GB" b="1" dirty="0" smtClean="0">
                <a:solidFill>
                  <a:schemeClr val="bg1"/>
                </a:solidFill>
                <a:effectLst>
                  <a:outerShdw blurRad="38100" dist="38100" dir="2700000" algn="tl">
                    <a:srgbClr val="000000"/>
                  </a:outerShdw>
                </a:effectLst>
              </a:rPr>
              <a:t>IS/ISO 22000 - Contents</a:t>
            </a:r>
          </a:p>
        </p:txBody>
      </p:sp>
      <p:sp>
        <p:nvSpPr>
          <p:cNvPr id="18435" name="Rectangle 3"/>
          <p:cNvSpPr>
            <a:spLocks noGrp="1" noChangeArrowheads="1"/>
          </p:cNvSpPr>
          <p:nvPr>
            <p:ph type="subTitle" idx="4294967295"/>
          </p:nvPr>
        </p:nvSpPr>
        <p:spPr>
          <a:xfrm>
            <a:off x="100013" y="1089025"/>
            <a:ext cx="4319587" cy="5616575"/>
          </a:xfrm>
        </p:spPr>
        <p:txBody>
          <a:bodyPr/>
          <a:lstStyle/>
          <a:p>
            <a:pPr marL="542925" indent="-542925" eaLnBrk="1" hangingPunct="1">
              <a:lnSpc>
                <a:spcPct val="85000"/>
              </a:lnSpc>
              <a:buFont typeface="Wingdings 2" pitchFamily="18" charset="2"/>
              <a:buNone/>
            </a:pPr>
            <a:r>
              <a:rPr lang="hu-HU" altLang="en-US" sz="2400" b="1" smtClean="0">
                <a:solidFill>
                  <a:srgbClr val="C00000"/>
                </a:solidFill>
                <a:latin typeface="Calibri" pitchFamily="34" charset="0"/>
              </a:rPr>
              <a:t>7	</a:t>
            </a:r>
            <a:r>
              <a:rPr lang="en-US" altLang="en-US" sz="2400" b="1" smtClean="0">
                <a:solidFill>
                  <a:srgbClr val="C00000"/>
                </a:solidFill>
                <a:latin typeface="Calibri" pitchFamily="34" charset="0"/>
              </a:rPr>
              <a:t>Planning and realization of safe products	</a:t>
            </a:r>
          </a:p>
          <a:p>
            <a:pPr marL="542925" indent="-542925" eaLnBrk="1" hangingPunct="1">
              <a:lnSpc>
                <a:spcPct val="85000"/>
              </a:lnSpc>
              <a:buFont typeface="Wingdings 2" pitchFamily="18" charset="2"/>
              <a:buNone/>
            </a:pPr>
            <a:r>
              <a:rPr lang="en-US" altLang="en-US" sz="2400" b="1" smtClean="0">
                <a:solidFill>
                  <a:srgbClr val="0070C0"/>
                </a:solidFill>
                <a:latin typeface="Calibri" pitchFamily="34" charset="0"/>
              </a:rPr>
              <a:t>7.1</a:t>
            </a:r>
            <a:r>
              <a:rPr lang="hu-HU" altLang="en-US" sz="2400" b="1" smtClean="0">
                <a:solidFill>
                  <a:srgbClr val="0070C0"/>
                </a:solidFill>
                <a:latin typeface="Calibri" pitchFamily="34" charset="0"/>
              </a:rPr>
              <a:t>	</a:t>
            </a:r>
            <a:r>
              <a:rPr lang="en-US" altLang="en-US" sz="2400" b="1" smtClean="0">
                <a:solidFill>
                  <a:srgbClr val="0070C0"/>
                </a:solidFill>
                <a:latin typeface="Calibri" pitchFamily="34" charset="0"/>
              </a:rPr>
              <a:t>General	</a:t>
            </a:r>
          </a:p>
          <a:p>
            <a:pPr marL="542925" indent="-542925" eaLnBrk="1" hangingPunct="1">
              <a:lnSpc>
                <a:spcPct val="85000"/>
              </a:lnSpc>
              <a:buFont typeface="Wingdings 2" pitchFamily="18" charset="2"/>
              <a:buNone/>
            </a:pPr>
            <a:r>
              <a:rPr lang="en-US" altLang="en-US" sz="2400" b="1" smtClean="0">
                <a:solidFill>
                  <a:srgbClr val="0070C0"/>
                </a:solidFill>
                <a:latin typeface="Calibri" pitchFamily="34" charset="0"/>
              </a:rPr>
              <a:t>7.2	Prerequisite </a:t>
            </a:r>
            <a:r>
              <a:rPr lang="en-GB" altLang="en-US" sz="2400" b="1" smtClean="0">
                <a:solidFill>
                  <a:srgbClr val="0070C0"/>
                </a:solidFill>
                <a:latin typeface="Calibri" pitchFamily="34" charset="0"/>
              </a:rPr>
              <a:t>programmes (PRPs)</a:t>
            </a:r>
          </a:p>
          <a:p>
            <a:pPr marL="542925" indent="-542925" eaLnBrk="1" hangingPunct="1">
              <a:lnSpc>
                <a:spcPct val="85000"/>
              </a:lnSpc>
              <a:buFont typeface="Wingdings 2" pitchFamily="18" charset="2"/>
              <a:buNone/>
            </a:pPr>
            <a:r>
              <a:rPr lang="en-US" altLang="en-US" sz="2400" b="1" smtClean="0">
                <a:solidFill>
                  <a:srgbClr val="0070C0"/>
                </a:solidFill>
                <a:latin typeface="Calibri" pitchFamily="34" charset="0"/>
              </a:rPr>
              <a:t>7.3	Preliminary steps to enable hazard analysis</a:t>
            </a:r>
          </a:p>
          <a:p>
            <a:pPr marL="542925" indent="-542925" eaLnBrk="1" hangingPunct="1">
              <a:lnSpc>
                <a:spcPct val="85000"/>
              </a:lnSpc>
              <a:buFont typeface="Wingdings 2" pitchFamily="18" charset="2"/>
              <a:buNone/>
            </a:pPr>
            <a:r>
              <a:rPr lang="en-US" altLang="en-US" sz="2400" b="1" smtClean="0">
                <a:solidFill>
                  <a:srgbClr val="0070C0"/>
                </a:solidFill>
                <a:latin typeface="Calibri" pitchFamily="34" charset="0"/>
              </a:rPr>
              <a:t>7.4	Hazard analysis	</a:t>
            </a:r>
          </a:p>
          <a:p>
            <a:pPr marL="542925" indent="-542925" eaLnBrk="1" hangingPunct="1">
              <a:lnSpc>
                <a:spcPct val="85000"/>
              </a:lnSpc>
              <a:buFont typeface="Wingdings 2" pitchFamily="18" charset="2"/>
              <a:buNone/>
            </a:pPr>
            <a:r>
              <a:rPr lang="en-US" altLang="en-US" sz="2400" b="1" smtClean="0">
                <a:solidFill>
                  <a:srgbClr val="0070C0"/>
                </a:solidFill>
                <a:latin typeface="Calibri" pitchFamily="34" charset="0"/>
              </a:rPr>
              <a:t>7.5	Establishing the operational PRPs</a:t>
            </a:r>
          </a:p>
          <a:p>
            <a:pPr marL="542925" indent="-542925" eaLnBrk="1" hangingPunct="1">
              <a:lnSpc>
                <a:spcPct val="85000"/>
              </a:lnSpc>
              <a:buFont typeface="Wingdings 2" pitchFamily="18" charset="2"/>
              <a:buNone/>
            </a:pPr>
            <a:r>
              <a:rPr lang="en-US" altLang="en-US" sz="2400" b="1" smtClean="0">
                <a:solidFill>
                  <a:srgbClr val="0070C0"/>
                </a:solidFill>
                <a:latin typeface="Calibri" pitchFamily="34" charset="0"/>
              </a:rPr>
              <a:t>7.6	Establishing the HACCP plan</a:t>
            </a:r>
          </a:p>
          <a:p>
            <a:pPr marL="542925" indent="-542925" eaLnBrk="1" hangingPunct="1">
              <a:lnSpc>
                <a:spcPct val="85000"/>
              </a:lnSpc>
              <a:buFont typeface="Wingdings 2" pitchFamily="18" charset="2"/>
              <a:buNone/>
            </a:pPr>
            <a:r>
              <a:rPr lang="en-US" altLang="en-US" sz="2400" b="1" smtClean="0">
                <a:solidFill>
                  <a:srgbClr val="0070C0"/>
                </a:solidFill>
                <a:latin typeface="Calibri" pitchFamily="34" charset="0"/>
              </a:rPr>
              <a:t>7.7	Updating of preliminary information and documents specifying the PRPs and the HACCP plan	</a:t>
            </a:r>
          </a:p>
          <a:p>
            <a:pPr marL="542925" indent="-542925" eaLnBrk="1" hangingPunct="1">
              <a:lnSpc>
                <a:spcPct val="90000"/>
              </a:lnSpc>
              <a:buFont typeface="Wingdings 2" pitchFamily="18" charset="2"/>
              <a:buNone/>
            </a:pPr>
            <a:endParaRPr lang="sv-SE" altLang="en-US" sz="2400" b="1" smtClean="0">
              <a:solidFill>
                <a:srgbClr val="0070C0"/>
              </a:solidFill>
              <a:latin typeface="Calibri" pitchFamily="34" charset="0"/>
            </a:endParaRPr>
          </a:p>
          <a:p>
            <a:pPr marL="542925" indent="-542925" eaLnBrk="1" hangingPunct="1">
              <a:lnSpc>
                <a:spcPct val="90000"/>
              </a:lnSpc>
            </a:pPr>
            <a:endParaRPr lang="hu-HU" altLang="en-US" sz="2400" smtClean="0">
              <a:solidFill>
                <a:srgbClr val="0070C0"/>
              </a:solidFill>
              <a:latin typeface="Calibri" pitchFamily="34" charset="0"/>
            </a:endParaRPr>
          </a:p>
        </p:txBody>
      </p:sp>
      <p:sp>
        <p:nvSpPr>
          <p:cNvPr id="18436" name="Text Box 4"/>
          <p:cNvSpPr txBox="1">
            <a:spLocks noChangeArrowheads="1"/>
          </p:cNvSpPr>
          <p:nvPr/>
        </p:nvSpPr>
        <p:spPr bwMode="auto">
          <a:xfrm>
            <a:off x="4800600" y="1066800"/>
            <a:ext cx="4114800" cy="6564313"/>
          </a:xfrm>
          <a:prstGeom prst="rect">
            <a:avLst/>
          </a:prstGeom>
          <a:noFill/>
          <a:ln w="9525">
            <a:noFill/>
            <a:miter lim="800000"/>
            <a:headEnd/>
            <a:tailEnd/>
          </a:ln>
        </p:spPr>
        <p:txBody>
          <a:bodyPr>
            <a:spAutoFit/>
          </a:bodyPr>
          <a:lstStyle/>
          <a:p>
            <a:pPr marL="622300" indent="-622300">
              <a:lnSpc>
                <a:spcPct val="90000"/>
              </a:lnSpc>
            </a:pPr>
            <a:r>
              <a:rPr lang="en-US" altLang="en-US" sz="2400" b="1">
                <a:solidFill>
                  <a:srgbClr val="0070C0"/>
                </a:solidFill>
                <a:latin typeface="Calibri" pitchFamily="34" charset="0"/>
              </a:rPr>
              <a:t>7.8	Verification planning</a:t>
            </a:r>
            <a:endParaRPr lang="hu-HU" altLang="en-US" sz="2400" b="1">
              <a:solidFill>
                <a:srgbClr val="0070C0"/>
              </a:solidFill>
              <a:latin typeface="Calibri" pitchFamily="34" charset="0"/>
            </a:endParaRPr>
          </a:p>
          <a:p>
            <a:pPr marL="622300" indent="-622300">
              <a:lnSpc>
                <a:spcPct val="90000"/>
              </a:lnSpc>
            </a:pPr>
            <a:r>
              <a:rPr lang="en-US" altLang="en-US" sz="2400" b="1">
                <a:solidFill>
                  <a:srgbClr val="0070C0"/>
                </a:solidFill>
                <a:latin typeface="Calibri" pitchFamily="34" charset="0"/>
              </a:rPr>
              <a:t>7.9	</a:t>
            </a:r>
            <a:r>
              <a:rPr lang="en-GB" altLang="en-US" sz="2400" b="1">
                <a:solidFill>
                  <a:srgbClr val="0070C0"/>
                </a:solidFill>
                <a:latin typeface="Calibri" pitchFamily="34" charset="0"/>
              </a:rPr>
              <a:t>Traceability system</a:t>
            </a:r>
          </a:p>
          <a:p>
            <a:pPr marL="622300" indent="-622300">
              <a:lnSpc>
                <a:spcPct val="90000"/>
              </a:lnSpc>
            </a:pPr>
            <a:r>
              <a:rPr lang="en-GB" altLang="en-US" sz="2400" b="1">
                <a:solidFill>
                  <a:srgbClr val="0070C0"/>
                </a:solidFill>
                <a:latin typeface="Calibri" pitchFamily="34" charset="0"/>
              </a:rPr>
              <a:t>7.10	Control of nonconformity</a:t>
            </a:r>
          </a:p>
          <a:p>
            <a:pPr marL="622300" indent="-622300">
              <a:lnSpc>
                <a:spcPct val="90000"/>
              </a:lnSpc>
            </a:pPr>
            <a:endParaRPr lang="en-GB" altLang="en-US" sz="2400" b="1">
              <a:solidFill>
                <a:srgbClr val="0070C0"/>
              </a:solidFill>
              <a:latin typeface="Calibri" pitchFamily="34" charset="0"/>
            </a:endParaRPr>
          </a:p>
          <a:p>
            <a:pPr marL="622300" indent="-622300">
              <a:lnSpc>
                <a:spcPct val="90000"/>
              </a:lnSpc>
            </a:pPr>
            <a:r>
              <a:rPr lang="en-GB" altLang="en-US" sz="2400" b="1">
                <a:solidFill>
                  <a:srgbClr val="C00000"/>
                </a:solidFill>
                <a:latin typeface="Calibri" pitchFamily="34" charset="0"/>
              </a:rPr>
              <a:t>8	Validation, verification and improvement of the food</a:t>
            </a:r>
            <a:r>
              <a:rPr lang="en-US" altLang="en-US" sz="2400" b="1">
                <a:solidFill>
                  <a:srgbClr val="C00000"/>
                </a:solidFill>
                <a:latin typeface="Calibri" pitchFamily="34" charset="0"/>
              </a:rPr>
              <a:t> safety management system</a:t>
            </a:r>
            <a:endParaRPr lang="hu-HU" altLang="en-US" sz="2400" b="1">
              <a:solidFill>
                <a:srgbClr val="C00000"/>
              </a:solidFill>
              <a:latin typeface="Calibri" pitchFamily="34" charset="0"/>
            </a:endParaRPr>
          </a:p>
          <a:p>
            <a:pPr marL="622300" indent="-622300">
              <a:lnSpc>
                <a:spcPct val="90000"/>
              </a:lnSpc>
            </a:pPr>
            <a:r>
              <a:rPr lang="en-US" altLang="en-US" sz="2400" b="1">
                <a:solidFill>
                  <a:srgbClr val="0070C0"/>
                </a:solidFill>
                <a:latin typeface="Calibri" pitchFamily="34" charset="0"/>
              </a:rPr>
              <a:t>8.1	General	</a:t>
            </a:r>
          </a:p>
          <a:p>
            <a:pPr marL="622300" indent="-622300">
              <a:lnSpc>
                <a:spcPct val="90000"/>
              </a:lnSpc>
            </a:pPr>
            <a:r>
              <a:rPr lang="en-US" altLang="en-US" sz="2400" b="1">
                <a:solidFill>
                  <a:srgbClr val="0070C0"/>
                </a:solidFill>
                <a:latin typeface="Calibri" pitchFamily="34" charset="0"/>
              </a:rPr>
              <a:t>8.2	Validation of control measure combinations 	</a:t>
            </a:r>
          </a:p>
          <a:p>
            <a:pPr marL="622300" indent="-622300">
              <a:lnSpc>
                <a:spcPct val="90000"/>
              </a:lnSpc>
            </a:pPr>
            <a:r>
              <a:rPr lang="en-US" altLang="en-US" sz="2400" b="1">
                <a:solidFill>
                  <a:srgbClr val="0070C0"/>
                </a:solidFill>
                <a:latin typeface="Calibri" pitchFamily="34" charset="0"/>
              </a:rPr>
              <a:t>8.3	Control of monitoring and measuring</a:t>
            </a:r>
          </a:p>
          <a:p>
            <a:pPr marL="622300" indent="-622300">
              <a:lnSpc>
                <a:spcPct val="90000"/>
              </a:lnSpc>
            </a:pPr>
            <a:r>
              <a:rPr lang="en-US" altLang="en-US" sz="2400" b="1">
                <a:solidFill>
                  <a:srgbClr val="0070C0"/>
                </a:solidFill>
                <a:latin typeface="Calibri" pitchFamily="34" charset="0"/>
              </a:rPr>
              <a:t>8.4	Food safety management system verification</a:t>
            </a:r>
          </a:p>
          <a:p>
            <a:pPr marL="622300" indent="-622300">
              <a:lnSpc>
                <a:spcPct val="90000"/>
              </a:lnSpc>
            </a:pPr>
            <a:r>
              <a:rPr lang="en-US" altLang="en-US" sz="2400" b="1">
                <a:solidFill>
                  <a:srgbClr val="0070C0"/>
                </a:solidFill>
                <a:latin typeface="Calibri" pitchFamily="34" charset="0"/>
              </a:rPr>
              <a:t>8.5	Improvement</a:t>
            </a:r>
          </a:p>
          <a:p>
            <a:pPr marL="622300" indent="-622300" algn="r"/>
            <a:endParaRPr lang="en-US" altLang="en-US" sz="2400" b="1">
              <a:solidFill>
                <a:srgbClr val="0070C0"/>
              </a:solidFill>
              <a:latin typeface="Calibri" pitchFamily="34" charset="0"/>
            </a:endParaRPr>
          </a:p>
          <a:p>
            <a:pPr marL="622300" indent="-622300" algn="r"/>
            <a:endParaRPr lang="en-US" altLang="en-US" sz="2400">
              <a:solidFill>
                <a:srgbClr val="0070C0"/>
              </a:solidFill>
              <a:latin typeface="Calibri" pitchFamily="34" charset="0"/>
            </a:endParaRPr>
          </a:p>
          <a:p>
            <a:pPr marL="622300" indent="-622300" algn="r">
              <a:spcBef>
                <a:spcPct val="50000"/>
              </a:spcBef>
            </a:pPr>
            <a:endParaRPr lang="hu-HU" altLang="en-US">
              <a:solidFill>
                <a:srgbClr val="0070C0"/>
              </a:solidFill>
              <a:latin typeface="Perpetua" pitchFamily="18" charset="0"/>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ctrTitle" idx="4294967295"/>
          </p:nvPr>
        </p:nvSpPr>
        <p:spPr>
          <a:xfrm>
            <a:off x="0" y="0"/>
            <a:ext cx="9144000" cy="914400"/>
          </a:xfrm>
          <a:solidFill>
            <a:srgbClr val="006DB8"/>
          </a:solidFill>
        </p:spPr>
        <p:txBody>
          <a:bodyPr rtlCol="0">
            <a:normAutofit/>
          </a:bodyPr>
          <a:lstStyle/>
          <a:p>
            <a:pPr algn="ctr" eaLnBrk="1" fontAlgn="auto" hangingPunct="1">
              <a:spcAft>
                <a:spcPts val="0"/>
              </a:spcAft>
              <a:defRPr/>
            </a:pPr>
            <a:r>
              <a:rPr lang="en-GB" b="1" dirty="0" smtClean="0">
                <a:solidFill>
                  <a:schemeClr val="bg1"/>
                </a:solidFill>
                <a:effectLst>
                  <a:outerShdw blurRad="38100" dist="38100" dir="2700000" algn="tl">
                    <a:srgbClr val="000000"/>
                  </a:outerShdw>
                </a:effectLst>
              </a:rPr>
              <a:t>IS/ISO 22000 - Contents</a:t>
            </a:r>
          </a:p>
        </p:txBody>
      </p:sp>
      <p:sp>
        <p:nvSpPr>
          <p:cNvPr id="19459" name="Rectangle 3"/>
          <p:cNvSpPr>
            <a:spLocks noGrp="1" noChangeArrowheads="1"/>
          </p:cNvSpPr>
          <p:nvPr>
            <p:ph type="subTitle" idx="4294967295"/>
          </p:nvPr>
        </p:nvSpPr>
        <p:spPr>
          <a:xfrm>
            <a:off x="0" y="1268413"/>
            <a:ext cx="8396288" cy="4608512"/>
          </a:xfrm>
        </p:spPr>
        <p:txBody>
          <a:bodyPr/>
          <a:lstStyle/>
          <a:p>
            <a:pPr marL="808038" lvl="1" indent="-442913" algn="just" eaLnBrk="1" hangingPunct="1">
              <a:lnSpc>
                <a:spcPct val="110000"/>
              </a:lnSpc>
              <a:buClr>
                <a:srgbClr val="3333CC"/>
              </a:buClr>
              <a:buFont typeface="Wingdings" pitchFamily="2" charset="2"/>
              <a:buChar char="§"/>
            </a:pPr>
            <a:r>
              <a:rPr lang="en-US" altLang="en-US" b="1" smtClean="0">
                <a:solidFill>
                  <a:schemeClr val="accent2"/>
                </a:solidFill>
              </a:rPr>
              <a:t>Annex A (informative) Cross-references between IS/ISO 22000:2005 and ISO 9001:2000</a:t>
            </a:r>
          </a:p>
          <a:p>
            <a:pPr marL="808038" lvl="1" indent="-442913" algn="just" eaLnBrk="1" hangingPunct="1">
              <a:lnSpc>
                <a:spcPct val="110000"/>
              </a:lnSpc>
              <a:buClr>
                <a:srgbClr val="3333CC"/>
              </a:buClr>
              <a:buFont typeface="Wingdings" pitchFamily="2" charset="2"/>
              <a:buChar char="§"/>
            </a:pPr>
            <a:r>
              <a:rPr lang="en-US" altLang="en-US" b="1" smtClean="0">
                <a:solidFill>
                  <a:schemeClr val="accent2"/>
                </a:solidFill>
              </a:rPr>
              <a:t>Annex B (informative) Cross-references between HACCP and IS/ISO 22000:2005</a:t>
            </a:r>
            <a:endParaRPr lang="hu-HU" altLang="en-US" b="1" smtClean="0">
              <a:solidFill>
                <a:schemeClr val="accent2"/>
              </a:solidFill>
            </a:endParaRPr>
          </a:p>
          <a:p>
            <a:pPr marL="808038" lvl="1" indent="-442913" algn="just" eaLnBrk="1" hangingPunct="1">
              <a:lnSpc>
                <a:spcPct val="110000"/>
              </a:lnSpc>
              <a:buClr>
                <a:srgbClr val="3333CC"/>
              </a:buClr>
              <a:buFont typeface="Wingdings" pitchFamily="2" charset="2"/>
              <a:buChar char="§"/>
            </a:pPr>
            <a:r>
              <a:rPr lang="en-GB" altLang="en-US" b="1" smtClean="0">
                <a:solidFill>
                  <a:schemeClr val="accent2"/>
                </a:solidFill>
              </a:rPr>
              <a:t>Annex C (informative) Codex references providing</a:t>
            </a:r>
            <a:r>
              <a:rPr lang="hu-HU" altLang="en-US" b="1" smtClean="0">
                <a:solidFill>
                  <a:schemeClr val="accent2"/>
                </a:solidFill>
              </a:rPr>
              <a:t> </a:t>
            </a:r>
            <a:r>
              <a:rPr lang="en-GB" altLang="en-US" b="1" smtClean="0">
                <a:solidFill>
                  <a:schemeClr val="accent2"/>
                </a:solidFill>
              </a:rPr>
              <a:t>examples of control measures, including prerequisite  programmes and guidance for their selection and use</a:t>
            </a:r>
          </a:p>
          <a:p>
            <a:pPr marL="808038" lvl="1" indent="-442913" algn="just" eaLnBrk="1" hangingPunct="1">
              <a:lnSpc>
                <a:spcPct val="110000"/>
              </a:lnSpc>
              <a:buClr>
                <a:srgbClr val="3333CC"/>
              </a:buClr>
              <a:buFont typeface="Wingdings" pitchFamily="2" charset="2"/>
              <a:buChar char="§"/>
            </a:pPr>
            <a:r>
              <a:rPr lang="en-GB" altLang="en-US" b="1" smtClean="0">
                <a:solidFill>
                  <a:schemeClr val="accent2"/>
                </a:solidFill>
              </a:rPr>
              <a:t>Bibliography</a:t>
            </a:r>
            <a:endParaRPr lang="hu-HU" altLang="en-US" b="1" smtClean="0">
              <a:solidFill>
                <a:schemeClr val="accent2"/>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6200" y="228600"/>
            <a:ext cx="4800600" cy="731838"/>
          </a:xfrm>
        </p:spPr>
        <p:txBody>
          <a:bodyPr>
            <a:normAutofit fontScale="90000"/>
          </a:bodyPr>
          <a:lstStyle/>
          <a:p>
            <a:pPr eaLnBrk="1" fontAlgn="auto" hangingPunct="1">
              <a:spcAft>
                <a:spcPts val="0"/>
              </a:spcAft>
              <a:defRPr/>
            </a:pPr>
            <a:r>
              <a:rPr lang="en-US" b="1" dirty="0" smtClean="0">
                <a:solidFill>
                  <a:srgbClr val="0070C0"/>
                </a:solidFill>
              </a:rPr>
              <a:t>Scope</a:t>
            </a:r>
            <a:endParaRPr lang="en-IN" b="1" dirty="0">
              <a:solidFill>
                <a:srgbClr val="0070C0"/>
              </a:solidFill>
            </a:endParaRPr>
          </a:p>
        </p:txBody>
      </p:sp>
      <p:sp>
        <p:nvSpPr>
          <p:cNvPr id="20483" name="Content Placeholder 2"/>
          <p:cNvSpPr>
            <a:spLocks noGrp="1"/>
          </p:cNvSpPr>
          <p:nvPr>
            <p:ph sz="quarter" idx="1"/>
          </p:nvPr>
        </p:nvSpPr>
        <p:spPr>
          <a:xfrm>
            <a:off x="838200" y="1143000"/>
            <a:ext cx="7772400" cy="4800600"/>
          </a:xfrm>
        </p:spPr>
        <p:txBody>
          <a:bodyPr/>
          <a:lstStyle/>
          <a:p>
            <a:pPr eaLnBrk="1" hangingPunct="1"/>
            <a:r>
              <a:rPr lang="en-IN" altLang="en-US" sz="2400" b="1" smtClean="0">
                <a:solidFill>
                  <a:schemeClr val="accent2"/>
                </a:solidFill>
              </a:rPr>
              <a:t>Specifies requirements for a food safety management system where an organization in the food chain needs to demonstrate its ability to control food safety hazards in order to ensure that food is safe at the time of human consumption.</a:t>
            </a:r>
          </a:p>
          <a:p>
            <a:pPr eaLnBrk="1" hangingPunct="1"/>
            <a:r>
              <a:rPr lang="en-IN" altLang="en-US" sz="2400" b="1" smtClean="0">
                <a:solidFill>
                  <a:schemeClr val="accent2"/>
                </a:solidFill>
              </a:rPr>
              <a:t>It is applicable to all organizations, regardless of size, which are involved in any aspect of the food chain and want to implement systems that consistently provide safe products. </a:t>
            </a:r>
          </a:p>
          <a:p>
            <a:pPr eaLnBrk="1" hangingPunct="1"/>
            <a:r>
              <a:rPr lang="en-IN" altLang="en-US" sz="2400" b="1" smtClean="0">
                <a:solidFill>
                  <a:schemeClr val="accent2"/>
                </a:solidFill>
              </a:rPr>
              <a:t>The means of meeting any requirements of this International Standard can be accomplished through the use of internal and/or external resources.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3800" y="152400"/>
            <a:ext cx="4419600" cy="609600"/>
          </a:xfrm>
        </p:spPr>
        <p:txBody>
          <a:bodyPr>
            <a:normAutofit fontScale="90000"/>
          </a:bodyPr>
          <a:lstStyle/>
          <a:p>
            <a:pPr eaLnBrk="1" fontAlgn="auto" hangingPunct="1">
              <a:spcAft>
                <a:spcPts val="0"/>
              </a:spcAft>
              <a:defRPr/>
            </a:pPr>
            <a:r>
              <a:rPr lang="en-US" b="1" dirty="0" smtClean="0">
                <a:solidFill>
                  <a:srgbClr val="0070C0"/>
                </a:solidFill>
              </a:rPr>
              <a:t>Scope</a:t>
            </a:r>
            <a:endParaRPr lang="en-IN" b="1" dirty="0">
              <a:solidFill>
                <a:srgbClr val="0070C0"/>
              </a:solidFill>
            </a:endParaRPr>
          </a:p>
        </p:txBody>
      </p:sp>
      <p:sp>
        <p:nvSpPr>
          <p:cNvPr id="19459" name="Content Placeholder 2"/>
          <p:cNvSpPr>
            <a:spLocks noGrp="1"/>
          </p:cNvSpPr>
          <p:nvPr>
            <p:ph sz="quarter" idx="1"/>
          </p:nvPr>
        </p:nvSpPr>
        <p:spPr>
          <a:xfrm>
            <a:off x="457200" y="685800"/>
            <a:ext cx="8229600" cy="5943600"/>
          </a:xfrm>
        </p:spPr>
        <p:txBody>
          <a:bodyPr/>
          <a:lstStyle/>
          <a:p>
            <a:pPr eaLnBrk="1" hangingPunct="1">
              <a:buFont typeface="Wingdings 2" pitchFamily="18" charset="2"/>
              <a:buNone/>
              <a:defRPr/>
            </a:pPr>
            <a:r>
              <a:rPr lang="en-IN" altLang="en-US" sz="2800" b="1" dirty="0" smtClean="0">
                <a:solidFill>
                  <a:schemeClr val="accent2"/>
                </a:solidFill>
              </a:rPr>
              <a:t>This International Standard specifies requirements to enable an organization</a:t>
            </a:r>
          </a:p>
          <a:p>
            <a:pPr eaLnBrk="1" hangingPunct="1">
              <a:defRPr/>
            </a:pPr>
            <a:r>
              <a:rPr lang="en-IN" altLang="en-US" sz="2800" b="1" dirty="0" smtClean="0">
                <a:solidFill>
                  <a:schemeClr val="accent2"/>
                </a:solidFill>
              </a:rPr>
              <a:t>to plan, implement, operate, maintain and update a food safety management system aimed at providing</a:t>
            </a:r>
          </a:p>
          <a:p>
            <a:pPr marL="0" indent="0" eaLnBrk="1" hangingPunct="1">
              <a:buFont typeface="Wingdings 2" pitchFamily="18" charset="2"/>
              <a:buNone/>
              <a:defRPr/>
            </a:pPr>
            <a:r>
              <a:rPr lang="en-IN" altLang="en-US" sz="2800" b="1" dirty="0" smtClean="0">
                <a:solidFill>
                  <a:schemeClr val="accent2"/>
                </a:solidFill>
              </a:rPr>
              <a:t>   products that, according to their intended use, are     </a:t>
            </a:r>
          </a:p>
          <a:p>
            <a:pPr marL="0" indent="0" eaLnBrk="1" hangingPunct="1">
              <a:buFont typeface="Wingdings 2" pitchFamily="18" charset="2"/>
              <a:buNone/>
              <a:defRPr/>
            </a:pPr>
            <a:r>
              <a:rPr lang="en-IN" altLang="en-US" sz="2800" b="1" dirty="0">
                <a:solidFill>
                  <a:schemeClr val="accent2"/>
                </a:solidFill>
              </a:rPr>
              <a:t> </a:t>
            </a:r>
            <a:r>
              <a:rPr lang="en-IN" altLang="en-US" sz="2800" b="1" dirty="0" smtClean="0">
                <a:solidFill>
                  <a:schemeClr val="accent2"/>
                </a:solidFill>
              </a:rPr>
              <a:t>  safe for the consumer,</a:t>
            </a:r>
          </a:p>
          <a:p>
            <a:pPr eaLnBrk="1" hangingPunct="1">
              <a:defRPr/>
            </a:pPr>
            <a:r>
              <a:rPr lang="en-IN" altLang="en-US" sz="2800" b="1" dirty="0" smtClean="0">
                <a:solidFill>
                  <a:schemeClr val="accent2"/>
                </a:solidFill>
              </a:rPr>
              <a:t>to demonstrate compliance with applicable statutory and regulatory food safety requirements,</a:t>
            </a:r>
          </a:p>
          <a:p>
            <a:pPr eaLnBrk="1" hangingPunct="1">
              <a:defRPr/>
            </a:pPr>
            <a:r>
              <a:rPr lang="en-IN" altLang="en-US" sz="2800" b="1" dirty="0" smtClean="0">
                <a:solidFill>
                  <a:schemeClr val="accent2"/>
                </a:solidFill>
              </a:rPr>
              <a:t>to evaluate and assess customer requirements and</a:t>
            </a:r>
            <a:r>
              <a:rPr lang="en-IN" altLang="en-US" sz="2800" b="1" dirty="0" smtClean="0"/>
              <a:t> </a:t>
            </a:r>
            <a:r>
              <a:rPr lang="en-IN" altLang="en-US" sz="2800" b="1" dirty="0" smtClean="0">
                <a:solidFill>
                  <a:schemeClr val="accent2"/>
                </a:solidFill>
              </a:rPr>
              <a:t>demonstrate conformity with those mutually agreed customer requirements that relate to food safety, in order to enhance customer satisfaction</a:t>
            </a:r>
          </a:p>
          <a:p>
            <a:pPr eaLnBrk="1" hangingPunct="1">
              <a:buFont typeface="Wingdings 2" pitchFamily="18" charset="2"/>
              <a:buNone/>
              <a:defRPr/>
            </a:pPr>
            <a:endParaRPr lang="en-IN" altLang="en-US" sz="2800" dirty="0" smtClean="0">
              <a:solidFill>
                <a:schemeClr val="accent2"/>
              </a:solidFill>
            </a:endParaRPr>
          </a:p>
          <a:p>
            <a:pPr eaLnBrk="1" hangingPunct="1">
              <a:defRPr/>
            </a:pPr>
            <a:endParaRPr lang="en-IN" altLang="en-US" sz="2800" dirty="0" smtClean="0"/>
          </a:p>
          <a:p>
            <a:pPr eaLnBrk="1" hangingPunct="1">
              <a:defRPr/>
            </a:pPr>
            <a:endParaRPr lang="en-IN" altLang="en-US" sz="28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33800" y="152400"/>
            <a:ext cx="4419600" cy="609600"/>
          </a:xfrm>
        </p:spPr>
        <p:txBody>
          <a:bodyPr>
            <a:normAutofit fontScale="90000"/>
          </a:bodyPr>
          <a:lstStyle/>
          <a:p>
            <a:pPr eaLnBrk="1" fontAlgn="auto" hangingPunct="1">
              <a:spcAft>
                <a:spcPts val="0"/>
              </a:spcAft>
              <a:defRPr/>
            </a:pPr>
            <a:r>
              <a:rPr lang="en-US" b="1" dirty="0" smtClean="0">
                <a:solidFill>
                  <a:srgbClr val="0070C0"/>
                </a:solidFill>
              </a:rPr>
              <a:t>Scope</a:t>
            </a:r>
            <a:endParaRPr lang="en-IN" b="1" dirty="0">
              <a:solidFill>
                <a:srgbClr val="0070C0"/>
              </a:solidFill>
            </a:endParaRPr>
          </a:p>
        </p:txBody>
      </p:sp>
      <p:sp>
        <p:nvSpPr>
          <p:cNvPr id="22531" name="Content Placeholder 2"/>
          <p:cNvSpPr>
            <a:spLocks noGrp="1"/>
          </p:cNvSpPr>
          <p:nvPr>
            <p:ph sz="quarter" idx="1"/>
          </p:nvPr>
        </p:nvSpPr>
        <p:spPr>
          <a:xfrm>
            <a:off x="304800" y="609600"/>
            <a:ext cx="8534400" cy="6019800"/>
          </a:xfrm>
        </p:spPr>
        <p:txBody>
          <a:bodyPr/>
          <a:lstStyle/>
          <a:p>
            <a:pPr eaLnBrk="1" hangingPunct="1"/>
            <a:endParaRPr lang="en-IN" altLang="en-US" sz="2800" b="1" smtClean="0">
              <a:solidFill>
                <a:schemeClr val="accent2"/>
              </a:solidFill>
            </a:endParaRPr>
          </a:p>
          <a:p>
            <a:pPr eaLnBrk="1" hangingPunct="1"/>
            <a:r>
              <a:rPr lang="en-IN" altLang="en-US" sz="2800" b="1" smtClean="0">
                <a:solidFill>
                  <a:schemeClr val="accent2"/>
                </a:solidFill>
              </a:rPr>
              <a:t>to effectively communicate food safety issues to their suppliers, customers and relevant interested parties in the food chain,</a:t>
            </a:r>
          </a:p>
          <a:p>
            <a:pPr eaLnBrk="1" hangingPunct="1"/>
            <a:r>
              <a:rPr lang="en-IN" altLang="en-US" sz="2800" b="1" smtClean="0">
                <a:solidFill>
                  <a:schemeClr val="accent2"/>
                </a:solidFill>
              </a:rPr>
              <a:t>to ensure that the organization conforms to its stated food safety policy,</a:t>
            </a:r>
          </a:p>
          <a:p>
            <a:pPr eaLnBrk="1" hangingPunct="1"/>
            <a:r>
              <a:rPr lang="en-IN" altLang="en-US" sz="2800" b="1" smtClean="0">
                <a:solidFill>
                  <a:schemeClr val="accent2"/>
                </a:solidFill>
              </a:rPr>
              <a:t>to demonstrate such conformity to relevant interested parties, and</a:t>
            </a:r>
          </a:p>
          <a:p>
            <a:pPr eaLnBrk="1" hangingPunct="1"/>
            <a:r>
              <a:rPr lang="en-IN" altLang="en-US" sz="2800" b="1" smtClean="0">
                <a:solidFill>
                  <a:schemeClr val="accent2"/>
                </a:solidFill>
              </a:rPr>
              <a:t>to seek certification or registration of its food safety management system by an external organization, or make a self-assessment or self-declaration of conformity to this International Standard</a:t>
            </a:r>
          </a:p>
          <a:p>
            <a:pPr eaLnBrk="1" hangingPunct="1"/>
            <a:endParaRPr lang="en-IN" altLang="en-US" sz="2800" b="1" smtClean="0">
              <a:solidFill>
                <a:schemeClr val="accent2"/>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r>
              <a:rPr lang="en-IN" altLang="en-US" b="1" smtClean="0">
                <a:solidFill>
                  <a:srgbClr val="0070C0"/>
                </a:solidFill>
              </a:rPr>
              <a:t>Terms and definitions</a:t>
            </a:r>
          </a:p>
        </p:txBody>
      </p:sp>
      <p:sp>
        <p:nvSpPr>
          <p:cNvPr id="3" name="Content Placeholder 2"/>
          <p:cNvSpPr>
            <a:spLocks noGrp="1"/>
          </p:cNvSpPr>
          <p:nvPr>
            <p:ph sz="quarter" idx="1"/>
          </p:nvPr>
        </p:nvSpPr>
        <p:spPr/>
        <p:txBody>
          <a:bodyPr>
            <a:normAutofit fontScale="92500"/>
          </a:bodyPr>
          <a:lstStyle/>
          <a:p>
            <a:pPr eaLnBrk="1" hangingPunct="1">
              <a:lnSpc>
                <a:spcPct val="80000"/>
              </a:lnSpc>
              <a:defRPr/>
            </a:pPr>
            <a:r>
              <a:rPr lang="en-IN" altLang="en-US" sz="2400" b="1" smtClean="0">
                <a:solidFill>
                  <a:schemeClr val="accent2"/>
                </a:solidFill>
              </a:rPr>
              <a:t>Food safety</a:t>
            </a:r>
          </a:p>
          <a:p>
            <a:pPr eaLnBrk="1" hangingPunct="1">
              <a:lnSpc>
                <a:spcPct val="80000"/>
              </a:lnSpc>
              <a:buFont typeface="Wingdings 2" pitchFamily="18" charset="2"/>
              <a:buNone/>
              <a:defRPr/>
            </a:pPr>
            <a:r>
              <a:rPr lang="en-IN" altLang="en-US" sz="2400" b="1" smtClean="0">
                <a:solidFill>
                  <a:schemeClr val="accent2"/>
                </a:solidFill>
              </a:rPr>
              <a:t>	concept that food will not cause harm to the consumer when it is prepared and/or eaten according to its intended use</a:t>
            </a:r>
          </a:p>
          <a:p>
            <a:pPr eaLnBrk="1" hangingPunct="1">
              <a:lnSpc>
                <a:spcPct val="80000"/>
              </a:lnSpc>
              <a:defRPr/>
            </a:pPr>
            <a:r>
              <a:rPr lang="en-IN" altLang="en-US" sz="2400" b="1" smtClean="0">
                <a:solidFill>
                  <a:schemeClr val="accent2"/>
                </a:solidFill>
              </a:rPr>
              <a:t>Food chain</a:t>
            </a:r>
          </a:p>
          <a:p>
            <a:pPr algn="just" eaLnBrk="1" hangingPunct="1">
              <a:lnSpc>
                <a:spcPct val="80000"/>
              </a:lnSpc>
              <a:buFont typeface="Wingdings 2" pitchFamily="18" charset="2"/>
              <a:buNone/>
              <a:defRPr/>
            </a:pPr>
            <a:r>
              <a:rPr lang="en-IN" altLang="en-US" sz="2400" b="1" smtClean="0">
                <a:solidFill>
                  <a:schemeClr val="accent2"/>
                </a:solidFill>
              </a:rPr>
              <a:t>	sequence of the stages and operations involved in the production, processing, distribution, storage and handling of a food and its ingredients, from primary production to consumption</a:t>
            </a:r>
          </a:p>
          <a:p>
            <a:pPr eaLnBrk="1" hangingPunct="1">
              <a:lnSpc>
                <a:spcPct val="80000"/>
              </a:lnSpc>
              <a:defRPr/>
            </a:pPr>
            <a:r>
              <a:rPr lang="en-IN" altLang="en-US" sz="2400" b="1" smtClean="0">
                <a:solidFill>
                  <a:schemeClr val="accent2"/>
                </a:solidFill>
              </a:rPr>
              <a:t>Food safety hazard</a:t>
            </a:r>
          </a:p>
          <a:p>
            <a:pPr eaLnBrk="1" hangingPunct="1">
              <a:lnSpc>
                <a:spcPct val="80000"/>
              </a:lnSpc>
              <a:buFont typeface="Wingdings 2" pitchFamily="18" charset="2"/>
              <a:buNone/>
              <a:defRPr/>
            </a:pPr>
            <a:r>
              <a:rPr lang="en-IN" altLang="en-US" sz="2400" b="1" smtClean="0">
                <a:solidFill>
                  <a:schemeClr val="accent2"/>
                </a:solidFill>
              </a:rPr>
              <a:t>	biological, chemical or physical agent in food, or condition of food, with the potential to cause an adverse health effect</a:t>
            </a:r>
          </a:p>
          <a:p>
            <a:pPr eaLnBrk="1" hangingPunct="1">
              <a:lnSpc>
                <a:spcPct val="80000"/>
              </a:lnSpc>
              <a:defRPr/>
            </a:pPr>
            <a:r>
              <a:rPr lang="en-IN" altLang="en-US" sz="2400" b="1" smtClean="0">
                <a:solidFill>
                  <a:schemeClr val="accent2"/>
                </a:solidFill>
              </a:rPr>
              <a:t>Food safety policy</a:t>
            </a:r>
          </a:p>
          <a:p>
            <a:pPr eaLnBrk="1" hangingPunct="1">
              <a:lnSpc>
                <a:spcPct val="80000"/>
              </a:lnSpc>
              <a:buFont typeface="Wingdings 2" pitchFamily="18" charset="2"/>
              <a:buNone/>
              <a:defRPr/>
            </a:pPr>
            <a:r>
              <a:rPr lang="en-IN" altLang="en-US" sz="2400" b="1" smtClean="0">
                <a:solidFill>
                  <a:schemeClr val="accent2"/>
                </a:solidFill>
              </a:rPr>
              <a:t>	overall intentions and direction of an organization related to food safety as formally expressed by top management</a:t>
            </a:r>
          </a:p>
          <a:p>
            <a:pPr eaLnBrk="1" hangingPunct="1">
              <a:lnSpc>
                <a:spcPct val="80000"/>
              </a:lnSpc>
              <a:defRPr/>
            </a:pPr>
            <a:endParaRPr lang="en-IN" altLang="en-US" sz="2400" b="1" smtClean="0">
              <a:solidFill>
                <a:schemeClr val="accent2"/>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609600" y="304800"/>
            <a:ext cx="7772400" cy="884238"/>
          </a:xfrm>
        </p:spPr>
        <p:txBody>
          <a:bodyPr/>
          <a:lstStyle/>
          <a:p>
            <a:pPr eaLnBrk="1" hangingPunct="1"/>
            <a:r>
              <a:rPr lang="en-IN" altLang="en-US" b="1" smtClean="0">
                <a:solidFill>
                  <a:srgbClr val="0070C0"/>
                </a:solidFill>
              </a:rPr>
              <a:t>Terms and definitions</a:t>
            </a:r>
          </a:p>
        </p:txBody>
      </p:sp>
      <p:sp>
        <p:nvSpPr>
          <p:cNvPr id="24579" name="Content Placeholder 2"/>
          <p:cNvSpPr>
            <a:spLocks noGrp="1"/>
          </p:cNvSpPr>
          <p:nvPr>
            <p:ph sz="quarter" idx="1"/>
          </p:nvPr>
        </p:nvSpPr>
        <p:spPr>
          <a:xfrm>
            <a:off x="914400" y="1143000"/>
            <a:ext cx="7772400" cy="4572000"/>
          </a:xfrm>
        </p:spPr>
        <p:txBody>
          <a:bodyPr/>
          <a:lstStyle/>
          <a:p>
            <a:pPr eaLnBrk="1" hangingPunct="1"/>
            <a:r>
              <a:rPr lang="en-IN" altLang="en-US" sz="2400" b="1" smtClean="0">
                <a:solidFill>
                  <a:schemeClr val="accent2"/>
                </a:solidFill>
              </a:rPr>
              <a:t>End product</a:t>
            </a:r>
          </a:p>
          <a:p>
            <a:pPr eaLnBrk="1" hangingPunct="1">
              <a:buFont typeface="Wingdings 2" pitchFamily="18" charset="2"/>
              <a:buNone/>
            </a:pPr>
            <a:r>
              <a:rPr lang="en-IN" altLang="en-US" sz="2400" b="1" smtClean="0">
                <a:solidFill>
                  <a:schemeClr val="accent2"/>
                </a:solidFill>
              </a:rPr>
              <a:t>	product that will undergo no further processing or transformation by the organization</a:t>
            </a:r>
          </a:p>
          <a:p>
            <a:pPr algn="just" eaLnBrk="1" hangingPunct="1"/>
            <a:r>
              <a:rPr lang="en-IN" altLang="en-US" sz="2400" b="1" smtClean="0">
                <a:solidFill>
                  <a:schemeClr val="accent2"/>
                </a:solidFill>
              </a:rPr>
              <a:t>Flow diagram</a:t>
            </a:r>
          </a:p>
          <a:p>
            <a:pPr algn="just" eaLnBrk="1" hangingPunct="1">
              <a:buFont typeface="Wingdings 2" pitchFamily="18" charset="2"/>
              <a:buNone/>
            </a:pPr>
            <a:r>
              <a:rPr lang="en-IN" altLang="en-US" sz="2400" b="1" smtClean="0">
                <a:solidFill>
                  <a:schemeClr val="accent2"/>
                </a:solidFill>
              </a:rPr>
              <a:t>	schematic and systematic presentation of the sequence and interactions of steps</a:t>
            </a:r>
          </a:p>
          <a:p>
            <a:pPr algn="just" eaLnBrk="1" hangingPunct="1"/>
            <a:r>
              <a:rPr lang="en-IN" altLang="en-US" sz="2400" b="1" smtClean="0">
                <a:solidFill>
                  <a:schemeClr val="accent2"/>
                </a:solidFill>
              </a:rPr>
              <a:t>Control measure (food safety) </a:t>
            </a:r>
          </a:p>
          <a:p>
            <a:pPr algn="just" eaLnBrk="1" hangingPunct="1">
              <a:buFont typeface="Wingdings 2" pitchFamily="18" charset="2"/>
              <a:buNone/>
            </a:pPr>
            <a:r>
              <a:rPr lang="en-IN" altLang="en-US" sz="2400" b="1" smtClean="0">
                <a:solidFill>
                  <a:schemeClr val="accent2"/>
                </a:solidFill>
              </a:rPr>
              <a:t>	action or activity that can be used to prevent or eliminate a food safety hazard or reduce it to an acceptable level</a:t>
            </a:r>
          </a:p>
          <a:p>
            <a:pPr eaLnBrk="1" hangingPunct="1"/>
            <a:r>
              <a:rPr lang="en-IN" altLang="en-US" sz="2400" b="1" smtClean="0">
                <a:solidFill>
                  <a:schemeClr val="accent2"/>
                </a:solidFill>
              </a:rPr>
              <a:t>CCP critical control point (food safety)</a:t>
            </a:r>
          </a:p>
          <a:p>
            <a:pPr eaLnBrk="1" hangingPunct="1">
              <a:buFont typeface="Wingdings 2" pitchFamily="18" charset="2"/>
              <a:buNone/>
            </a:pPr>
            <a:r>
              <a:rPr lang="en-IN" altLang="en-US" sz="2400" b="1" smtClean="0">
                <a:solidFill>
                  <a:schemeClr val="accent2"/>
                </a:solidFill>
              </a:rPr>
              <a:t>	step at which control can be applied and is essential to prevent or eliminate a food safety hazard or reduce it to an acceptable level</a:t>
            </a:r>
          </a:p>
          <a:p>
            <a:pPr eaLnBrk="1" hangingPunct="1"/>
            <a:endParaRPr lang="en-IN" altLang="en-US" sz="2400" b="1" smtClean="0">
              <a:solidFill>
                <a:schemeClr val="accent2"/>
              </a:solidFill>
            </a:endParaRPr>
          </a:p>
          <a:p>
            <a:pPr eaLnBrk="1" hangingPunct="1"/>
            <a:endParaRPr lang="en-IN" altLang="en-US" sz="240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914400" y="381000"/>
            <a:ext cx="7772400" cy="808038"/>
          </a:xfrm>
        </p:spPr>
        <p:txBody>
          <a:bodyPr/>
          <a:lstStyle/>
          <a:p>
            <a:pPr eaLnBrk="1" hangingPunct="1"/>
            <a:r>
              <a:rPr lang="en-IN" altLang="en-US" b="1" smtClean="0">
                <a:solidFill>
                  <a:srgbClr val="0070C0"/>
                </a:solidFill>
              </a:rPr>
              <a:t>Terms and definitions</a:t>
            </a:r>
          </a:p>
        </p:txBody>
      </p:sp>
      <p:sp>
        <p:nvSpPr>
          <p:cNvPr id="25603" name="Content Placeholder 2"/>
          <p:cNvSpPr>
            <a:spLocks noGrp="1"/>
          </p:cNvSpPr>
          <p:nvPr>
            <p:ph sz="quarter" idx="1"/>
          </p:nvPr>
        </p:nvSpPr>
        <p:spPr>
          <a:xfrm>
            <a:off x="914400" y="1143000"/>
            <a:ext cx="7772400" cy="4572000"/>
          </a:xfrm>
        </p:spPr>
        <p:txBody>
          <a:bodyPr/>
          <a:lstStyle/>
          <a:p>
            <a:pPr algn="just" eaLnBrk="1" hangingPunct="1"/>
            <a:r>
              <a:rPr lang="en-IN" altLang="en-US" sz="2400" b="1" smtClean="0">
                <a:solidFill>
                  <a:schemeClr val="accent2"/>
                </a:solidFill>
              </a:rPr>
              <a:t>PRP (prerequisite programme) (food safety) </a:t>
            </a:r>
          </a:p>
          <a:p>
            <a:pPr algn="just" eaLnBrk="1" hangingPunct="1">
              <a:buFont typeface="Wingdings 2" pitchFamily="18" charset="2"/>
              <a:buNone/>
            </a:pPr>
            <a:r>
              <a:rPr lang="en-IN" altLang="en-US" sz="2400" b="1" smtClean="0">
                <a:solidFill>
                  <a:schemeClr val="accent2"/>
                </a:solidFill>
              </a:rPr>
              <a:t>	basic conditions and activities that are necessary to maintain a hygienic environment throughout the food chain suitable for the production, handling and provision of safe end products and safe food for human consumption</a:t>
            </a:r>
          </a:p>
          <a:p>
            <a:pPr algn="just" eaLnBrk="1" hangingPunct="1">
              <a:buFont typeface="Wingdings 2" pitchFamily="18" charset="2"/>
              <a:buNone/>
            </a:pPr>
            <a:r>
              <a:rPr lang="en-IN" altLang="en-US" sz="2400" b="1" smtClean="0">
                <a:solidFill>
                  <a:schemeClr val="accent2"/>
                </a:solidFill>
              </a:rPr>
              <a:t>	The PRPs needed depend on the segment of the food chain in which the organization operates and the type of organization. Examples of equivalent terms are: Good Agricultural Practice (GAP), Good Veterinarian Practice (GVP), Good Manufacturing Practice (GMP), Good Hygienic Practice (GHP), Good Production Practice (GPP), Good Distribution Practice (GDP) and Good Trading Practice (GTP).</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914400" y="228600"/>
            <a:ext cx="7772400" cy="884238"/>
          </a:xfrm>
        </p:spPr>
        <p:txBody>
          <a:bodyPr/>
          <a:lstStyle/>
          <a:p>
            <a:pPr eaLnBrk="1" hangingPunct="1"/>
            <a:r>
              <a:rPr lang="en-IN" altLang="en-US" b="1" smtClean="0">
                <a:solidFill>
                  <a:srgbClr val="0070C0"/>
                </a:solidFill>
              </a:rPr>
              <a:t>Terms and definitions</a:t>
            </a:r>
          </a:p>
        </p:txBody>
      </p:sp>
      <p:sp>
        <p:nvSpPr>
          <p:cNvPr id="26627" name="Content Placeholder 2"/>
          <p:cNvSpPr>
            <a:spLocks noGrp="1"/>
          </p:cNvSpPr>
          <p:nvPr>
            <p:ph sz="quarter" idx="1"/>
          </p:nvPr>
        </p:nvSpPr>
        <p:spPr>
          <a:xfrm>
            <a:off x="914400" y="1066800"/>
            <a:ext cx="7772400" cy="4953000"/>
          </a:xfrm>
        </p:spPr>
        <p:txBody>
          <a:bodyPr/>
          <a:lstStyle/>
          <a:p>
            <a:pPr eaLnBrk="1" hangingPunct="1"/>
            <a:r>
              <a:rPr lang="en-IN" altLang="en-US" sz="2000" b="1" smtClean="0">
                <a:solidFill>
                  <a:schemeClr val="accent2"/>
                </a:solidFill>
              </a:rPr>
              <a:t>operational PRP</a:t>
            </a:r>
          </a:p>
          <a:p>
            <a:pPr algn="just" eaLnBrk="1" hangingPunct="1">
              <a:buFont typeface="Wingdings 2" pitchFamily="18" charset="2"/>
              <a:buNone/>
            </a:pPr>
            <a:r>
              <a:rPr lang="en-IN" altLang="en-US" sz="2000" b="1" smtClean="0">
                <a:solidFill>
                  <a:schemeClr val="accent2"/>
                </a:solidFill>
              </a:rPr>
              <a:t>	operational prerequisite programme are PRP identified by the hazard analysis as essential in order to control the likelihood of introducing food safety hazards to and/or the contamination or proliferation of food safety hazards in the product(s) or in the processing environment</a:t>
            </a:r>
          </a:p>
          <a:p>
            <a:pPr eaLnBrk="1" hangingPunct="1"/>
            <a:r>
              <a:rPr lang="en-IN" altLang="en-US" sz="2000" b="1" smtClean="0">
                <a:solidFill>
                  <a:schemeClr val="accent2"/>
                </a:solidFill>
              </a:rPr>
              <a:t>critical limit</a:t>
            </a:r>
          </a:p>
          <a:p>
            <a:pPr eaLnBrk="1" hangingPunct="1">
              <a:buFont typeface="Wingdings 2" pitchFamily="18" charset="2"/>
              <a:buNone/>
            </a:pPr>
            <a:r>
              <a:rPr lang="en-IN" altLang="en-US" sz="2000" b="1" smtClean="0">
                <a:solidFill>
                  <a:schemeClr val="accent2"/>
                </a:solidFill>
              </a:rPr>
              <a:t>	criterion which separates acceptability from unacceptability</a:t>
            </a:r>
          </a:p>
          <a:p>
            <a:pPr eaLnBrk="1" hangingPunct="1"/>
            <a:r>
              <a:rPr lang="en-IN" altLang="en-US" sz="2000" b="1" smtClean="0">
                <a:solidFill>
                  <a:schemeClr val="accent2"/>
                </a:solidFill>
              </a:rPr>
              <a:t>verification</a:t>
            </a:r>
          </a:p>
          <a:p>
            <a:pPr eaLnBrk="1" hangingPunct="1">
              <a:buFont typeface="Wingdings 2" pitchFamily="18" charset="2"/>
              <a:buNone/>
            </a:pPr>
            <a:r>
              <a:rPr lang="en-IN" altLang="en-US" sz="2000" b="1" smtClean="0">
                <a:solidFill>
                  <a:schemeClr val="accent2"/>
                </a:solidFill>
              </a:rPr>
              <a:t>	confirmation, through the provision of objective evidence, that specified requirements have been fulfilled</a:t>
            </a:r>
          </a:p>
          <a:p>
            <a:pPr eaLnBrk="1" hangingPunct="1"/>
            <a:r>
              <a:rPr lang="en-IN" altLang="en-US" sz="2000" b="1" smtClean="0">
                <a:solidFill>
                  <a:schemeClr val="accent2"/>
                </a:solidFill>
              </a:rPr>
              <a:t>updating</a:t>
            </a:r>
          </a:p>
          <a:p>
            <a:pPr eaLnBrk="1" hangingPunct="1">
              <a:buFont typeface="Wingdings 2" pitchFamily="18" charset="2"/>
              <a:buNone/>
            </a:pPr>
            <a:r>
              <a:rPr lang="en-IN" altLang="en-US" sz="2000" b="1" smtClean="0">
                <a:solidFill>
                  <a:schemeClr val="accent2"/>
                </a:solidFill>
              </a:rPr>
              <a:t>	immediate and/or planned activity to ensure application of the most recent information</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914400" y="304800"/>
            <a:ext cx="7772400" cy="731838"/>
          </a:xfrm>
        </p:spPr>
        <p:txBody>
          <a:bodyPr/>
          <a:lstStyle/>
          <a:p>
            <a:pPr eaLnBrk="1" hangingPunct="1"/>
            <a:r>
              <a:rPr lang="en-IN" altLang="en-US" sz="3600" b="1" smtClean="0">
                <a:solidFill>
                  <a:srgbClr val="0070C0"/>
                </a:solidFill>
              </a:rPr>
              <a:t>Terms and definitions</a:t>
            </a:r>
          </a:p>
        </p:txBody>
      </p:sp>
      <p:sp>
        <p:nvSpPr>
          <p:cNvPr id="27651" name="Content Placeholder 2"/>
          <p:cNvSpPr>
            <a:spLocks noGrp="1"/>
          </p:cNvSpPr>
          <p:nvPr>
            <p:ph sz="quarter" idx="1"/>
          </p:nvPr>
        </p:nvSpPr>
        <p:spPr>
          <a:xfrm>
            <a:off x="914400" y="1143000"/>
            <a:ext cx="7772400" cy="4572000"/>
          </a:xfrm>
        </p:spPr>
        <p:txBody>
          <a:bodyPr/>
          <a:lstStyle/>
          <a:p>
            <a:pPr eaLnBrk="1" hangingPunct="1"/>
            <a:r>
              <a:rPr lang="en-IN" altLang="en-US" sz="2400" b="1" smtClean="0">
                <a:solidFill>
                  <a:schemeClr val="accent2"/>
                </a:solidFill>
              </a:rPr>
              <a:t>monitoring</a:t>
            </a:r>
          </a:p>
          <a:p>
            <a:pPr eaLnBrk="1" hangingPunct="1">
              <a:buFont typeface="Wingdings 2" pitchFamily="18" charset="2"/>
              <a:buNone/>
            </a:pPr>
            <a:r>
              <a:rPr lang="en-IN" altLang="en-US" sz="2400" b="1" smtClean="0">
                <a:solidFill>
                  <a:schemeClr val="accent2"/>
                </a:solidFill>
              </a:rPr>
              <a:t>	conducting a planned sequence of observations or measurements to assess whether control measures, are operating as intended</a:t>
            </a:r>
          </a:p>
          <a:p>
            <a:pPr eaLnBrk="1" hangingPunct="1"/>
            <a:r>
              <a:rPr lang="en-IN" altLang="en-US" sz="2400" b="1" smtClean="0">
                <a:solidFill>
                  <a:schemeClr val="accent2"/>
                </a:solidFill>
              </a:rPr>
              <a:t>correction</a:t>
            </a:r>
          </a:p>
          <a:p>
            <a:pPr eaLnBrk="1" hangingPunct="1">
              <a:buFont typeface="Wingdings 2" pitchFamily="18" charset="2"/>
              <a:buNone/>
            </a:pPr>
            <a:r>
              <a:rPr lang="en-IN" altLang="en-US" sz="2400" b="1" smtClean="0">
                <a:solidFill>
                  <a:schemeClr val="accent2"/>
                </a:solidFill>
              </a:rPr>
              <a:t>	action to eliminate a detected nonconformity</a:t>
            </a:r>
          </a:p>
          <a:p>
            <a:pPr eaLnBrk="1" hangingPunct="1"/>
            <a:r>
              <a:rPr lang="en-IN" altLang="en-US" sz="2400" b="1" smtClean="0">
                <a:solidFill>
                  <a:schemeClr val="accent2"/>
                </a:solidFill>
              </a:rPr>
              <a:t>corrective action</a:t>
            </a:r>
          </a:p>
          <a:p>
            <a:pPr eaLnBrk="1" hangingPunct="1">
              <a:buFont typeface="Wingdings 2" pitchFamily="18" charset="2"/>
              <a:buNone/>
            </a:pPr>
            <a:r>
              <a:rPr lang="en-IN" altLang="en-US" sz="2400" b="1" smtClean="0">
                <a:solidFill>
                  <a:schemeClr val="accent2"/>
                </a:solidFill>
              </a:rPr>
              <a:t>	action to eliminate the cause of a detected nonconformity or other undesirable situation</a:t>
            </a:r>
          </a:p>
          <a:p>
            <a:pPr eaLnBrk="1" hangingPunct="1"/>
            <a:r>
              <a:rPr lang="en-IN" altLang="en-US" sz="2400" b="1" smtClean="0">
                <a:solidFill>
                  <a:schemeClr val="accent2"/>
                </a:solidFill>
              </a:rPr>
              <a:t>Validation (food safety)</a:t>
            </a:r>
          </a:p>
          <a:p>
            <a:pPr eaLnBrk="1" hangingPunct="1">
              <a:buFont typeface="Wingdings 2" pitchFamily="18" charset="2"/>
              <a:buNone/>
            </a:pPr>
            <a:r>
              <a:rPr lang="en-IN" altLang="en-US" sz="2400" b="1" smtClean="0">
                <a:solidFill>
                  <a:schemeClr val="accent2"/>
                </a:solidFill>
              </a:rPr>
              <a:t>	obtaining evidence that the control measures managed by the HACCP plan and by the operational PRPs are capable of being effective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990600" y="304800"/>
            <a:ext cx="7772400" cy="731838"/>
          </a:xfrm>
        </p:spPr>
        <p:txBody>
          <a:bodyPr/>
          <a:lstStyle/>
          <a:p>
            <a:pPr eaLnBrk="1" hangingPunct="1"/>
            <a:r>
              <a:rPr lang="en-IN" altLang="en-US" sz="3600" b="1" smtClean="0">
                <a:solidFill>
                  <a:srgbClr val="0070C0"/>
                </a:solidFill>
              </a:rPr>
              <a:t>General requirements</a:t>
            </a:r>
          </a:p>
        </p:txBody>
      </p:sp>
      <p:sp>
        <p:nvSpPr>
          <p:cNvPr id="28675" name="Content Placeholder 2"/>
          <p:cNvSpPr>
            <a:spLocks noGrp="1"/>
          </p:cNvSpPr>
          <p:nvPr>
            <p:ph sz="quarter" idx="1"/>
          </p:nvPr>
        </p:nvSpPr>
        <p:spPr>
          <a:xfrm>
            <a:off x="914400" y="1066800"/>
            <a:ext cx="7772400" cy="4572000"/>
          </a:xfrm>
        </p:spPr>
        <p:txBody>
          <a:bodyPr/>
          <a:lstStyle/>
          <a:p>
            <a:pPr algn="just" eaLnBrk="1" hangingPunct="1"/>
            <a:r>
              <a:rPr lang="en-IN" altLang="en-US" sz="2400" b="1" smtClean="0">
                <a:solidFill>
                  <a:schemeClr val="accent2"/>
                </a:solidFill>
              </a:rPr>
              <a:t>The organization shall establish, document, implement and maintain an effective food safety management system and update it when necessary in accordance with the requirements of this International Standard.</a:t>
            </a:r>
          </a:p>
          <a:p>
            <a:pPr algn="just" eaLnBrk="1" hangingPunct="1"/>
            <a:r>
              <a:rPr lang="en-IN" altLang="en-US" sz="2400" b="1" smtClean="0">
                <a:solidFill>
                  <a:schemeClr val="accent2"/>
                </a:solidFill>
              </a:rPr>
              <a:t>The organization shall define the scope of  the food safety management system. The scope shall specify the products or product categories, processes and production sites that are addressed by the food safety management system. </a:t>
            </a:r>
          </a:p>
          <a:p>
            <a:pPr algn="just" eaLnBrk="1" hangingPunct="1"/>
            <a:r>
              <a:rPr lang="en-IN" altLang="en-US" sz="2400" b="1" smtClean="0">
                <a:solidFill>
                  <a:schemeClr val="accent2"/>
                </a:solidFill>
              </a:rPr>
              <a:t>Where an organization chooses to outsource any process that may affect end product conformity, the organization shall ensure control over such processes. Control of such outsourced processes shall be identified and documented within the food safety management system</a:t>
            </a:r>
            <a:r>
              <a:rPr lang="en-IN" altLang="en-US" sz="2400" smtClean="0"/>
              <a:t>.</a:t>
            </a:r>
          </a:p>
          <a:p>
            <a:pPr algn="just" eaLnBrk="1" hangingPunct="1"/>
            <a:endParaRPr lang="en-IN" altLang="en-US" sz="240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IN" b="1" dirty="0" smtClean="0">
                <a:solidFill>
                  <a:srgbClr val="0070C0"/>
                </a:solidFill>
              </a:rPr>
              <a:t>General Documentation requirements</a:t>
            </a:r>
            <a:endParaRPr lang="en-IN" b="1" dirty="0">
              <a:solidFill>
                <a:srgbClr val="0070C0"/>
              </a:solidFill>
            </a:endParaRPr>
          </a:p>
        </p:txBody>
      </p:sp>
      <p:sp>
        <p:nvSpPr>
          <p:cNvPr id="29699" name="Content Placeholder 2"/>
          <p:cNvSpPr>
            <a:spLocks noGrp="1"/>
          </p:cNvSpPr>
          <p:nvPr>
            <p:ph sz="quarter" idx="1"/>
          </p:nvPr>
        </p:nvSpPr>
        <p:spPr/>
        <p:txBody>
          <a:bodyPr/>
          <a:lstStyle/>
          <a:p>
            <a:pPr eaLnBrk="1" hangingPunct="1">
              <a:buFont typeface="Wingdings 2" pitchFamily="18" charset="2"/>
              <a:buNone/>
            </a:pPr>
            <a:r>
              <a:rPr lang="en-IN" altLang="en-US" b="1" smtClean="0">
                <a:solidFill>
                  <a:schemeClr val="accent2"/>
                </a:solidFill>
              </a:rPr>
              <a:t>The food safety management system documentation shall include</a:t>
            </a:r>
          </a:p>
          <a:p>
            <a:pPr eaLnBrk="1" hangingPunct="1"/>
            <a:r>
              <a:rPr lang="en-IN" altLang="en-US" b="1" smtClean="0">
                <a:solidFill>
                  <a:schemeClr val="accent2"/>
                </a:solidFill>
              </a:rPr>
              <a:t>a) documented statements of a food safety policy and related objectives,</a:t>
            </a:r>
          </a:p>
          <a:p>
            <a:pPr eaLnBrk="1" hangingPunct="1"/>
            <a:r>
              <a:rPr lang="en-IN" altLang="en-US" b="1" smtClean="0">
                <a:solidFill>
                  <a:schemeClr val="accent2"/>
                </a:solidFill>
              </a:rPr>
              <a:t>b) documented procedures and records required by this Standard, and</a:t>
            </a:r>
          </a:p>
          <a:p>
            <a:pPr eaLnBrk="1" hangingPunct="1"/>
            <a:r>
              <a:rPr lang="en-IN" altLang="en-US" b="1" smtClean="0">
                <a:solidFill>
                  <a:schemeClr val="accent2"/>
                </a:solidFill>
              </a:rPr>
              <a:t>c) documents needed by the organization to ensure the effective development, implementation and updating of the food safety management system.</a:t>
            </a:r>
          </a:p>
          <a:p>
            <a:pPr eaLnBrk="1" hangingPunct="1"/>
            <a:endParaRPr lang="en-IN" altLang="en-US"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914400" y="304800"/>
            <a:ext cx="7772400" cy="731838"/>
          </a:xfrm>
        </p:spPr>
        <p:txBody>
          <a:bodyPr/>
          <a:lstStyle/>
          <a:p>
            <a:pPr eaLnBrk="1" hangingPunct="1"/>
            <a:r>
              <a:rPr lang="en-IN" altLang="en-US" sz="3600" b="1" smtClean="0">
                <a:solidFill>
                  <a:srgbClr val="0070C0"/>
                </a:solidFill>
              </a:rPr>
              <a:t>                  Control of documents</a:t>
            </a:r>
          </a:p>
        </p:txBody>
      </p:sp>
      <p:sp>
        <p:nvSpPr>
          <p:cNvPr id="30723" name="Content Placeholder 2"/>
          <p:cNvSpPr>
            <a:spLocks noGrp="1"/>
          </p:cNvSpPr>
          <p:nvPr>
            <p:ph sz="quarter" idx="1"/>
          </p:nvPr>
        </p:nvSpPr>
        <p:spPr>
          <a:xfrm>
            <a:off x="990600" y="1066800"/>
            <a:ext cx="7772400" cy="5029200"/>
          </a:xfrm>
        </p:spPr>
        <p:txBody>
          <a:bodyPr/>
          <a:lstStyle/>
          <a:p>
            <a:pPr algn="just" eaLnBrk="1" hangingPunct="1"/>
            <a:r>
              <a:rPr lang="en-IN" altLang="en-US" sz="2000" b="1" smtClean="0">
                <a:solidFill>
                  <a:schemeClr val="accent2"/>
                </a:solidFill>
              </a:rPr>
              <a:t>Documents required by the food safety management system shall be controlled </a:t>
            </a:r>
          </a:p>
          <a:p>
            <a:pPr algn="just" eaLnBrk="1" hangingPunct="1"/>
            <a:r>
              <a:rPr lang="en-IN" altLang="en-US" sz="2000" b="1" smtClean="0">
                <a:solidFill>
                  <a:schemeClr val="accent2"/>
                </a:solidFill>
              </a:rPr>
              <a:t>The controls shall ensure that all proposed changes are reviewed prior to implementation to determine their effects on food safety and their impact on the food safety management system.</a:t>
            </a:r>
          </a:p>
          <a:p>
            <a:pPr algn="just" eaLnBrk="1" hangingPunct="1"/>
            <a:r>
              <a:rPr lang="en-IN" altLang="en-US" sz="2000" b="1" smtClean="0">
                <a:solidFill>
                  <a:schemeClr val="accent2"/>
                </a:solidFill>
              </a:rPr>
              <a:t>A documented procedure shall be established to define the controls needed to </a:t>
            </a:r>
          </a:p>
          <a:p>
            <a:pPr lvl="1" algn="just" eaLnBrk="1" hangingPunct="1"/>
            <a:r>
              <a:rPr lang="en-IN" altLang="en-US" sz="1800" b="1" smtClean="0">
                <a:solidFill>
                  <a:schemeClr val="accent2"/>
                </a:solidFill>
              </a:rPr>
              <a:t>approve documents for adequacy prior to issue,</a:t>
            </a:r>
          </a:p>
          <a:p>
            <a:pPr lvl="1" algn="just" eaLnBrk="1" hangingPunct="1"/>
            <a:r>
              <a:rPr lang="en-IN" altLang="en-US" sz="1800" b="1" smtClean="0">
                <a:solidFill>
                  <a:schemeClr val="accent2"/>
                </a:solidFill>
              </a:rPr>
              <a:t>review and update documents as necessary, and re-approve documents,</a:t>
            </a:r>
          </a:p>
          <a:p>
            <a:pPr lvl="1" algn="just" eaLnBrk="1" hangingPunct="1"/>
            <a:r>
              <a:rPr lang="en-IN" altLang="en-US" sz="1800" b="1" smtClean="0">
                <a:solidFill>
                  <a:schemeClr val="accent2"/>
                </a:solidFill>
              </a:rPr>
              <a:t>ensure that changes and the current revision status of documents are identified,</a:t>
            </a:r>
          </a:p>
          <a:p>
            <a:pPr lvl="1" algn="just" eaLnBrk="1" hangingPunct="1"/>
            <a:r>
              <a:rPr lang="en-IN" altLang="en-US" sz="1800" b="1" smtClean="0">
                <a:solidFill>
                  <a:schemeClr val="accent2"/>
                </a:solidFill>
              </a:rPr>
              <a:t>ensure that relevant versions of applicable documents are available at points of use,</a:t>
            </a:r>
          </a:p>
          <a:p>
            <a:pPr lvl="1" algn="just" eaLnBrk="1" hangingPunct="1"/>
            <a:r>
              <a:rPr lang="en-IN" altLang="en-US" sz="1800" b="1" smtClean="0">
                <a:solidFill>
                  <a:schemeClr val="accent2"/>
                </a:solidFill>
              </a:rPr>
              <a:t>ensure that documents remain legible and readily identifiable,</a:t>
            </a:r>
          </a:p>
          <a:p>
            <a:pPr lvl="1" algn="just" eaLnBrk="1" hangingPunct="1"/>
            <a:r>
              <a:rPr lang="en-IN" altLang="en-US" sz="1800" b="1" smtClean="0">
                <a:solidFill>
                  <a:schemeClr val="accent2"/>
                </a:solidFill>
              </a:rPr>
              <a:t>ensure that relevant documents of external origin are identified and their distribution controlled, and</a:t>
            </a:r>
          </a:p>
          <a:p>
            <a:pPr lvl="1" algn="just" eaLnBrk="1" hangingPunct="1"/>
            <a:r>
              <a:rPr lang="en-IN" altLang="en-US" sz="1800" b="1" smtClean="0">
                <a:solidFill>
                  <a:schemeClr val="accent2"/>
                </a:solidFill>
              </a:rPr>
              <a:t>prevent the unintended use of obsolete documents, and to ensure that they are suitably identified as such if they are retained for any purpose.</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762000" y="381000"/>
            <a:ext cx="7772400" cy="808038"/>
          </a:xfrm>
        </p:spPr>
        <p:txBody>
          <a:bodyPr/>
          <a:lstStyle/>
          <a:p>
            <a:pPr eaLnBrk="1" hangingPunct="1"/>
            <a:r>
              <a:rPr lang="en-IN" altLang="en-US" b="1" smtClean="0">
                <a:solidFill>
                  <a:srgbClr val="0070C0"/>
                </a:solidFill>
              </a:rPr>
              <a:t>             Control of records</a:t>
            </a:r>
          </a:p>
        </p:txBody>
      </p:sp>
      <p:sp>
        <p:nvSpPr>
          <p:cNvPr id="31747" name="Content Placeholder 2"/>
          <p:cNvSpPr>
            <a:spLocks noGrp="1"/>
          </p:cNvSpPr>
          <p:nvPr>
            <p:ph sz="quarter" idx="1"/>
          </p:nvPr>
        </p:nvSpPr>
        <p:spPr>
          <a:xfrm>
            <a:off x="914400" y="1524000"/>
            <a:ext cx="7772400" cy="4572000"/>
          </a:xfrm>
        </p:spPr>
        <p:txBody>
          <a:bodyPr/>
          <a:lstStyle/>
          <a:p>
            <a:pPr algn="just" eaLnBrk="1" hangingPunct="1"/>
            <a:r>
              <a:rPr lang="en-IN" altLang="en-US" b="1" smtClean="0">
                <a:solidFill>
                  <a:schemeClr val="accent2"/>
                </a:solidFill>
              </a:rPr>
              <a:t>Records shall be established and maintained to provide evidence of conformity to requirements and evidence of the effective operation of the food safety management system</a:t>
            </a:r>
          </a:p>
          <a:p>
            <a:pPr algn="just" eaLnBrk="1" hangingPunct="1"/>
            <a:r>
              <a:rPr lang="en-IN" altLang="en-US" b="1" smtClean="0">
                <a:solidFill>
                  <a:schemeClr val="accent2"/>
                </a:solidFill>
              </a:rPr>
              <a:t>Records shall remain legible, readily identifiable and retrievable</a:t>
            </a:r>
          </a:p>
          <a:p>
            <a:pPr algn="just" eaLnBrk="1" hangingPunct="1"/>
            <a:r>
              <a:rPr lang="en-IN" altLang="en-US" b="1" smtClean="0">
                <a:solidFill>
                  <a:schemeClr val="accent2"/>
                </a:solidFill>
              </a:rPr>
              <a:t>A documented procedure shall be established to define the controls needed for the identification, storage, protection, retrieval, retention time and disposition of records</a:t>
            </a:r>
          </a:p>
          <a:p>
            <a:pPr eaLnBrk="1" hangingPunct="1"/>
            <a:endParaRPr lang="en-IN" altLang="en-US" b="1" smtClean="0">
              <a:solidFill>
                <a:schemeClr val="accent2"/>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IN" b="1" dirty="0" smtClean="0">
                <a:solidFill>
                  <a:srgbClr val="0070C0"/>
                </a:solidFill>
              </a:rPr>
              <a:t>       Management responsibility -                  </a:t>
            </a:r>
            <a:br>
              <a:rPr lang="en-IN" b="1" dirty="0" smtClean="0">
                <a:solidFill>
                  <a:srgbClr val="0070C0"/>
                </a:solidFill>
              </a:rPr>
            </a:br>
            <a:r>
              <a:rPr lang="en-IN" b="1" dirty="0">
                <a:solidFill>
                  <a:srgbClr val="0070C0"/>
                </a:solidFill>
              </a:rPr>
              <a:t> </a:t>
            </a:r>
            <a:r>
              <a:rPr lang="en-IN" b="1" dirty="0" smtClean="0">
                <a:solidFill>
                  <a:srgbClr val="0070C0"/>
                </a:solidFill>
              </a:rPr>
              <a:t>       Management commitment   </a:t>
            </a:r>
            <a:endParaRPr lang="en-IN" b="1" dirty="0">
              <a:solidFill>
                <a:srgbClr val="0070C0"/>
              </a:solidFill>
            </a:endParaRPr>
          </a:p>
        </p:txBody>
      </p:sp>
      <p:sp>
        <p:nvSpPr>
          <p:cNvPr id="3" name="Content Placeholder 2"/>
          <p:cNvSpPr>
            <a:spLocks noGrp="1"/>
          </p:cNvSpPr>
          <p:nvPr>
            <p:ph sz="quarter" idx="1"/>
          </p:nvPr>
        </p:nvSpPr>
        <p:spPr>
          <a:xfrm>
            <a:off x="914400" y="1524000"/>
            <a:ext cx="7772400" cy="4572000"/>
          </a:xfrm>
        </p:spPr>
        <p:txBody>
          <a:bodyPr>
            <a:normAutofit lnSpcReduction="10000"/>
          </a:bodyPr>
          <a:lstStyle/>
          <a:p>
            <a:pPr eaLnBrk="1" hangingPunct="1">
              <a:defRPr/>
            </a:pPr>
            <a:r>
              <a:rPr lang="en-IN" altLang="en-US" sz="2400" b="1" smtClean="0">
                <a:solidFill>
                  <a:schemeClr val="accent2"/>
                </a:solidFill>
              </a:rPr>
              <a:t>Top management shall provide evidence of its commitment to the development and implementation of the food safety management system and to continually improving its effectiveness by</a:t>
            </a:r>
          </a:p>
          <a:p>
            <a:pPr lvl="1" eaLnBrk="1" hangingPunct="1">
              <a:defRPr/>
            </a:pPr>
            <a:r>
              <a:rPr lang="en-IN" altLang="en-US" sz="2200" b="1" smtClean="0">
                <a:solidFill>
                  <a:schemeClr val="accent2"/>
                </a:solidFill>
              </a:rPr>
              <a:t>showing food safety is supported by the business objectives of the organization,</a:t>
            </a:r>
          </a:p>
          <a:p>
            <a:pPr lvl="1" eaLnBrk="1" hangingPunct="1">
              <a:defRPr/>
            </a:pPr>
            <a:r>
              <a:rPr lang="en-IN" altLang="en-US" sz="2200" b="1" smtClean="0">
                <a:solidFill>
                  <a:schemeClr val="accent2"/>
                </a:solidFill>
              </a:rPr>
              <a:t>communicating to the organization the importance of meeting the requirements of this International Standard, any statutory and regulatory requirements, as well as customer requirements relating to food safety,</a:t>
            </a:r>
          </a:p>
          <a:p>
            <a:pPr lvl="1" eaLnBrk="1" hangingPunct="1">
              <a:defRPr/>
            </a:pPr>
            <a:r>
              <a:rPr lang="en-IN" altLang="en-US" sz="2200" b="1" smtClean="0">
                <a:solidFill>
                  <a:schemeClr val="accent2"/>
                </a:solidFill>
              </a:rPr>
              <a:t>establishing the food safety policy,</a:t>
            </a:r>
          </a:p>
          <a:p>
            <a:pPr lvl="1" eaLnBrk="1" hangingPunct="1">
              <a:defRPr/>
            </a:pPr>
            <a:r>
              <a:rPr lang="en-IN" altLang="en-US" sz="2200" b="1" smtClean="0">
                <a:solidFill>
                  <a:schemeClr val="accent2"/>
                </a:solidFill>
              </a:rPr>
              <a:t>conducting management reviews, and</a:t>
            </a:r>
          </a:p>
          <a:p>
            <a:pPr lvl="1" eaLnBrk="1" hangingPunct="1">
              <a:defRPr/>
            </a:pPr>
            <a:r>
              <a:rPr lang="en-IN" altLang="en-US" sz="2200" b="1" smtClean="0">
                <a:solidFill>
                  <a:schemeClr val="accent2"/>
                </a:solidFill>
              </a:rPr>
              <a:t>ensuring the availability of resources.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914400" y="304800"/>
            <a:ext cx="7772400" cy="884238"/>
          </a:xfrm>
        </p:spPr>
        <p:txBody>
          <a:bodyPr/>
          <a:lstStyle/>
          <a:p>
            <a:pPr eaLnBrk="1" hangingPunct="1"/>
            <a:r>
              <a:rPr lang="en-IN" altLang="en-US" b="1" smtClean="0">
                <a:solidFill>
                  <a:srgbClr val="0070C0"/>
                </a:solidFill>
              </a:rPr>
              <a:t>Food safety policy</a:t>
            </a:r>
          </a:p>
        </p:txBody>
      </p:sp>
      <p:sp>
        <p:nvSpPr>
          <p:cNvPr id="33795" name="Content Placeholder 2"/>
          <p:cNvSpPr>
            <a:spLocks noGrp="1"/>
          </p:cNvSpPr>
          <p:nvPr>
            <p:ph sz="quarter" idx="1"/>
          </p:nvPr>
        </p:nvSpPr>
        <p:spPr/>
        <p:txBody>
          <a:bodyPr/>
          <a:lstStyle/>
          <a:p>
            <a:pPr eaLnBrk="1" hangingPunct="1">
              <a:lnSpc>
                <a:spcPct val="80000"/>
              </a:lnSpc>
            </a:pPr>
            <a:endParaRPr lang="en-IN" altLang="en-US" sz="2400" smtClean="0"/>
          </a:p>
          <a:p>
            <a:pPr eaLnBrk="1" hangingPunct="1">
              <a:lnSpc>
                <a:spcPct val="80000"/>
              </a:lnSpc>
            </a:pPr>
            <a:r>
              <a:rPr lang="en-IN" altLang="en-US" sz="2400" b="1" smtClean="0">
                <a:solidFill>
                  <a:schemeClr val="accent2"/>
                </a:solidFill>
              </a:rPr>
              <a:t>Top management shall define, document and communicate its food safety policy.</a:t>
            </a:r>
          </a:p>
          <a:p>
            <a:pPr eaLnBrk="1" hangingPunct="1">
              <a:lnSpc>
                <a:spcPct val="80000"/>
              </a:lnSpc>
            </a:pPr>
            <a:r>
              <a:rPr lang="en-IN" altLang="en-US" sz="2400" b="1" smtClean="0">
                <a:solidFill>
                  <a:schemeClr val="accent2"/>
                </a:solidFill>
              </a:rPr>
              <a:t>Top management shall ensure that the food safety policy</a:t>
            </a:r>
          </a:p>
          <a:p>
            <a:pPr lvl="1" eaLnBrk="1" hangingPunct="1">
              <a:lnSpc>
                <a:spcPct val="80000"/>
              </a:lnSpc>
            </a:pPr>
            <a:r>
              <a:rPr lang="en-IN" altLang="en-US" sz="2200" b="1" smtClean="0">
                <a:solidFill>
                  <a:schemeClr val="accent2"/>
                </a:solidFill>
              </a:rPr>
              <a:t>is appropriate to the role of the organization in the food chain,</a:t>
            </a:r>
          </a:p>
          <a:p>
            <a:pPr lvl="1" eaLnBrk="1" hangingPunct="1">
              <a:lnSpc>
                <a:spcPct val="80000"/>
              </a:lnSpc>
            </a:pPr>
            <a:r>
              <a:rPr lang="en-IN" altLang="en-US" sz="2200" b="1" smtClean="0">
                <a:solidFill>
                  <a:schemeClr val="accent2"/>
                </a:solidFill>
              </a:rPr>
              <a:t>conforms with both statutory and regulatory requirements and with mutually agreed food safety requirements of customers,</a:t>
            </a:r>
          </a:p>
          <a:p>
            <a:pPr lvl="1" eaLnBrk="1" hangingPunct="1">
              <a:lnSpc>
                <a:spcPct val="80000"/>
              </a:lnSpc>
            </a:pPr>
            <a:r>
              <a:rPr lang="en-IN" altLang="en-US" sz="2200" b="1" smtClean="0">
                <a:solidFill>
                  <a:schemeClr val="accent2"/>
                </a:solidFill>
              </a:rPr>
              <a:t>is communicated, implemented and maintained at all levels of the organization,</a:t>
            </a:r>
          </a:p>
          <a:p>
            <a:pPr lvl="1" eaLnBrk="1" hangingPunct="1">
              <a:lnSpc>
                <a:spcPct val="80000"/>
              </a:lnSpc>
            </a:pPr>
            <a:r>
              <a:rPr lang="en-IN" altLang="en-US" sz="2200" b="1" smtClean="0">
                <a:solidFill>
                  <a:schemeClr val="accent2"/>
                </a:solidFill>
              </a:rPr>
              <a:t>is reviewed for continued suitability ,</a:t>
            </a:r>
          </a:p>
          <a:p>
            <a:pPr lvl="1" eaLnBrk="1" hangingPunct="1">
              <a:lnSpc>
                <a:spcPct val="80000"/>
              </a:lnSpc>
            </a:pPr>
            <a:r>
              <a:rPr lang="en-IN" altLang="en-US" sz="2200" b="1" smtClean="0">
                <a:solidFill>
                  <a:schemeClr val="accent2"/>
                </a:solidFill>
              </a:rPr>
              <a:t>adequately addresses communication , and</a:t>
            </a:r>
          </a:p>
          <a:p>
            <a:pPr lvl="1" eaLnBrk="1" hangingPunct="1">
              <a:lnSpc>
                <a:spcPct val="80000"/>
              </a:lnSpc>
            </a:pPr>
            <a:r>
              <a:rPr lang="en-IN" altLang="en-US" sz="2200" b="1" smtClean="0">
                <a:solidFill>
                  <a:schemeClr val="accent2"/>
                </a:solidFill>
              </a:rPr>
              <a:t>is supported by measurable objectives.</a:t>
            </a:r>
          </a:p>
          <a:p>
            <a:pPr eaLnBrk="1" hangingPunct="1">
              <a:lnSpc>
                <a:spcPct val="80000"/>
              </a:lnSpc>
            </a:pPr>
            <a:endParaRPr lang="en-IN" altLang="en-US" sz="2400" b="1" smtClean="0">
              <a:solidFill>
                <a:schemeClr val="accent2"/>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IN" b="1" dirty="0" smtClean="0">
                <a:solidFill>
                  <a:srgbClr val="0070C0"/>
                </a:solidFill>
              </a:rPr>
              <a:t>Food safety management system planning</a:t>
            </a:r>
            <a:endParaRPr lang="en-IN" b="1" dirty="0">
              <a:solidFill>
                <a:srgbClr val="0070C0"/>
              </a:solidFill>
            </a:endParaRPr>
          </a:p>
        </p:txBody>
      </p:sp>
      <p:sp>
        <p:nvSpPr>
          <p:cNvPr id="34819" name="Content Placeholder 2"/>
          <p:cNvSpPr>
            <a:spLocks noGrp="1"/>
          </p:cNvSpPr>
          <p:nvPr>
            <p:ph sz="quarter" idx="1"/>
          </p:nvPr>
        </p:nvSpPr>
        <p:spPr/>
        <p:txBody>
          <a:bodyPr/>
          <a:lstStyle/>
          <a:p>
            <a:pPr eaLnBrk="1" hangingPunct="1">
              <a:buFont typeface="Wingdings 2" pitchFamily="18" charset="2"/>
              <a:buNone/>
            </a:pPr>
            <a:r>
              <a:rPr lang="en-IN" altLang="en-US" b="1" smtClean="0">
                <a:solidFill>
                  <a:schemeClr val="accent2"/>
                </a:solidFill>
              </a:rPr>
              <a:t>Top management shall ensure that</a:t>
            </a:r>
          </a:p>
          <a:p>
            <a:pPr eaLnBrk="1" hangingPunct="1"/>
            <a:r>
              <a:rPr lang="en-IN" altLang="en-US" b="1" smtClean="0">
                <a:solidFill>
                  <a:schemeClr val="accent2"/>
                </a:solidFill>
              </a:rPr>
              <a:t>planning of the food safety management system is carried out to meet the general requirements of food safety management  systems as well as</a:t>
            </a:r>
          </a:p>
          <a:p>
            <a:pPr eaLnBrk="1" hangingPunct="1"/>
            <a:r>
              <a:rPr lang="en-IN" altLang="en-US" b="1" smtClean="0">
                <a:solidFill>
                  <a:schemeClr val="accent2"/>
                </a:solidFill>
              </a:rPr>
              <a:t>the objectives of the organization that support food safety, and</a:t>
            </a:r>
          </a:p>
          <a:p>
            <a:pPr eaLnBrk="1" hangingPunct="1"/>
            <a:r>
              <a:rPr lang="en-IN" altLang="en-US" b="1" smtClean="0">
                <a:solidFill>
                  <a:schemeClr val="accent2"/>
                </a:solidFill>
              </a:rPr>
              <a:t>the integrity of the food safety management system is maintained when changes to the food safety management system are planned and implemented</a:t>
            </a:r>
          </a:p>
          <a:p>
            <a:pPr eaLnBrk="1" hangingPunct="1"/>
            <a:endParaRPr lang="en-IN" altLang="en-US" b="1" smtClean="0">
              <a:solidFill>
                <a:schemeClr val="accent2"/>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r>
              <a:rPr lang="en-IN" altLang="en-US" b="1" smtClean="0">
                <a:solidFill>
                  <a:srgbClr val="0070C0"/>
                </a:solidFill>
              </a:rPr>
              <a:t>Responsibility and authority</a:t>
            </a:r>
          </a:p>
        </p:txBody>
      </p:sp>
      <p:sp>
        <p:nvSpPr>
          <p:cNvPr id="35843" name="Content Placeholder 2"/>
          <p:cNvSpPr>
            <a:spLocks noGrp="1"/>
          </p:cNvSpPr>
          <p:nvPr>
            <p:ph sz="quarter" idx="1"/>
          </p:nvPr>
        </p:nvSpPr>
        <p:spPr/>
        <p:txBody>
          <a:bodyPr/>
          <a:lstStyle/>
          <a:p>
            <a:pPr eaLnBrk="1" hangingPunct="1"/>
            <a:r>
              <a:rPr lang="en-IN" altLang="en-US" b="1" smtClean="0">
                <a:solidFill>
                  <a:schemeClr val="accent2"/>
                </a:solidFill>
              </a:rPr>
              <a:t>Top management shall ensure that responsibilities and authorities are defined and communicated within the organization to ensure the effective operation and maintenance of the food safety management system.</a:t>
            </a:r>
          </a:p>
          <a:p>
            <a:pPr eaLnBrk="1" hangingPunct="1"/>
            <a:r>
              <a:rPr lang="en-IN" altLang="en-US" b="1" smtClean="0">
                <a:solidFill>
                  <a:schemeClr val="accent2"/>
                </a:solidFill>
              </a:rPr>
              <a:t>All personnel shall have responsibility to report problems with the-food safety management system to identified person(s). </a:t>
            </a:r>
          </a:p>
          <a:p>
            <a:pPr eaLnBrk="1" hangingPunct="1"/>
            <a:r>
              <a:rPr lang="en-IN" altLang="en-US" b="1" smtClean="0">
                <a:solidFill>
                  <a:schemeClr val="accent2"/>
                </a:solidFill>
              </a:rPr>
              <a:t>Designated personnel shall have defined responsibility and authority to initiate and record actions.</a:t>
            </a:r>
          </a:p>
          <a:p>
            <a:pPr eaLnBrk="1" hangingPunct="1"/>
            <a:endParaRPr lang="en-IN" altLang="en-US" b="1" smtClean="0">
              <a:solidFill>
                <a:schemeClr val="accent2"/>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en-IN" altLang="en-US" b="1" smtClean="0">
                <a:solidFill>
                  <a:srgbClr val="0070C0"/>
                </a:solidFill>
              </a:rPr>
              <a:t>Food safety team leader</a:t>
            </a:r>
          </a:p>
        </p:txBody>
      </p:sp>
      <p:sp>
        <p:nvSpPr>
          <p:cNvPr id="36867" name="Content Placeholder 2"/>
          <p:cNvSpPr>
            <a:spLocks noGrp="1"/>
          </p:cNvSpPr>
          <p:nvPr>
            <p:ph sz="quarter" idx="1"/>
          </p:nvPr>
        </p:nvSpPr>
        <p:spPr/>
        <p:txBody>
          <a:bodyPr/>
          <a:lstStyle/>
          <a:p>
            <a:pPr eaLnBrk="1" hangingPunct="1">
              <a:lnSpc>
                <a:spcPct val="80000"/>
              </a:lnSpc>
            </a:pPr>
            <a:r>
              <a:rPr lang="en-IN" altLang="en-US" sz="2400" b="1" smtClean="0">
                <a:solidFill>
                  <a:schemeClr val="accent2"/>
                </a:solidFill>
              </a:rPr>
              <a:t>Top management shall appoint a food safety team leader who, irrespective ‘of other responsibilities, shall have </a:t>
            </a:r>
            <a:r>
              <a:rPr lang="en-IN" altLang="en-US" sz="2200" b="1" smtClean="0">
                <a:solidFill>
                  <a:schemeClr val="accent2"/>
                </a:solidFill>
              </a:rPr>
              <a:t>the responsibility and authority</a:t>
            </a:r>
          </a:p>
          <a:p>
            <a:pPr lvl="1" eaLnBrk="1" hangingPunct="1">
              <a:lnSpc>
                <a:spcPct val="80000"/>
              </a:lnSpc>
            </a:pPr>
            <a:r>
              <a:rPr lang="en-IN" altLang="en-US" sz="2200" b="1" smtClean="0">
                <a:solidFill>
                  <a:schemeClr val="accent2"/>
                </a:solidFill>
              </a:rPr>
              <a:t>to manage a food safety team and organize its work,</a:t>
            </a:r>
          </a:p>
          <a:p>
            <a:pPr lvl="1" eaLnBrk="1" hangingPunct="1">
              <a:lnSpc>
                <a:spcPct val="80000"/>
              </a:lnSpc>
            </a:pPr>
            <a:r>
              <a:rPr lang="en-IN" altLang="en-US" sz="2200" b="1" smtClean="0">
                <a:solidFill>
                  <a:schemeClr val="accent2"/>
                </a:solidFill>
              </a:rPr>
              <a:t>to ensure relevant training and education of the food safety team members,</a:t>
            </a:r>
          </a:p>
          <a:p>
            <a:pPr lvl="1" eaLnBrk="1" hangingPunct="1">
              <a:lnSpc>
                <a:spcPct val="80000"/>
              </a:lnSpc>
            </a:pPr>
            <a:r>
              <a:rPr lang="en-IN" altLang="en-US" sz="2200" b="1" smtClean="0">
                <a:solidFill>
                  <a:schemeClr val="accent2"/>
                </a:solidFill>
              </a:rPr>
              <a:t>to ensure that the food safety management system is established, implemented, maintained and updated, and</a:t>
            </a:r>
          </a:p>
          <a:p>
            <a:pPr lvl="1" eaLnBrk="1" hangingPunct="1">
              <a:lnSpc>
                <a:spcPct val="80000"/>
              </a:lnSpc>
            </a:pPr>
            <a:r>
              <a:rPr lang="en-IN" altLang="en-US" sz="2200" b="1" smtClean="0">
                <a:solidFill>
                  <a:schemeClr val="accent2"/>
                </a:solidFill>
              </a:rPr>
              <a:t>to report .to the organization’s top management on the effectiveness and suitability of the food safety management system.</a:t>
            </a:r>
          </a:p>
          <a:p>
            <a:pPr eaLnBrk="1" hangingPunct="1">
              <a:lnSpc>
                <a:spcPct val="80000"/>
              </a:lnSpc>
            </a:pPr>
            <a:r>
              <a:rPr lang="en-IN" altLang="en-US" sz="2400" b="1" smtClean="0">
                <a:solidFill>
                  <a:schemeClr val="accent2"/>
                </a:solidFill>
              </a:rPr>
              <a:t>The responsibility of the food safety team leader may include liaison with external parties on matters relating to the food safety management system.</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IN" altLang="en-US" b="1" smtClean="0">
                <a:solidFill>
                  <a:srgbClr val="0070C0"/>
                </a:solidFill>
              </a:rPr>
              <a:t>External communication</a:t>
            </a:r>
          </a:p>
        </p:txBody>
      </p:sp>
      <p:sp>
        <p:nvSpPr>
          <p:cNvPr id="37891" name="Content Placeholder 2"/>
          <p:cNvSpPr>
            <a:spLocks noGrp="1"/>
          </p:cNvSpPr>
          <p:nvPr>
            <p:ph sz="quarter" idx="1"/>
          </p:nvPr>
        </p:nvSpPr>
        <p:spPr/>
        <p:txBody>
          <a:bodyPr/>
          <a:lstStyle/>
          <a:p>
            <a:pPr eaLnBrk="1" hangingPunct="1"/>
            <a:r>
              <a:rPr lang="en-IN" altLang="en-US" sz="2000" b="1" smtClean="0">
                <a:solidFill>
                  <a:schemeClr val="accent2"/>
                </a:solidFill>
              </a:rPr>
              <a:t>To ensure that sufficient information on issues concerning food safety is available throughout the food chain, the organization shall establish, implement and maintain effective arrangements for communicating with</a:t>
            </a:r>
          </a:p>
          <a:p>
            <a:pPr lvl="1" eaLnBrk="1" hangingPunct="1"/>
            <a:r>
              <a:rPr lang="en-IN" altLang="en-US" sz="1800" b="1" smtClean="0">
                <a:solidFill>
                  <a:schemeClr val="accent2"/>
                </a:solidFill>
              </a:rPr>
              <a:t>suppliers and contractors, </a:t>
            </a:r>
          </a:p>
          <a:p>
            <a:pPr lvl="1" eaLnBrk="1" hangingPunct="1"/>
            <a:r>
              <a:rPr lang="en-IN" altLang="en-US" sz="1800" b="1" smtClean="0">
                <a:solidFill>
                  <a:schemeClr val="accent2"/>
                </a:solidFill>
              </a:rPr>
              <a:t>customers or consumers, in particular in relation to product information (including instructions regarding intended use, specific storage requirements and, as appropriate, shelf life), enquiries, contracts or order handling including amendments, and customer feedback including customer complaints, </a:t>
            </a:r>
          </a:p>
          <a:p>
            <a:pPr lvl="1" eaLnBrk="1" hangingPunct="1"/>
            <a:r>
              <a:rPr lang="en-IN" altLang="en-US" sz="1800" b="1" smtClean="0">
                <a:solidFill>
                  <a:schemeClr val="accent2"/>
                </a:solidFill>
              </a:rPr>
              <a:t>statutory and regulatory authorities, and</a:t>
            </a:r>
          </a:p>
          <a:p>
            <a:pPr lvl="1" eaLnBrk="1" hangingPunct="1"/>
            <a:r>
              <a:rPr lang="en-IN" altLang="en-US" sz="1800" b="1" smtClean="0">
                <a:solidFill>
                  <a:schemeClr val="accent2"/>
                </a:solidFill>
              </a:rPr>
              <a:t>other organizations that have an impact on, or will be affected by, the effectiveness or updating of the food safety management system.</a:t>
            </a:r>
            <a:endParaRPr lang="en-IN" altLang="en-US" sz="2000" b="1" smtClean="0">
              <a:solidFill>
                <a:schemeClr val="accent2"/>
              </a:solidFill>
            </a:endParaRPr>
          </a:p>
          <a:p>
            <a:pPr eaLnBrk="1" hangingPunct="1"/>
            <a:endParaRPr lang="en-IN" altLang="en-US" sz="2000" b="1" smtClean="0">
              <a:solidFill>
                <a:schemeClr val="accent2"/>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914400" y="304800"/>
            <a:ext cx="7772400" cy="808038"/>
          </a:xfrm>
        </p:spPr>
        <p:txBody>
          <a:bodyPr/>
          <a:lstStyle/>
          <a:p>
            <a:pPr eaLnBrk="1" hangingPunct="1"/>
            <a:r>
              <a:rPr lang="en-IN" altLang="en-US" b="1" smtClean="0">
                <a:solidFill>
                  <a:srgbClr val="0070C0"/>
                </a:solidFill>
              </a:rPr>
              <a:t>        External communication</a:t>
            </a:r>
          </a:p>
        </p:txBody>
      </p:sp>
      <p:sp>
        <p:nvSpPr>
          <p:cNvPr id="38915" name="Content Placeholder 2"/>
          <p:cNvSpPr>
            <a:spLocks noGrp="1"/>
          </p:cNvSpPr>
          <p:nvPr>
            <p:ph sz="quarter" idx="1"/>
          </p:nvPr>
        </p:nvSpPr>
        <p:spPr>
          <a:xfrm>
            <a:off x="914400" y="914400"/>
            <a:ext cx="7772400" cy="5791200"/>
          </a:xfrm>
        </p:spPr>
        <p:txBody>
          <a:bodyPr/>
          <a:lstStyle/>
          <a:p>
            <a:pPr algn="just" eaLnBrk="1" hangingPunct="1"/>
            <a:r>
              <a:rPr lang="en-IN" altLang="en-US" sz="2400" b="1" smtClean="0">
                <a:solidFill>
                  <a:schemeClr val="accent2"/>
                </a:solidFill>
              </a:rPr>
              <a:t>Such communication shall provide information on food safety aspects of the organization’s products that maybe relevant to other organizations in the food chain. </a:t>
            </a:r>
          </a:p>
          <a:p>
            <a:pPr algn="just" eaLnBrk="1" hangingPunct="1"/>
            <a:r>
              <a:rPr lang="en-IN" altLang="en-US" sz="2400" b="1" smtClean="0">
                <a:solidFill>
                  <a:schemeClr val="accent2"/>
                </a:solidFill>
              </a:rPr>
              <a:t>This applies especially to known food safety hazards that need to be controlled by other organizations in the food chain. </a:t>
            </a:r>
          </a:p>
          <a:p>
            <a:pPr algn="just" eaLnBrk="1" hangingPunct="1"/>
            <a:r>
              <a:rPr lang="en-IN" altLang="en-US" sz="2400" b="1" smtClean="0">
                <a:solidFill>
                  <a:schemeClr val="accent2"/>
                </a:solidFill>
              </a:rPr>
              <a:t>Records of communications shall be maintained.</a:t>
            </a:r>
          </a:p>
          <a:p>
            <a:pPr algn="just" eaLnBrk="1" hangingPunct="1"/>
            <a:r>
              <a:rPr lang="en-IN" altLang="en-US" sz="2400" b="1" smtClean="0">
                <a:solidFill>
                  <a:schemeClr val="accent2"/>
                </a:solidFill>
              </a:rPr>
              <a:t>Food safety requirements from statutory and regulatory authorities and customers shall be available.</a:t>
            </a:r>
          </a:p>
          <a:p>
            <a:pPr algn="just" eaLnBrk="1" hangingPunct="1"/>
            <a:r>
              <a:rPr lang="en-IN" altLang="en-US" sz="2400" b="1" smtClean="0">
                <a:solidFill>
                  <a:schemeClr val="accent2"/>
                </a:solidFill>
              </a:rPr>
              <a:t>Designated personnel shall have defined responsibility and authority to communicate externally any information concerning food safety. </a:t>
            </a:r>
          </a:p>
          <a:p>
            <a:pPr algn="just" eaLnBrk="1" hangingPunct="1"/>
            <a:r>
              <a:rPr lang="en-IN" altLang="en-US" sz="2400" b="1" smtClean="0">
                <a:solidFill>
                  <a:schemeClr val="accent2"/>
                </a:solidFill>
              </a:rPr>
              <a:t>Information obtained through external communication shall be included as input to system updating and management review</a:t>
            </a:r>
            <a:r>
              <a:rPr lang="en-IN" altLang="en-US" sz="2400" smtClean="0"/>
              <a:t>. </a:t>
            </a:r>
          </a:p>
          <a:p>
            <a:pPr algn="just" eaLnBrk="1" hangingPunct="1"/>
            <a:endParaRPr lang="en-IN" altLang="en-US" sz="240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914400" y="228600"/>
            <a:ext cx="7772400" cy="731838"/>
          </a:xfrm>
        </p:spPr>
        <p:txBody>
          <a:bodyPr/>
          <a:lstStyle/>
          <a:p>
            <a:pPr eaLnBrk="1" hangingPunct="1"/>
            <a:r>
              <a:rPr lang="en-IN" altLang="en-US" sz="3600" b="1" smtClean="0">
                <a:solidFill>
                  <a:srgbClr val="0070C0"/>
                </a:solidFill>
              </a:rPr>
              <a:t>Internal communication</a:t>
            </a:r>
          </a:p>
        </p:txBody>
      </p:sp>
      <p:sp>
        <p:nvSpPr>
          <p:cNvPr id="39939" name="Content Placeholder 2"/>
          <p:cNvSpPr>
            <a:spLocks noGrp="1"/>
          </p:cNvSpPr>
          <p:nvPr>
            <p:ph sz="quarter" idx="1"/>
          </p:nvPr>
        </p:nvSpPr>
        <p:spPr>
          <a:xfrm>
            <a:off x="914400" y="914400"/>
            <a:ext cx="7772400" cy="4572000"/>
          </a:xfrm>
        </p:spPr>
        <p:txBody>
          <a:bodyPr/>
          <a:lstStyle/>
          <a:p>
            <a:pPr eaLnBrk="1" hangingPunct="1"/>
            <a:r>
              <a:rPr lang="en-IN" altLang="en-US" sz="2000" b="1" smtClean="0">
                <a:solidFill>
                  <a:schemeClr val="accent2"/>
                </a:solidFill>
              </a:rPr>
              <a:t>In order to maintain the effectiveness of the food safety management system, the organization shall ensure that the food safety team is informed in a timely manner of changes, including but not limited to the following:</a:t>
            </a:r>
            <a:endParaRPr lang="en-IN" altLang="en-US" sz="2400" b="1" smtClean="0">
              <a:solidFill>
                <a:schemeClr val="accent2"/>
              </a:solidFill>
            </a:endParaRPr>
          </a:p>
          <a:p>
            <a:pPr lvl="1" eaLnBrk="1" hangingPunct="1"/>
            <a:r>
              <a:rPr lang="en-IN" altLang="en-US" sz="1800" b="1" smtClean="0">
                <a:solidFill>
                  <a:schemeClr val="accent2"/>
                </a:solidFill>
              </a:rPr>
              <a:t>products or new products;</a:t>
            </a:r>
          </a:p>
          <a:p>
            <a:pPr lvl="1" eaLnBrk="1" hangingPunct="1"/>
            <a:r>
              <a:rPr lang="en-IN" altLang="en-US" sz="1800" b="1" smtClean="0">
                <a:solidFill>
                  <a:schemeClr val="accent2"/>
                </a:solidFill>
              </a:rPr>
              <a:t>raw materials, ingredients and services;</a:t>
            </a:r>
          </a:p>
          <a:p>
            <a:pPr lvl="1" eaLnBrk="1" hangingPunct="1"/>
            <a:r>
              <a:rPr lang="en-IN" altLang="en-US" sz="1800" b="1" smtClean="0">
                <a:solidFill>
                  <a:schemeClr val="accent2"/>
                </a:solidFill>
              </a:rPr>
              <a:t>production systems and equipment;</a:t>
            </a:r>
          </a:p>
          <a:p>
            <a:pPr lvl="1" eaLnBrk="1" hangingPunct="1"/>
            <a:r>
              <a:rPr lang="en-IN" altLang="en-US" sz="1800" b="1" smtClean="0">
                <a:solidFill>
                  <a:schemeClr val="accent2"/>
                </a:solidFill>
              </a:rPr>
              <a:t>production premises, location of equipment, surrounding environment;</a:t>
            </a:r>
          </a:p>
          <a:p>
            <a:pPr lvl="1" eaLnBrk="1" hangingPunct="1"/>
            <a:r>
              <a:rPr lang="en-IN" altLang="en-US" sz="1800" b="1" smtClean="0">
                <a:solidFill>
                  <a:schemeClr val="accent2"/>
                </a:solidFill>
              </a:rPr>
              <a:t>cleaning and sanitation programmes;</a:t>
            </a:r>
          </a:p>
          <a:p>
            <a:pPr lvl="1" eaLnBrk="1" hangingPunct="1"/>
            <a:r>
              <a:rPr lang="en-IN" altLang="en-US" sz="1800" b="1" smtClean="0">
                <a:solidFill>
                  <a:schemeClr val="accent2"/>
                </a:solidFill>
              </a:rPr>
              <a:t>packaging, storage and distribution systems;</a:t>
            </a:r>
          </a:p>
          <a:p>
            <a:pPr lvl="1" eaLnBrk="1" hangingPunct="1"/>
            <a:r>
              <a:rPr lang="en-IN" altLang="en-US" sz="1800" b="1" smtClean="0">
                <a:solidFill>
                  <a:schemeClr val="accent2"/>
                </a:solidFill>
              </a:rPr>
              <a:t>personnel qualification levels and/or allocation of-responsibilities and authorizations;</a:t>
            </a:r>
          </a:p>
          <a:p>
            <a:pPr lvl="1" eaLnBrk="1" hangingPunct="1"/>
            <a:r>
              <a:rPr lang="en-IN" altLang="en-US" sz="1800" b="1" smtClean="0">
                <a:solidFill>
                  <a:schemeClr val="accent2"/>
                </a:solidFill>
              </a:rPr>
              <a:t>statutory and regulatory requirements;</a:t>
            </a:r>
          </a:p>
          <a:p>
            <a:pPr lvl="1" eaLnBrk="1" hangingPunct="1"/>
            <a:r>
              <a:rPr lang="en-IN" altLang="en-US" sz="1800" b="1" smtClean="0">
                <a:solidFill>
                  <a:schemeClr val="accent2"/>
                </a:solidFill>
              </a:rPr>
              <a:t>knowledge regarding food safety hazards and control measures;</a:t>
            </a:r>
          </a:p>
          <a:p>
            <a:pPr lvl="1" eaLnBrk="1" hangingPunct="1"/>
            <a:r>
              <a:rPr lang="en-IN" altLang="en-US" sz="1800" b="1" smtClean="0">
                <a:solidFill>
                  <a:schemeClr val="accent2"/>
                </a:solidFill>
              </a:rPr>
              <a:t>customer, sector and other requirements that the organization observes;</a:t>
            </a:r>
          </a:p>
          <a:p>
            <a:pPr lvl="1" eaLnBrk="1" hangingPunct="1"/>
            <a:r>
              <a:rPr lang="en-IN" altLang="en-US" sz="1800" b="1" smtClean="0">
                <a:solidFill>
                  <a:schemeClr val="accent2"/>
                </a:solidFill>
              </a:rPr>
              <a:t>relevant enquiries from external interested parties;</a:t>
            </a:r>
          </a:p>
          <a:p>
            <a:pPr lvl="1" eaLnBrk="1" hangingPunct="1"/>
            <a:r>
              <a:rPr lang="en-IN" altLang="en-US" sz="1800" b="1" smtClean="0">
                <a:solidFill>
                  <a:schemeClr val="accent2"/>
                </a:solidFill>
              </a:rPr>
              <a:t> complaints indicating food safety hazards associated with the product;</a:t>
            </a:r>
          </a:p>
          <a:p>
            <a:pPr lvl="1" eaLnBrk="1" hangingPunct="1"/>
            <a:r>
              <a:rPr lang="en-IN" altLang="en-US" sz="1800" b="1" smtClean="0">
                <a:solidFill>
                  <a:schemeClr val="accent2"/>
                </a:solidFill>
              </a:rPr>
              <a:t>other conditions that have an impact on food safety.</a:t>
            </a:r>
            <a:endParaRPr lang="en-IN" altLang="en-US" b="1" smtClean="0">
              <a:solidFill>
                <a:schemeClr val="accent2"/>
              </a:solidFill>
            </a:endParaRPr>
          </a:p>
          <a:p>
            <a:pPr eaLnBrk="1" hangingPunct="1"/>
            <a:endParaRPr lang="en-IN" altLang="en-US" sz="2400" b="1" smtClean="0">
              <a:solidFill>
                <a:schemeClr val="accent2"/>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a:xfrm>
            <a:off x="914400" y="533400"/>
            <a:ext cx="7772400" cy="884238"/>
          </a:xfrm>
        </p:spPr>
        <p:txBody>
          <a:bodyPr/>
          <a:lstStyle/>
          <a:p>
            <a:pPr eaLnBrk="1" hangingPunct="1"/>
            <a:r>
              <a:rPr lang="en-IN" altLang="en-US" b="1" smtClean="0">
                <a:solidFill>
                  <a:srgbClr val="0070C0"/>
                </a:solidFill>
              </a:rPr>
              <a:t>Internal communication</a:t>
            </a:r>
          </a:p>
        </p:txBody>
      </p:sp>
      <p:sp>
        <p:nvSpPr>
          <p:cNvPr id="40963" name="Content Placeholder 2"/>
          <p:cNvSpPr>
            <a:spLocks noGrp="1"/>
          </p:cNvSpPr>
          <p:nvPr>
            <p:ph sz="quarter" idx="1"/>
          </p:nvPr>
        </p:nvSpPr>
        <p:spPr>
          <a:xfrm>
            <a:off x="914400" y="1828800"/>
            <a:ext cx="7772400" cy="4572000"/>
          </a:xfrm>
        </p:spPr>
        <p:txBody>
          <a:bodyPr/>
          <a:lstStyle/>
          <a:p>
            <a:pPr eaLnBrk="1" hangingPunct="1"/>
            <a:r>
              <a:rPr lang="en-IN" altLang="en-US" sz="2000" b="1" smtClean="0">
                <a:solidFill>
                  <a:schemeClr val="accent2"/>
                </a:solidFill>
              </a:rPr>
              <a:t>The organization shall establish, implement and maintain effective arrangements for communicating with personnel on issues having an impact on food safety.</a:t>
            </a:r>
          </a:p>
          <a:p>
            <a:pPr eaLnBrk="1" hangingPunct="1"/>
            <a:r>
              <a:rPr lang="en-IN" altLang="en-US" sz="2000" b="1" smtClean="0">
                <a:solidFill>
                  <a:schemeClr val="accent2"/>
                </a:solidFill>
              </a:rPr>
              <a:t>The food safety team shall ensure that this information is included in the updating of the food safety management system . </a:t>
            </a:r>
          </a:p>
          <a:p>
            <a:pPr eaLnBrk="1" hangingPunct="1"/>
            <a:r>
              <a:rPr lang="en-IN" altLang="en-US" sz="2000" b="1" smtClean="0">
                <a:solidFill>
                  <a:schemeClr val="accent2"/>
                </a:solidFill>
              </a:rPr>
              <a:t>Top management shall ensure that relevant information is included as input to the management review .</a:t>
            </a:r>
          </a:p>
          <a:p>
            <a:pPr eaLnBrk="1" hangingPunct="1"/>
            <a:endParaRPr lang="en-IN" altLang="en-US" sz="2000" b="1" smtClean="0">
              <a:solidFill>
                <a:schemeClr val="accent2"/>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IN" b="1" dirty="0" smtClean="0">
                <a:solidFill>
                  <a:srgbClr val="0070C0"/>
                </a:solidFill>
              </a:rPr>
              <a:t>         Emergency preparedness and         </a:t>
            </a:r>
            <a:br>
              <a:rPr lang="en-IN" b="1" dirty="0" smtClean="0">
                <a:solidFill>
                  <a:srgbClr val="0070C0"/>
                </a:solidFill>
              </a:rPr>
            </a:br>
            <a:r>
              <a:rPr lang="en-IN" b="1" dirty="0">
                <a:solidFill>
                  <a:srgbClr val="0070C0"/>
                </a:solidFill>
              </a:rPr>
              <a:t> </a:t>
            </a:r>
            <a:r>
              <a:rPr lang="en-IN" b="1" dirty="0" smtClean="0">
                <a:solidFill>
                  <a:srgbClr val="0070C0"/>
                </a:solidFill>
              </a:rPr>
              <a:t>                        response</a:t>
            </a:r>
            <a:endParaRPr lang="en-IN" b="1" dirty="0">
              <a:solidFill>
                <a:srgbClr val="0070C0"/>
              </a:solidFill>
            </a:endParaRPr>
          </a:p>
        </p:txBody>
      </p:sp>
      <p:sp>
        <p:nvSpPr>
          <p:cNvPr id="41987" name="Content Placeholder 2"/>
          <p:cNvSpPr>
            <a:spLocks noGrp="1"/>
          </p:cNvSpPr>
          <p:nvPr>
            <p:ph sz="quarter" idx="1"/>
          </p:nvPr>
        </p:nvSpPr>
        <p:spPr/>
        <p:txBody>
          <a:bodyPr/>
          <a:lstStyle/>
          <a:p>
            <a:pPr algn="just" eaLnBrk="1" hangingPunct="1"/>
            <a:r>
              <a:rPr lang="en-IN" altLang="en-US" b="1" smtClean="0">
                <a:solidFill>
                  <a:schemeClr val="accent2"/>
                </a:solidFill>
              </a:rPr>
              <a:t>Top management shall establish, implement and maintain procedures to manage potential emergency situations and accidents that can impact food safety and which are relevant to the role of the organization in the food chain.</a:t>
            </a:r>
          </a:p>
          <a:p>
            <a:pPr eaLnBrk="1" hangingPunct="1"/>
            <a:endParaRPr lang="en-IN" altLang="en-US" b="1" smtClean="0">
              <a:solidFill>
                <a:schemeClr val="accent2"/>
              </a:solidFill>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normAutofit fontScale="90000"/>
          </a:bodyPr>
          <a:lstStyle/>
          <a:p>
            <a:pPr eaLnBrk="1" fontAlgn="auto" hangingPunct="1">
              <a:spcAft>
                <a:spcPts val="0"/>
              </a:spcAft>
              <a:defRPr/>
            </a:pPr>
            <a:r>
              <a:rPr lang="en-GB" sz="3200" b="1" dirty="0" smtClean="0">
                <a:solidFill>
                  <a:srgbClr val="0070C0"/>
                </a:solidFill>
                <a:latin typeface="Sylfaen" pitchFamily="18" charset="0"/>
              </a:rPr>
              <a:t/>
            </a:r>
            <a:br>
              <a:rPr lang="en-GB" sz="3200" b="1" dirty="0" smtClean="0">
                <a:solidFill>
                  <a:srgbClr val="0070C0"/>
                </a:solidFill>
                <a:latin typeface="Sylfaen" pitchFamily="18" charset="0"/>
              </a:rPr>
            </a:br>
            <a:r>
              <a:rPr lang="en-GB" sz="3200" b="1" dirty="0" smtClean="0">
                <a:solidFill>
                  <a:srgbClr val="0070C0"/>
                </a:solidFill>
                <a:latin typeface="Sylfaen" pitchFamily="18" charset="0"/>
              </a:rPr>
              <a:t>     Management Responsibility</a:t>
            </a:r>
          </a:p>
        </p:txBody>
      </p:sp>
      <p:sp>
        <p:nvSpPr>
          <p:cNvPr id="2052" name="Rectangle 3"/>
          <p:cNvSpPr>
            <a:spLocks noGrp="1" noChangeArrowheads="1"/>
          </p:cNvSpPr>
          <p:nvPr>
            <p:ph type="body" sz="half" idx="1"/>
          </p:nvPr>
        </p:nvSpPr>
        <p:spPr>
          <a:xfrm>
            <a:off x="3013075" y="1484313"/>
            <a:ext cx="6130925" cy="2232025"/>
          </a:xfrm>
        </p:spPr>
        <p:txBody>
          <a:bodyPr/>
          <a:lstStyle/>
          <a:p>
            <a:pPr marL="0" indent="0" eaLnBrk="1" hangingPunct="1">
              <a:lnSpc>
                <a:spcPct val="90000"/>
              </a:lnSpc>
              <a:buFontTx/>
              <a:buNone/>
            </a:pPr>
            <a:r>
              <a:rPr lang="en-GB" altLang="en-US" sz="2400" b="1" smtClean="0">
                <a:solidFill>
                  <a:schemeClr val="accent2"/>
                </a:solidFill>
                <a:latin typeface="Sylfaen" pitchFamily="18" charset="0"/>
              </a:rPr>
              <a:t>Food safety management system cannot be successfully realized without the </a:t>
            </a:r>
            <a:r>
              <a:rPr lang="en-GB" altLang="en-US" b="1" u="sng" smtClean="0">
                <a:solidFill>
                  <a:schemeClr val="accent2"/>
                </a:solidFill>
                <a:latin typeface="Sylfaen" pitchFamily="18" charset="0"/>
              </a:rPr>
              <a:t>commitment of the top management</a:t>
            </a:r>
            <a:r>
              <a:rPr lang="en-GB" altLang="en-US" sz="2400" b="1" smtClean="0">
                <a:solidFill>
                  <a:schemeClr val="accent2"/>
                </a:solidFill>
                <a:latin typeface="Sylfaen" pitchFamily="18" charset="0"/>
              </a:rPr>
              <a:t> of the organization. This shall be demonstrated by the establishment of a food safety </a:t>
            </a:r>
            <a:r>
              <a:rPr lang="en-GB" altLang="en-US" sz="2400" b="1" u="sng" smtClean="0">
                <a:solidFill>
                  <a:schemeClr val="accent2"/>
                </a:solidFill>
                <a:latin typeface="Sylfaen" pitchFamily="18" charset="0"/>
              </a:rPr>
              <a:t>policy</a:t>
            </a:r>
            <a:r>
              <a:rPr lang="en-GB" altLang="en-US" sz="2400" b="1" smtClean="0">
                <a:solidFill>
                  <a:schemeClr val="accent2"/>
                </a:solidFill>
                <a:latin typeface="Sylfaen" pitchFamily="18" charset="0"/>
              </a:rPr>
              <a:t> defining food safety </a:t>
            </a:r>
            <a:r>
              <a:rPr lang="en-GB" altLang="en-US" sz="2400" b="1" u="sng" smtClean="0">
                <a:solidFill>
                  <a:schemeClr val="accent2"/>
                </a:solidFill>
                <a:latin typeface="Sylfaen" pitchFamily="18" charset="0"/>
              </a:rPr>
              <a:t>objectives and targets</a:t>
            </a:r>
            <a:r>
              <a:rPr lang="en-GB" altLang="en-US" sz="2400" b="1" smtClean="0">
                <a:solidFill>
                  <a:schemeClr val="accent2"/>
                </a:solidFill>
                <a:latin typeface="Sylfaen" pitchFamily="18" charset="0"/>
              </a:rPr>
              <a:t>.</a:t>
            </a:r>
          </a:p>
          <a:p>
            <a:pPr marL="0" indent="0" eaLnBrk="1" hangingPunct="1">
              <a:lnSpc>
                <a:spcPct val="90000"/>
              </a:lnSpc>
              <a:buFontTx/>
              <a:buNone/>
            </a:pPr>
            <a:endParaRPr lang="en-GB" altLang="en-US" sz="2400" b="1" smtClean="0">
              <a:solidFill>
                <a:schemeClr val="accent2"/>
              </a:solidFill>
              <a:latin typeface="Sylfaen" pitchFamily="18" charset="0"/>
            </a:endParaRPr>
          </a:p>
          <a:p>
            <a:pPr marL="0" indent="0" eaLnBrk="1" hangingPunct="1">
              <a:lnSpc>
                <a:spcPct val="90000"/>
              </a:lnSpc>
              <a:buFontTx/>
              <a:buNone/>
            </a:pPr>
            <a:endParaRPr lang="hu-HU" altLang="en-US" sz="2400" b="1" smtClean="0">
              <a:solidFill>
                <a:srgbClr val="0033CC"/>
              </a:solidFill>
              <a:latin typeface="Sylfaen" pitchFamily="18" charset="0"/>
            </a:endParaRPr>
          </a:p>
        </p:txBody>
      </p:sp>
      <p:pic>
        <p:nvPicPr>
          <p:cNvPr id="2053" name="Picture 4" descr="j0234131"/>
          <p:cNvPicPr>
            <a:picLocks noChangeAspect="1" noChangeArrowheads="1"/>
          </p:cNvPicPr>
          <p:nvPr/>
        </p:nvPicPr>
        <p:blipFill>
          <a:blip r:embed="rId4" cstate="print"/>
          <a:srcRect/>
          <a:stretch>
            <a:fillRect/>
          </a:stretch>
        </p:blipFill>
        <p:spPr bwMode="auto">
          <a:xfrm>
            <a:off x="1182688" y="4868863"/>
            <a:ext cx="1004887" cy="1068387"/>
          </a:xfrm>
          <a:prstGeom prst="rect">
            <a:avLst/>
          </a:prstGeom>
          <a:noFill/>
          <a:ln w="9525">
            <a:noFill/>
            <a:miter lim="800000"/>
            <a:headEnd/>
            <a:tailEnd/>
          </a:ln>
        </p:spPr>
      </p:pic>
      <p:pic>
        <p:nvPicPr>
          <p:cNvPr id="2054" name="Picture 5" descr="j0241993[1]"/>
          <p:cNvPicPr>
            <a:picLocks noChangeAspect="1" noChangeArrowheads="1"/>
          </p:cNvPicPr>
          <p:nvPr/>
        </p:nvPicPr>
        <p:blipFill>
          <a:blip r:embed="rId5" cstate="print"/>
          <a:srcRect/>
          <a:stretch>
            <a:fillRect/>
          </a:stretch>
        </p:blipFill>
        <p:spPr bwMode="auto">
          <a:xfrm>
            <a:off x="4572000" y="4581525"/>
            <a:ext cx="1169988" cy="912813"/>
          </a:xfrm>
          <a:prstGeom prst="rect">
            <a:avLst/>
          </a:prstGeom>
          <a:noFill/>
          <a:ln w="9525">
            <a:noFill/>
            <a:miter lim="800000"/>
            <a:headEnd/>
            <a:tailEnd/>
          </a:ln>
        </p:spPr>
      </p:pic>
      <p:sp>
        <p:nvSpPr>
          <p:cNvPr id="2055" name="Text Box 6"/>
          <p:cNvSpPr txBox="1">
            <a:spLocks noChangeArrowheads="1"/>
          </p:cNvSpPr>
          <p:nvPr/>
        </p:nvSpPr>
        <p:spPr bwMode="auto">
          <a:xfrm>
            <a:off x="1547813" y="5013325"/>
            <a:ext cx="7343775" cy="366713"/>
          </a:xfrm>
          <a:prstGeom prst="rect">
            <a:avLst/>
          </a:prstGeom>
          <a:noFill/>
          <a:ln w="9525">
            <a:noFill/>
            <a:miter lim="800000"/>
            <a:headEnd/>
            <a:tailEnd/>
          </a:ln>
        </p:spPr>
        <p:txBody>
          <a:bodyPr>
            <a:spAutoFit/>
          </a:bodyPr>
          <a:lstStyle/>
          <a:p>
            <a:pPr algn="r">
              <a:spcBef>
                <a:spcPct val="50000"/>
              </a:spcBef>
            </a:pPr>
            <a:endParaRPr lang="hu-HU" altLang="en-US">
              <a:latin typeface="Sylfaen" pitchFamily="18" charset="0"/>
            </a:endParaRPr>
          </a:p>
        </p:txBody>
      </p:sp>
      <p:graphicFrame>
        <p:nvGraphicFramePr>
          <p:cNvPr id="2050" name="Object 7"/>
          <p:cNvGraphicFramePr>
            <a:graphicFrameLocks noChangeAspect="1"/>
          </p:cNvGraphicFramePr>
          <p:nvPr>
            <p:ph sz="half" idx="2"/>
          </p:nvPr>
        </p:nvGraphicFramePr>
        <p:xfrm>
          <a:off x="684213" y="1341438"/>
          <a:ext cx="1901825" cy="2232025"/>
        </p:xfrm>
        <a:graphic>
          <a:graphicData uri="http://schemas.openxmlformats.org/presentationml/2006/ole">
            <p:oleObj spid="_x0000_s2050" name="Clip" r:id="rId6" imgW="4672061" imgH="7501467" progId="">
              <p:embed/>
            </p:oleObj>
          </a:graphicData>
        </a:graphic>
      </p:graphicFrame>
      <p:sp>
        <p:nvSpPr>
          <p:cNvPr id="2056" name="Text Box 8"/>
          <p:cNvSpPr txBox="1">
            <a:spLocks noChangeArrowheads="1"/>
          </p:cNvSpPr>
          <p:nvPr/>
        </p:nvSpPr>
        <p:spPr bwMode="auto">
          <a:xfrm>
            <a:off x="384175" y="4005263"/>
            <a:ext cx="7848600" cy="1062037"/>
          </a:xfrm>
          <a:prstGeom prst="rect">
            <a:avLst/>
          </a:prstGeom>
          <a:noFill/>
          <a:ln w="9525">
            <a:noFill/>
            <a:miter lim="800000"/>
            <a:headEnd/>
            <a:tailEnd/>
          </a:ln>
        </p:spPr>
        <p:txBody>
          <a:bodyPr>
            <a:spAutoFit/>
          </a:bodyPr>
          <a:lstStyle/>
          <a:p>
            <a:pPr>
              <a:spcBef>
                <a:spcPct val="20000"/>
              </a:spcBef>
            </a:pPr>
            <a:r>
              <a:rPr lang="en-GB" altLang="en-US" b="1">
                <a:solidFill>
                  <a:srgbClr val="0033CC"/>
                </a:solidFill>
                <a:latin typeface="Sylfaen" pitchFamily="18" charset="0"/>
              </a:rPr>
              <a:t>Objectives should be specific, </a:t>
            </a:r>
            <a:r>
              <a:rPr lang="hu-HU" altLang="en-US" b="1">
                <a:solidFill>
                  <a:srgbClr val="0033CC"/>
                </a:solidFill>
                <a:latin typeface="Sylfaen" pitchFamily="18" charset="0"/>
              </a:rPr>
              <a:t> </a:t>
            </a:r>
            <a:r>
              <a:rPr lang="en-GB" altLang="en-US" b="1">
                <a:solidFill>
                  <a:srgbClr val="0033CC"/>
                </a:solidFill>
                <a:latin typeface="Sylfaen" pitchFamily="18" charset="0"/>
              </a:rPr>
              <a:t>measurable, </a:t>
            </a:r>
            <a:r>
              <a:rPr lang="hu-HU" altLang="en-US" b="1">
                <a:solidFill>
                  <a:srgbClr val="0033CC"/>
                </a:solidFill>
                <a:latin typeface="Sylfaen" pitchFamily="18" charset="0"/>
              </a:rPr>
              <a:t> </a:t>
            </a:r>
            <a:r>
              <a:rPr lang="en-GB" altLang="en-US" b="1">
                <a:solidFill>
                  <a:srgbClr val="0033CC"/>
                </a:solidFill>
                <a:latin typeface="Sylfaen" pitchFamily="18" charset="0"/>
              </a:rPr>
              <a:t>achievable, relevant</a:t>
            </a:r>
            <a:r>
              <a:rPr lang="hu-HU" altLang="en-US" b="1">
                <a:solidFill>
                  <a:srgbClr val="0033CC"/>
                </a:solidFill>
                <a:latin typeface="Sylfaen" pitchFamily="18" charset="0"/>
              </a:rPr>
              <a:t> </a:t>
            </a:r>
            <a:r>
              <a:rPr lang="en-GB" altLang="en-US" b="1">
                <a:solidFill>
                  <a:srgbClr val="0033CC"/>
                </a:solidFill>
                <a:latin typeface="Sylfaen" pitchFamily="18" charset="0"/>
              </a:rPr>
              <a:t> and </a:t>
            </a:r>
            <a:r>
              <a:rPr lang="hu-HU" altLang="en-US" b="1">
                <a:solidFill>
                  <a:srgbClr val="0033CC"/>
                </a:solidFill>
                <a:latin typeface="Sylfaen" pitchFamily="18" charset="0"/>
              </a:rPr>
              <a:t> </a:t>
            </a:r>
            <a:r>
              <a:rPr lang="en-GB" altLang="en-US" b="1">
                <a:solidFill>
                  <a:srgbClr val="0033CC"/>
                </a:solidFill>
                <a:latin typeface="Sylfaen" pitchFamily="18" charset="0"/>
              </a:rPr>
              <a:t>time-framed. </a:t>
            </a:r>
          </a:p>
          <a:p>
            <a:pPr algn="r">
              <a:spcBef>
                <a:spcPct val="50000"/>
              </a:spcBef>
            </a:pPr>
            <a:endParaRPr lang="hu-HU" altLang="en-US">
              <a:latin typeface="Sylfae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171450"/>
            <a:ext cx="8458200" cy="590550"/>
          </a:xfrm>
        </p:spPr>
        <p:txBody>
          <a:bodyPr>
            <a:normAutofit fontScale="90000"/>
          </a:bodyPr>
          <a:lstStyle/>
          <a:p>
            <a:pPr eaLnBrk="1" fontAlgn="auto" hangingPunct="1">
              <a:spcAft>
                <a:spcPts val="0"/>
              </a:spcAft>
              <a:defRPr/>
            </a:pPr>
            <a:r>
              <a:rPr lang="en-GB" sz="3200" b="1" dirty="0" smtClean="0">
                <a:solidFill>
                  <a:srgbClr val="0070C0"/>
                </a:solidFill>
                <a:latin typeface="Sylfaen" pitchFamily="18" charset="0"/>
              </a:rPr>
              <a:t>Management Responsibility</a:t>
            </a:r>
            <a:endParaRPr lang="hu-HU" sz="3200" b="1" dirty="0" smtClean="0">
              <a:solidFill>
                <a:srgbClr val="0070C0"/>
              </a:solidFill>
              <a:latin typeface="Sylfaen" pitchFamily="18" charset="0"/>
            </a:endParaRPr>
          </a:p>
        </p:txBody>
      </p:sp>
      <p:sp>
        <p:nvSpPr>
          <p:cNvPr id="43011" name="Rectangle 3"/>
          <p:cNvSpPr>
            <a:spLocks noGrp="1" noChangeArrowheads="1"/>
          </p:cNvSpPr>
          <p:nvPr>
            <p:ph type="body" idx="1"/>
          </p:nvPr>
        </p:nvSpPr>
        <p:spPr>
          <a:xfrm>
            <a:off x="317500" y="908050"/>
            <a:ext cx="8229600" cy="4967288"/>
          </a:xfrm>
        </p:spPr>
        <p:txBody>
          <a:bodyPr/>
          <a:lstStyle/>
          <a:p>
            <a:pPr marL="355600" indent="-355600" eaLnBrk="1" hangingPunct="1">
              <a:lnSpc>
                <a:spcPct val="70000"/>
              </a:lnSpc>
              <a:buFontTx/>
              <a:buNone/>
            </a:pPr>
            <a:r>
              <a:rPr lang="en-GB" altLang="en-US" sz="2400" b="1" smtClean="0">
                <a:solidFill>
                  <a:schemeClr val="accent2"/>
                </a:solidFill>
                <a:latin typeface="Sylfaen" pitchFamily="18" charset="0"/>
              </a:rPr>
              <a:t>Top management</a:t>
            </a:r>
            <a:r>
              <a:rPr lang="en-GB" altLang="en-US" sz="2400" smtClean="0">
                <a:solidFill>
                  <a:schemeClr val="accent2"/>
                </a:solidFill>
                <a:latin typeface="Sylfaen" pitchFamily="18" charset="0"/>
              </a:rPr>
              <a:t> </a:t>
            </a:r>
            <a:r>
              <a:rPr lang="en-GB" altLang="en-US" sz="2400" b="1" smtClean="0">
                <a:solidFill>
                  <a:schemeClr val="accent2"/>
                </a:solidFill>
                <a:latin typeface="Sylfaen" pitchFamily="18" charset="0"/>
              </a:rPr>
              <a:t>shall ensure that: </a:t>
            </a:r>
            <a:endParaRPr lang="hu-HU" altLang="en-US" sz="2400" b="1" smtClean="0">
              <a:solidFill>
                <a:schemeClr val="accent2"/>
              </a:solidFill>
              <a:latin typeface="Sylfaen" pitchFamily="18" charset="0"/>
            </a:endParaRPr>
          </a:p>
          <a:p>
            <a:pPr marL="355600" indent="-355600" eaLnBrk="1" hangingPunct="1">
              <a:lnSpc>
                <a:spcPct val="70000"/>
              </a:lnSpc>
              <a:buFont typeface="Wingdings" pitchFamily="2" charset="2"/>
              <a:buChar char="Ø"/>
            </a:pPr>
            <a:r>
              <a:rPr lang="en-GB" altLang="en-US" sz="2400" b="1" smtClean="0">
                <a:solidFill>
                  <a:schemeClr val="accent2"/>
                </a:solidFill>
                <a:latin typeface="Sylfaen" pitchFamily="18" charset="0"/>
              </a:rPr>
              <a:t>planning of food safety management system is carried out;</a:t>
            </a:r>
          </a:p>
          <a:p>
            <a:pPr marL="355600" indent="-355600" eaLnBrk="1" hangingPunct="1">
              <a:lnSpc>
                <a:spcPct val="70000"/>
              </a:lnSpc>
              <a:buFont typeface="Wingdings" pitchFamily="2" charset="2"/>
              <a:buChar char="Ø"/>
            </a:pPr>
            <a:r>
              <a:rPr lang="en-GB" altLang="en-US" sz="2400" b="1" smtClean="0">
                <a:solidFill>
                  <a:schemeClr val="accent2"/>
                </a:solidFill>
                <a:latin typeface="Sylfaen" pitchFamily="18" charset="0"/>
              </a:rPr>
              <a:t>responsibilities and authorities are define</a:t>
            </a:r>
            <a:r>
              <a:rPr lang="hu-HU" altLang="en-US" sz="2400" b="1" smtClean="0">
                <a:solidFill>
                  <a:schemeClr val="accent2"/>
                </a:solidFill>
                <a:latin typeface="Sylfaen" pitchFamily="18" charset="0"/>
              </a:rPr>
              <a:t>d</a:t>
            </a:r>
            <a:r>
              <a:rPr lang="en-GB" altLang="en-US" sz="2400" b="1" smtClean="0">
                <a:solidFill>
                  <a:schemeClr val="accent2"/>
                </a:solidFill>
                <a:latin typeface="Sylfaen" pitchFamily="18" charset="0"/>
              </a:rPr>
              <a:t> and communicated within the organization;</a:t>
            </a:r>
          </a:p>
          <a:p>
            <a:pPr marL="355600" indent="-355600" eaLnBrk="1" hangingPunct="1">
              <a:lnSpc>
                <a:spcPct val="70000"/>
              </a:lnSpc>
              <a:buFont typeface="Wingdings" pitchFamily="2" charset="2"/>
              <a:buChar char="Ø"/>
            </a:pPr>
            <a:r>
              <a:rPr lang="en-GB" altLang="en-US" sz="2400" b="1" smtClean="0">
                <a:solidFill>
                  <a:schemeClr val="accent2"/>
                </a:solidFill>
                <a:latin typeface="Sylfaen" pitchFamily="18" charset="0"/>
              </a:rPr>
              <a:t>sufficient information on issues concerning food safety is available throughout the food chain and within organization;</a:t>
            </a:r>
          </a:p>
          <a:p>
            <a:pPr marL="355600" indent="-355600" eaLnBrk="1" hangingPunct="1">
              <a:lnSpc>
                <a:spcPct val="70000"/>
              </a:lnSpc>
              <a:buFont typeface="Wingdings" pitchFamily="2" charset="2"/>
              <a:buChar char="Ø"/>
            </a:pPr>
            <a:r>
              <a:rPr lang="en-GB" altLang="en-US" sz="2400" b="1" smtClean="0">
                <a:solidFill>
                  <a:schemeClr val="accent2"/>
                </a:solidFill>
                <a:latin typeface="Sylfaen" pitchFamily="18" charset="0"/>
              </a:rPr>
              <a:t>procedures to manage potential emergency situations and accidents that can impact food safety are established, implemented and maintained.</a:t>
            </a:r>
          </a:p>
          <a:p>
            <a:pPr marL="355600" indent="-355600" eaLnBrk="1" hangingPunct="1">
              <a:lnSpc>
                <a:spcPct val="70000"/>
              </a:lnSpc>
              <a:buFont typeface="Wingdings" pitchFamily="2" charset="2"/>
              <a:buChar char="Ø"/>
            </a:pPr>
            <a:r>
              <a:rPr lang="en-US" altLang="en-US" sz="2400" b="1" smtClean="0">
                <a:solidFill>
                  <a:schemeClr val="accent2"/>
                </a:solidFill>
              </a:rPr>
              <a:t>Top management makes a regular Management </a:t>
            </a:r>
            <a:r>
              <a:rPr lang="en-US" altLang="en-US" sz="2400" b="1" u="sng" smtClean="0">
                <a:solidFill>
                  <a:schemeClr val="accent2"/>
                </a:solidFill>
              </a:rPr>
              <a:t>review</a:t>
            </a:r>
            <a:r>
              <a:rPr lang="en-US" altLang="en-US" sz="2400" b="1" smtClean="0">
                <a:solidFill>
                  <a:schemeClr val="accent2"/>
                </a:solidFill>
              </a:rPr>
              <a:t> of the food safety management system at planned intervals to ensure its continuing suitability adequacy  and effectiveness.</a:t>
            </a:r>
            <a:endParaRPr lang="en-GB" altLang="en-US" sz="2400" b="1" smtClean="0">
              <a:solidFill>
                <a:schemeClr val="accent2"/>
              </a:solidFill>
              <a:latin typeface="Sylfaen" pitchFamily="18" charset="0"/>
            </a:endParaRPr>
          </a:p>
          <a:p>
            <a:pPr marL="355600" indent="-355600" eaLnBrk="1" hangingPunct="1">
              <a:lnSpc>
                <a:spcPct val="70000"/>
              </a:lnSpc>
              <a:buFontTx/>
              <a:buNone/>
            </a:pPr>
            <a:endParaRPr lang="en-GB" altLang="en-US" sz="2400" smtClean="0">
              <a:solidFill>
                <a:schemeClr val="accent2"/>
              </a:solidFill>
              <a:latin typeface="Sylfae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2"/>
          <p:cNvSpPr>
            <a:spLocks noGrp="1" noChangeArrowheads="1"/>
          </p:cNvSpPr>
          <p:nvPr>
            <p:ph type="title"/>
          </p:nvPr>
        </p:nvSpPr>
        <p:spPr>
          <a:xfrm>
            <a:off x="533400" y="381000"/>
            <a:ext cx="8610600" cy="762000"/>
          </a:xfrm>
        </p:spPr>
        <p:txBody>
          <a:bodyPr/>
          <a:lstStyle/>
          <a:p>
            <a:pPr eaLnBrk="1" hangingPunct="1"/>
            <a:r>
              <a:rPr lang="en-GB" altLang="en-US" sz="3200" b="1" smtClean="0">
                <a:solidFill>
                  <a:srgbClr val="0070C0"/>
                </a:solidFill>
              </a:rPr>
              <a:t>Management responsibility</a:t>
            </a:r>
            <a:endParaRPr lang="hu-HU" altLang="en-US" sz="3200" b="1" smtClean="0">
              <a:solidFill>
                <a:srgbClr val="0070C0"/>
              </a:solidFill>
            </a:endParaRPr>
          </a:p>
        </p:txBody>
      </p:sp>
      <p:sp>
        <p:nvSpPr>
          <p:cNvPr id="3077" name="Rectangle 3"/>
          <p:cNvSpPr>
            <a:spLocks noGrp="1" noChangeArrowheads="1"/>
          </p:cNvSpPr>
          <p:nvPr>
            <p:ph type="body" sz="half" idx="1"/>
          </p:nvPr>
        </p:nvSpPr>
        <p:spPr>
          <a:xfrm>
            <a:off x="650875" y="1125538"/>
            <a:ext cx="8108950" cy="5183187"/>
          </a:xfrm>
        </p:spPr>
        <p:txBody>
          <a:bodyPr/>
          <a:lstStyle/>
          <a:p>
            <a:pPr marL="609600" indent="-609600" eaLnBrk="1" hangingPunct="1">
              <a:spcAft>
                <a:spcPct val="60000"/>
              </a:spcAft>
              <a:buFontTx/>
              <a:buNone/>
            </a:pPr>
            <a:r>
              <a:rPr lang="en-GB" altLang="en-US" sz="2400" b="1" smtClean="0">
                <a:solidFill>
                  <a:schemeClr val="accent2"/>
                </a:solidFill>
                <a:latin typeface="Sylfaen" pitchFamily="18" charset="0"/>
              </a:rPr>
              <a:t>Top management</a:t>
            </a:r>
            <a:r>
              <a:rPr lang="en-GB" altLang="en-US" sz="2400" smtClean="0">
                <a:solidFill>
                  <a:schemeClr val="accent2"/>
                </a:solidFill>
                <a:latin typeface="Sylfaen" pitchFamily="18" charset="0"/>
              </a:rPr>
              <a:t> </a:t>
            </a:r>
            <a:r>
              <a:rPr lang="en-GB" altLang="en-US" sz="2400" b="1" smtClean="0">
                <a:solidFill>
                  <a:schemeClr val="accent2"/>
                </a:solidFill>
                <a:latin typeface="Sylfaen" pitchFamily="18" charset="0"/>
              </a:rPr>
              <a:t>shall appoint a food safety team leader:</a:t>
            </a:r>
          </a:p>
          <a:p>
            <a:pPr marL="609600" indent="-609600" eaLnBrk="1" hangingPunct="1">
              <a:spcAft>
                <a:spcPct val="60000"/>
              </a:spcAft>
              <a:buFont typeface="Wingdings" pitchFamily="2" charset="2"/>
              <a:buChar char="ü"/>
            </a:pPr>
            <a:r>
              <a:rPr lang="en-GB" altLang="en-US" sz="2400" b="1" smtClean="0">
                <a:solidFill>
                  <a:schemeClr val="accent2"/>
                </a:solidFill>
                <a:latin typeface="Sylfaen" pitchFamily="18" charset="0"/>
              </a:rPr>
              <a:t>to manage a food safety team;</a:t>
            </a:r>
          </a:p>
          <a:p>
            <a:pPr marL="609600" indent="-609600" eaLnBrk="1" hangingPunct="1">
              <a:spcAft>
                <a:spcPct val="60000"/>
              </a:spcAft>
              <a:buFont typeface="Wingdings" pitchFamily="2" charset="2"/>
              <a:buChar char="ü"/>
            </a:pPr>
            <a:r>
              <a:rPr lang="en-GB" altLang="en-US" sz="2400" b="1" smtClean="0">
                <a:solidFill>
                  <a:schemeClr val="accent2"/>
                </a:solidFill>
                <a:latin typeface="Sylfaen" pitchFamily="18" charset="0"/>
              </a:rPr>
              <a:t>to ensure relevant training and education of its members;</a:t>
            </a:r>
          </a:p>
          <a:p>
            <a:pPr marL="609600" indent="-609600" eaLnBrk="1" hangingPunct="1">
              <a:spcAft>
                <a:spcPct val="60000"/>
              </a:spcAft>
              <a:buFont typeface="Wingdings" pitchFamily="2" charset="2"/>
              <a:buChar char="ü"/>
            </a:pPr>
            <a:r>
              <a:rPr lang="en-GB" altLang="en-US" sz="2400" b="1" smtClean="0">
                <a:solidFill>
                  <a:schemeClr val="accent2"/>
                </a:solidFill>
                <a:latin typeface="Sylfaen" pitchFamily="18" charset="0"/>
              </a:rPr>
              <a:t>to ensure that the food safety management system is established, implemented, maintained and updated;</a:t>
            </a:r>
          </a:p>
          <a:p>
            <a:pPr marL="609600" indent="-609600" eaLnBrk="1" hangingPunct="1">
              <a:spcAft>
                <a:spcPct val="60000"/>
              </a:spcAft>
              <a:buFont typeface="Wingdings" pitchFamily="2" charset="2"/>
              <a:buChar char="ü"/>
            </a:pPr>
            <a:r>
              <a:rPr lang="en-GB" altLang="en-US" sz="2400" b="1" smtClean="0">
                <a:solidFill>
                  <a:schemeClr val="accent2"/>
                </a:solidFill>
                <a:latin typeface="Sylfaen" pitchFamily="18" charset="0"/>
              </a:rPr>
              <a:t>to report to top management on the effectiveness and suitability of the system.</a:t>
            </a:r>
          </a:p>
        </p:txBody>
      </p:sp>
      <p:graphicFrame>
        <p:nvGraphicFramePr>
          <p:cNvPr id="3074" name="Object 4"/>
          <p:cNvGraphicFramePr>
            <a:graphicFrameLocks noChangeAspect="1"/>
          </p:cNvGraphicFramePr>
          <p:nvPr>
            <p:ph sz="quarter" idx="3"/>
          </p:nvPr>
        </p:nvGraphicFramePr>
        <p:xfrm>
          <a:off x="7429500" y="0"/>
          <a:ext cx="1428750" cy="1133475"/>
        </p:xfrm>
        <a:graphic>
          <a:graphicData uri="http://schemas.openxmlformats.org/presentationml/2006/ole">
            <p:oleObj spid="_x0000_s3074" name="Clip" r:id="rId4" imgW="1428571" imgH="1133333" progId="">
              <p:embed/>
            </p:oleObj>
          </a:graphicData>
        </a:graphic>
      </p:graphicFrame>
      <p:sp>
        <p:nvSpPr>
          <p:cNvPr id="3078" name="Text Box 5"/>
          <p:cNvSpPr txBox="1">
            <a:spLocks noChangeArrowheads="1"/>
          </p:cNvSpPr>
          <p:nvPr/>
        </p:nvSpPr>
        <p:spPr bwMode="auto">
          <a:xfrm>
            <a:off x="539750" y="4819650"/>
            <a:ext cx="5184775" cy="1190625"/>
          </a:xfrm>
          <a:prstGeom prst="rect">
            <a:avLst/>
          </a:prstGeom>
          <a:noFill/>
          <a:ln w="9525">
            <a:noFill/>
            <a:miter lim="800000"/>
            <a:headEnd/>
            <a:tailEnd/>
          </a:ln>
        </p:spPr>
        <p:txBody>
          <a:bodyPr>
            <a:spAutoFit/>
          </a:bodyPr>
          <a:lstStyle/>
          <a:p>
            <a:pPr>
              <a:spcBef>
                <a:spcPct val="50000"/>
              </a:spcBef>
            </a:pPr>
            <a:r>
              <a:rPr lang="en-GB" altLang="en-US" b="1">
                <a:solidFill>
                  <a:schemeClr val="accent2"/>
                </a:solidFill>
                <a:latin typeface="Sylfaen" pitchFamily="18" charset="0"/>
              </a:rPr>
              <a:t>Top management</a:t>
            </a:r>
            <a:r>
              <a:rPr lang="en-GB" altLang="en-US">
                <a:solidFill>
                  <a:schemeClr val="accent2"/>
                </a:solidFill>
                <a:latin typeface="Sylfaen" pitchFamily="18" charset="0"/>
              </a:rPr>
              <a:t> </a:t>
            </a:r>
            <a:r>
              <a:rPr lang="en-GB" altLang="en-US" b="1">
                <a:solidFill>
                  <a:schemeClr val="accent2"/>
                </a:solidFill>
                <a:latin typeface="Sylfaen" pitchFamily="18" charset="0"/>
              </a:rPr>
              <a:t>shall </a:t>
            </a:r>
            <a:r>
              <a:rPr lang="en-GB" altLang="en-US" b="1" u="sng">
                <a:solidFill>
                  <a:schemeClr val="accent2"/>
                </a:solidFill>
                <a:latin typeface="Sylfaen" pitchFamily="18" charset="0"/>
              </a:rPr>
              <a:t>review </a:t>
            </a:r>
            <a:r>
              <a:rPr lang="en-GB" altLang="en-US" b="1">
                <a:solidFill>
                  <a:schemeClr val="accent2"/>
                </a:solidFill>
                <a:latin typeface="Sylfaen" pitchFamily="18" charset="0"/>
              </a:rPr>
              <a:t>the organization’s food safety management system at planned intervals to ensure its continuing</a:t>
            </a:r>
            <a:r>
              <a:rPr lang="hu-HU" altLang="en-US" b="1">
                <a:solidFill>
                  <a:schemeClr val="accent2"/>
                </a:solidFill>
                <a:latin typeface="Sylfaen" pitchFamily="18" charset="0"/>
              </a:rPr>
              <a:t> </a:t>
            </a:r>
            <a:r>
              <a:rPr lang="en-GB" altLang="en-US" b="1">
                <a:solidFill>
                  <a:schemeClr val="accent2"/>
                </a:solidFill>
                <a:latin typeface="Sylfaen" pitchFamily="18" charset="0"/>
              </a:rPr>
              <a:t>suitability, adequacy and effectiveness.</a:t>
            </a:r>
          </a:p>
        </p:txBody>
      </p:sp>
      <p:graphicFrame>
        <p:nvGraphicFramePr>
          <p:cNvPr id="3075" name="Object 6"/>
          <p:cNvGraphicFramePr>
            <a:graphicFrameLocks noChangeAspect="1"/>
          </p:cNvGraphicFramePr>
          <p:nvPr>
            <p:ph sz="quarter" idx="2"/>
          </p:nvPr>
        </p:nvGraphicFramePr>
        <p:xfrm>
          <a:off x="5795963" y="4595813"/>
          <a:ext cx="2520950" cy="2185987"/>
        </p:xfrm>
        <a:graphic>
          <a:graphicData uri="http://schemas.openxmlformats.org/presentationml/2006/ole">
            <p:oleObj spid="_x0000_s3075" name="Clip" r:id="rId5" imgW="4672061" imgH="5614170" progId="">
              <p:embed/>
            </p:oleObj>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2"/>
          <p:cNvSpPr>
            <a:spLocks noGrp="1"/>
          </p:cNvSpPr>
          <p:nvPr>
            <p:ph type="title"/>
          </p:nvPr>
        </p:nvSpPr>
        <p:spPr/>
        <p:txBody>
          <a:bodyPr/>
          <a:lstStyle/>
          <a:p>
            <a:r>
              <a:rPr lang="en-US" b="1" smtClean="0"/>
              <a:t>          </a:t>
            </a:r>
            <a:r>
              <a:rPr lang="en-US" b="1" smtClean="0">
                <a:solidFill>
                  <a:srgbClr val="0070C0"/>
                </a:solidFill>
              </a:rPr>
              <a:t>Management Review</a:t>
            </a:r>
            <a:endParaRPr lang="en-IN" b="1" smtClean="0">
              <a:solidFill>
                <a:srgbClr val="0070C0"/>
              </a:solidFill>
            </a:endParaRPr>
          </a:p>
        </p:txBody>
      </p:sp>
      <p:sp>
        <p:nvSpPr>
          <p:cNvPr id="44035" name="Content Placeholder 3"/>
          <p:cNvSpPr>
            <a:spLocks noGrp="1"/>
          </p:cNvSpPr>
          <p:nvPr>
            <p:ph sz="quarter" idx="1"/>
          </p:nvPr>
        </p:nvSpPr>
        <p:spPr>
          <a:xfrm>
            <a:off x="838200" y="1295400"/>
            <a:ext cx="7772400" cy="5257800"/>
          </a:xfrm>
        </p:spPr>
        <p:txBody>
          <a:bodyPr/>
          <a:lstStyle/>
          <a:p>
            <a:r>
              <a:rPr lang="en-US" smtClean="0">
                <a:solidFill>
                  <a:srgbClr val="C00000"/>
                </a:solidFill>
              </a:rPr>
              <a:t>Top management shall review the organization’s food safety management system at planned intervals to ensure its continuing suitability, adequacy and effectiveness. This review shall include assessing opportunities for improvement  and the need for change to the food safety management system, including the food safety policy. Records of management reviews shall be maintained.</a:t>
            </a:r>
          </a:p>
          <a:p>
            <a:r>
              <a:rPr lang="en-US" smtClean="0">
                <a:solidFill>
                  <a:srgbClr val="C00000"/>
                </a:solidFill>
              </a:rPr>
              <a:t>Review input – follow up actions from previous management reviews, results of external audits, customer feedback, etc.</a:t>
            </a:r>
          </a:p>
          <a:p>
            <a:r>
              <a:rPr lang="en-US" smtClean="0">
                <a:solidFill>
                  <a:srgbClr val="C00000"/>
                </a:solidFill>
              </a:rPr>
              <a:t>Review output – resource needs, revisions of the organization’s food safety policy and related objectives, assurance of food safety</a:t>
            </a:r>
            <a:endParaRPr lang="en-IN" smtClean="0">
              <a:solidFill>
                <a:srgbClr val="C00000"/>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GB" altLang="en-US" b="1" smtClean="0">
                <a:solidFill>
                  <a:srgbClr val="0070C0"/>
                </a:solidFill>
              </a:rPr>
              <a:t>        Resource Management</a:t>
            </a:r>
            <a:endParaRPr lang="en-US" altLang="en-US" b="1" smtClean="0">
              <a:solidFill>
                <a:srgbClr val="0070C0"/>
              </a:solidFill>
            </a:endParaRPr>
          </a:p>
        </p:txBody>
      </p:sp>
      <p:sp>
        <p:nvSpPr>
          <p:cNvPr id="45059" name="Rectangle 3"/>
          <p:cNvSpPr>
            <a:spLocks noGrp="1" noChangeArrowheads="1"/>
          </p:cNvSpPr>
          <p:nvPr>
            <p:ph type="body" idx="1"/>
          </p:nvPr>
        </p:nvSpPr>
        <p:spPr>
          <a:xfrm>
            <a:off x="685800" y="1196975"/>
            <a:ext cx="8458200" cy="5184775"/>
          </a:xfrm>
        </p:spPr>
        <p:txBody>
          <a:bodyPr/>
          <a:lstStyle/>
          <a:p>
            <a:pPr eaLnBrk="1" hangingPunct="1">
              <a:buFontTx/>
              <a:buNone/>
            </a:pPr>
            <a:endParaRPr lang="en-US" altLang="en-US" sz="2400" smtClean="0">
              <a:solidFill>
                <a:schemeClr val="accent2"/>
              </a:solidFill>
            </a:endParaRPr>
          </a:p>
          <a:p>
            <a:pPr eaLnBrk="1" hangingPunct="1">
              <a:buFontTx/>
              <a:buNone/>
            </a:pPr>
            <a:r>
              <a:rPr lang="en-US" altLang="en-US" sz="2400" smtClean="0">
                <a:solidFill>
                  <a:schemeClr val="accent2"/>
                </a:solidFill>
              </a:rPr>
              <a:t>The organization shall provide </a:t>
            </a:r>
          </a:p>
          <a:p>
            <a:pPr eaLnBrk="1" hangingPunct="1">
              <a:buFont typeface="Arial" pitchFamily="34" charset="0"/>
              <a:buChar char="•"/>
            </a:pPr>
            <a:r>
              <a:rPr lang="en-US" altLang="en-US" sz="2400" smtClean="0">
                <a:solidFill>
                  <a:schemeClr val="accent2"/>
                </a:solidFill>
              </a:rPr>
              <a:t>the resources needed to establish, implement, maintain and update the food safety management system</a:t>
            </a:r>
          </a:p>
          <a:p>
            <a:pPr eaLnBrk="1" hangingPunct="1">
              <a:buFont typeface="Arial" pitchFamily="34" charset="0"/>
              <a:buChar char="•"/>
            </a:pPr>
            <a:r>
              <a:rPr lang="en-US" altLang="en-US" sz="2400" smtClean="0">
                <a:solidFill>
                  <a:schemeClr val="accent2"/>
                </a:solidFill>
              </a:rPr>
              <a:t>The personnel shall be competent, with appropriate education, training, skills and experience</a:t>
            </a:r>
            <a:r>
              <a:rPr lang="bg-BG" altLang="en-US" sz="2400" smtClean="0">
                <a:solidFill>
                  <a:schemeClr val="accent2"/>
                </a:solidFill>
              </a:rPr>
              <a:t>.</a:t>
            </a:r>
            <a:r>
              <a:rPr lang="en-US" altLang="en-US" sz="2400" smtClean="0">
                <a:solidFill>
                  <a:schemeClr val="accent2"/>
                </a:solidFill>
              </a:rPr>
              <a:t>Maintain records of training.</a:t>
            </a:r>
          </a:p>
          <a:p>
            <a:pPr eaLnBrk="1" hangingPunct="1">
              <a:buFont typeface="Arial" pitchFamily="34" charset="0"/>
              <a:buChar char="•"/>
            </a:pPr>
            <a:r>
              <a:rPr lang="en-US" altLang="en-US" sz="2400" smtClean="0">
                <a:solidFill>
                  <a:schemeClr val="accent2"/>
                </a:solidFill>
              </a:rPr>
              <a:t>Provision, establishing and maintaining of the </a:t>
            </a:r>
            <a:r>
              <a:rPr lang="en-US" altLang="en-US" sz="2400" u="sng" smtClean="0">
                <a:solidFill>
                  <a:schemeClr val="accent2"/>
                </a:solidFill>
              </a:rPr>
              <a:t>infrastructure</a:t>
            </a:r>
            <a:r>
              <a:rPr lang="en-US" altLang="en-US" sz="2400" smtClean="0">
                <a:solidFill>
                  <a:schemeClr val="accent2"/>
                </a:solidFill>
              </a:rPr>
              <a:t> needed for the implementation of the requirements of ISO 22000</a:t>
            </a:r>
          </a:p>
          <a:p>
            <a:pPr eaLnBrk="1" hangingPunct="1">
              <a:buFont typeface="Arial" pitchFamily="34" charset="0"/>
              <a:buChar char="•"/>
            </a:pPr>
            <a:r>
              <a:rPr lang="en-US" altLang="en-US" sz="2400" smtClean="0">
                <a:solidFill>
                  <a:schemeClr val="accent2"/>
                </a:solidFill>
              </a:rPr>
              <a:t>the resources for the establishment, management and maintenance of the </a:t>
            </a:r>
            <a:r>
              <a:rPr lang="en-US" altLang="en-US" sz="2400" b="1" smtClean="0">
                <a:solidFill>
                  <a:schemeClr val="accent2"/>
                </a:solidFill>
              </a:rPr>
              <a:t>work environment</a:t>
            </a:r>
            <a:r>
              <a:rPr lang="en-US" altLang="en-US" sz="2400" smtClean="0">
                <a:solidFill>
                  <a:schemeClr val="accent2"/>
                </a:solidFill>
              </a:rPr>
              <a:t> needed to implement the requirements of this international Standard</a:t>
            </a:r>
            <a:endParaRPr lang="bg-BG" altLang="en-US" sz="2400" smtClean="0">
              <a:solidFill>
                <a:schemeClr val="accent2"/>
              </a:solidFill>
            </a:endParaRPr>
          </a:p>
          <a:p>
            <a:pPr eaLnBrk="1" hangingPunct="1">
              <a:buFontTx/>
              <a:buNone/>
            </a:pPr>
            <a:endParaRPr lang="en-US" altLang="en-US" sz="2400" smtClean="0">
              <a:solidFill>
                <a:schemeClr val="accent2"/>
              </a:solidFill>
            </a:endParaRPr>
          </a:p>
          <a:p>
            <a:pPr eaLnBrk="1" hangingPunct="1">
              <a:buFontTx/>
              <a:buNone/>
            </a:pPr>
            <a:endParaRPr lang="en-GB" altLang="en-US" sz="2400" smtClean="0">
              <a:solidFill>
                <a:schemeClr val="accent2"/>
              </a:solidFill>
            </a:endParaRPr>
          </a:p>
          <a:p>
            <a:pPr eaLnBrk="1" hangingPunct="1"/>
            <a:endParaRPr lang="en-US" altLang="en-US" smtClean="0">
              <a:solidFill>
                <a:schemeClr val="accent2"/>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fontScale="90000"/>
          </a:bodyPr>
          <a:lstStyle/>
          <a:p>
            <a:pPr eaLnBrk="1" fontAlgn="auto" hangingPunct="1">
              <a:spcAft>
                <a:spcPts val="0"/>
              </a:spcAft>
              <a:defRPr/>
            </a:pPr>
            <a:r>
              <a:rPr lang="en-US" b="1" dirty="0" smtClean="0">
                <a:solidFill>
                  <a:srgbClr val="0070C0"/>
                </a:solidFill>
              </a:rPr>
              <a:t>Planning and Realization of Safe Products</a:t>
            </a:r>
          </a:p>
        </p:txBody>
      </p:sp>
      <p:sp>
        <p:nvSpPr>
          <p:cNvPr id="46083" name="Rectangle 3"/>
          <p:cNvSpPr>
            <a:spLocks noGrp="1" noChangeArrowheads="1"/>
          </p:cNvSpPr>
          <p:nvPr>
            <p:ph type="body" idx="1"/>
          </p:nvPr>
        </p:nvSpPr>
        <p:spPr>
          <a:xfrm>
            <a:off x="0" y="1752600"/>
            <a:ext cx="9144000" cy="5327650"/>
          </a:xfrm>
        </p:spPr>
        <p:txBody>
          <a:bodyPr/>
          <a:lstStyle/>
          <a:p>
            <a:pPr lvl="2" eaLnBrk="1" hangingPunct="1">
              <a:lnSpc>
                <a:spcPct val="80000"/>
              </a:lnSpc>
              <a:buSzTx/>
              <a:buFont typeface="Wingdings" pitchFamily="2" charset="2"/>
              <a:buChar char="§"/>
            </a:pPr>
            <a:r>
              <a:rPr lang="en-GB" altLang="en-US" sz="2400" smtClean="0">
                <a:solidFill>
                  <a:schemeClr val="accent2"/>
                </a:solidFill>
              </a:rPr>
              <a:t>The organization shall plan and develop the processes needed for the realization of safe products.</a:t>
            </a:r>
          </a:p>
          <a:p>
            <a:pPr lvl="2" eaLnBrk="1" hangingPunct="1">
              <a:lnSpc>
                <a:spcPct val="80000"/>
              </a:lnSpc>
              <a:buSzTx/>
              <a:buFont typeface="Wingdings" pitchFamily="2" charset="2"/>
              <a:buChar char="§"/>
            </a:pPr>
            <a:r>
              <a:rPr lang="en-GB" altLang="en-US" sz="2400" smtClean="0">
                <a:solidFill>
                  <a:schemeClr val="accent2"/>
                </a:solidFill>
              </a:rPr>
              <a:t>The organization shall implement, operate and ensure the effectiveness of the planned activities and any changes to those activities. This includes PRP`s, operational PRP(s) and/or HACCP plan.</a:t>
            </a:r>
          </a:p>
          <a:p>
            <a:pPr eaLnBrk="1" hangingPunct="1">
              <a:lnSpc>
                <a:spcPct val="80000"/>
              </a:lnSpc>
              <a:buFontTx/>
              <a:buNone/>
            </a:pPr>
            <a:r>
              <a:rPr lang="en-GB" altLang="en-US" sz="2400" smtClean="0">
                <a:solidFill>
                  <a:schemeClr val="accent2"/>
                </a:solidFill>
              </a:rPr>
              <a:t>The organization shall establish, implement &amp; maintain PRP`s to assist in controlling</a:t>
            </a:r>
            <a:r>
              <a:rPr lang="bg-BG" altLang="en-US" sz="2400" smtClean="0">
                <a:solidFill>
                  <a:schemeClr val="accent2"/>
                </a:solidFill>
              </a:rPr>
              <a:t>: </a:t>
            </a:r>
          </a:p>
          <a:p>
            <a:pPr lvl="2" eaLnBrk="1" hangingPunct="1">
              <a:lnSpc>
                <a:spcPct val="80000"/>
              </a:lnSpc>
              <a:buSzTx/>
              <a:buFont typeface="Wingdings" pitchFamily="2" charset="2"/>
              <a:buChar char="§"/>
            </a:pPr>
            <a:r>
              <a:rPr lang="en-GB" altLang="en-US" sz="2400" smtClean="0">
                <a:solidFill>
                  <a:schemeClr val="accent2"/>
                </a:solidFill>
              </a:rPr>
              <a:t>The likelihood of introducing food safety hazards to the product through the work environment</a:t>
            </a:r>
            <a:r>
              <a:rPr lang="bg-BG" altLang="en-US" sz="2400" smtClean="0">
                <a:solidFill>
                  <a:schemeClr val="accent2"/>
                </a:solidFill>
              </a:rPr>
              <a:t>; </a:t>
            </a:r>
          </a:p>
          <a:p>
            <a:pPr lvl="2" eaLnBrk="1" hangingPunct="1">
              <a:lnSpc>
                <a:spcPct val="80000"/>
              </a:lnSpc>
              <a:buSzTx/>
              <a:buFont typeface="Wingdings" pitchFamily="2" charset="2"/>
              <a:buChar char="§"/>
            </a:pPr>
            <a:r>
              <a:rPr lang="en-GB" altLang="en-US" sz="2400" smtClean="0">
                <a:solidFill>
                  <a:schemeClr val="accent2"/>
                </a:solidFill>
              </a:rPr>
              <a:t>Biological, chemical, and physical contamination of the product, including cross contamination between products</a:t>
            </a:r>
            <a:r>
              <a:rPr lang="bg-BG" altLang="en-US" sz="2400" smtClean="0">
                <a:solidFill>
                  <a:schemeClr val="accent2"/>
                </a:solidFill>
              </a:rPr>
              <a:t>; </a:t>
            </a:r>
          </a:p>
          <a:p>
            <a:pPr lvl="2" eaLnBrk="1" hangingPunct="1">
              <a:lnSpc>
                <a:spcPct val="80000"/>
              </a:lnSpc>
              <a:buSzTx/>
              <a:buFont typeface="Wingdings" pitchFamily="2" charset="2"/>
              <a:buChar char="§"/>
            </a:pPr>
            <a:r>
              <a:rPr lang="en-GB" altLang="en-US" sz="2400" smtClean="0">
                <a:solidFill>
                  <a:schemeClr val="accent2"/>
                </a:solidFill>
              </a:rPr>
              <a:t>Food safety hazard levels in the product and product processing environment.</a:t>
            </a:r>
            <a:endParaRPr lang="en-US" altLang="en-US" sz="2400" smtClean="0">
              <a:solidFill>
                <a:schemeClr val="accent2"/>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914400" y="0"/>
            <a:ext cx="7772400" cy="1143000"/>
          </a:xfrm>
        </p:spPr>
        <p:txBody>
          <a:bodyPr/>
          <a:lstStyle/>
          <a:p>
            <a:pPr eaLnBrk="1" hangingPunct="1"/>
            <a:r>
              <a:rPr lang="en-GB" altLang="en-US" sz="3400" b="1" smtClean="0">
                <a:solidFill>
                  <a:srgbClr val="0070C0"/>
                </a:solidFill>
              </a:rPr>
              <a:t>Prerequisite Programmes (PRPs)</a:t>
            </a:r>
            <a:endParaRPr lang="en-US" altLang="en-US" sz="3400" b="1" smtClean="0">
              <a:solidFill>
                <a:srgbClr val="0070C0"/>
              </a:solidFill>
            </a:endParaRPr>
          </a:p>
        </p:txBody>
      </p:sp>
      <p:sp>
        <p:nvSpPr>
          <p:cNvPr id="47107" name="Rectangle 3"/>
          <p:cNvSpPr>
            <a:spLocks noGrp="1" noChangeArrowheads="1"/>
          </p:cNvSpPr>
          <p:nvPr>
            <p:ph type="body" idx="1"/>
          </p:nvPr>
        </p:nvSpPr>
        <p:spPr>
          <a:xfrm>
            <a:off x="0" y="1125538"/>
            <a:ext cx="9144000" cy="5399087"/>
          </a:xfrm>
        </p:spPr>
        <p:txBody>
          <a:bodyPr/>
          <a:lstStyle/>
          <a:p>
            <a:pPr eaLnBrk="1" hangingPunct="1">
              <a:buFontTx/>
              <a:buNone/>
            </a:pPr>
            <a:r>
              <a:rPr lang="en-GB" altLang="en-US" sz="2000" b="1" smtClean="0">
                <a:solidFill>
                  <a:schemeClr val="accent2"/>
                </a:solidFill>
              </a:rPr>
              <a:t>               The PRPs shall: </a:t>
            </a:r>
          </a:p>
          <a:p>
            <a:pPr eaLnBrk="1" hangingPunct="1">
              <a:lnSpc>
                <a:spcPct val="60000"/>
              </a:lnSpc>
              <a:buFontTx/>
              <a:buNone/>
            </a:pPr>
            <a:endParaRPr lang="en-GB" altLang="en-US" sz="2000" b="1" smtClean="0">
              <a:solidFill>
                <a:schemeClr val="accent2"/>
              </a:solidFill>
            </a:endParaRPr>
          </a:p>
          <a:p>
            <a:pPr lvl="2" eaLnBrk="1" hangingPunct="1">
              <a:buSzTx/>
              <a:buFont typeface="Wingdings" pitchFamily="2" charset="2"/>
              <a:buChar char="§"/>
            </a:pPr>
            <a:r>
              <a:rPr lang="en-GB" altLang="en-US" sz="2600" smtClean="0">
                <a:solidFill>
                  <a:schemeClr val="accent2"/>
                </a:solidFill>
              </a:rPr>
              <a:t>be appropriate to the organizational needs with regard to food safety</a:t>
            </a:r>
            <a:r>
              <a:rPr lang="bg-BG" altLang="en-US" sz="2600" smtClean="0">
                <a:solidFill>
                  <a:schemeClr val="accent2"/>
                </a:solidFill>
              </a:rPr>
              <a:t>;</a:t>
            </a:r>
          </a:p>
          <a:p>
            <a:pPr lvl="2" eaLnBrk="1" hangingPunct="1">
              <a:buSzTx/>
              <a:buFont typeface="Wingdings" pitchFamily="2" charset="2"/>
              <a:buChar char="§"/>
            </a:pPr>
            <a:r>
              <a:rPr lang="en-GB" altLang="en-US" sz="2600" smtClean="0">
                <a:solidFill>
                  <a:schemeClr val="accent2"/>
                </a:solidFill>
              </a:rPr>
              <a:t>be appropriate to the size and type of the operation and the nature of the nature of the products being manufactured and/or handled; </a:t>
            </a:r>
          </a:p>
          <a:p>
            <a:pPr lvl="2" eaLnBrk="1" hangingPunct="1">
              <a:buSzTx/>
              <a:buFont typeface="Wingdings" pitchFamily="2" charset="2"/>
              <a:buChar char="§"/>
            </a:pPr>
            <a:r>
              <a:rPr lang="en-GB" altLang="en-US" sz="2600" smtClean="0">
                <a:solidFill>
                  <a:schemeClr val="accent2"/>
                </a:solidFill>
              </a:rPr>
              <a:t>be implemented across the entire production system, either as programmes applicable in general or as programmes applicable to a particular product or operational line ; </a:t>
            </a:r>
          </a:p>
          <a:p>
            <a:pPr lvl="2" eaLnBrk="1" hangingPunct="1">
              <a:buSzTx/>
              <a:buFont typeface="Wingdings" pitchFamily="2" charset="2"/>
              <a:buChar char="§"/>
            </a:pPr>
            <a:r>
              <a:rPr lang="en-GB" altLang="en-US" sz="2600" smtClean="0">
                <a:solidFill>
                  <a:schemeClr val="accent2"/>
                </a:solidFill>
              </a:rPr>
              <a:t>be approved by the food safety team</a:t>
            </a:r>
            <a:endParaRPr lang="en-US" altLang="en-US" sz="2600" smtClean="0">
              <a:solidFill>
                <a:schemeClr val="accent2"/>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457200" y="-152400"/>
            <a:ext cx="9144000" cy="1143000"/>
          </a:xfrm>
        </p:spPr>
        <p:txBody>
          <a:bodyPr/>
          <a:lstStyle/>
          <a:p>
            <a:pPr eaLnBrk="1" hangingPunct="1"/>
            <a:r>
              <a:rPr lang="en-GB" altLang="en-US" sz="3200" b="1" smtClean="0">
                <a:solidFill>
                  <a:srgbClr val="0070C0"/>
                </a:solidFill>
                <a:latin typeface="Sylfaen" pitchFamily="18" charset="0"/>
              </a:rPr>
              <a:t>Examples</a:t>
            </a:r>
            <a:r>
              <a:rPr lang="en-GB" altLang="en-US" sz="3200" b="1" i="1" smtClean="0">
                <a:solidFill>
                  <a:srgbClr val="0070C0"/>
                </a:solidFill>
                <a:latin typeface="Sylfaen" pitchFamily="18" charset="0"/>
              </a:rPr>
              <a:t> </a:t>
            </a:r>
            <a:r>
              <a:rPr lang="en-GB" altLang="en-US" sz="3200" b="1" smtClean="0">
                <a:solidFill>
                  <a:srgbClr val="0070C0"/>
                </a:solidFill>
                <a:latin typeface="Sylfaen" pitchFamily="18" charset="0"/>
              </a:rPr>
              <a:t>of prerequisite programmes (PRPs</a:t>
            </a:r>
            <a:r>
              <a:rPr lang="hu-HU" altLang="en-US" sz="3200" b="1" smtClean="0">
                <a:solidFill>
                  <a:srgbClr val="0070C0"/>
                </a:solidFill>
                <a:latin typeface="Sylfaen" pitchFamily="18" charset="0"/>
              </a:rPr>
              <a:t>)</a:t>
            </a:r>
          </a:p>
        </p:txBody>
      </p:sp>
      <p:sp>
        <p:nvSpPr>
          <p:cNvPr id="48131" name="Rectangle 3"/>
          <p:cNvSpPr>
            <a:spLocks noGrp="1" noChangeArrowheads="1"/>
          </p:cNvSpPr>
          <p:nvPr>
            <p:ph type="body" idx="1"/>
          </p:nvPr>
        </p:nvSpPr>
        <p:spPr>
          <a:xfrm>
            <a:off x="384175" y="1052513"/>
            <a:ext cx="8229600" cy="3887787"/>
          </a:xfrm>
        </p:spPr>
        <p:txBody>
          <a:bodyPr/>
          <a:lstStyle/>
          <a:p>
            <a:pPr marL="355600" indent="-355600" eaLnBrk="1" hangingPunct="1">
              <a:lnSpc>
                <a:spcPct val="80000"/>
              </a:lnSpc>
              <a:spcBef>
                <a:spcPct val="25000"/>
              </a:spcBef>
              <a:buFont typeface="Wingdings" pitchFamily="2" charset="2"/>
              <a:buChar char="v"/>
            </a:pPr>
            <a:r>
              <a:rPr lang="en-GB" altLang="en-US" sz="2400" b="1" smtClean="0">
                <a:solidFill>
                  <a:schemeClr val="accent2"/>
                </a:solidFill>
                <a:latin typeface="Sylfaen" pitchFamily="18" charset="0"/>
              </a:rPr>
              <a:t>Plan and set up suitable workspaces and employee facilities;</a:t>
            </a:r>
          </a:p>
          <a:p>
            <a:pPr marL="355600" indent="-355600" eaLnBrk="1" hangingPunct="1">
              <a:lnSpc>
                <a:spcPct val="80000"/>
              </a:lnSpc>
              <a:spcBef>
                <a:spcPct val="25000"/>
              </a:spcBef>
              <a:buFont typeface="Wingdings" pitchFamily="2" charset="2"/>
              <a:buChar char="v"/>
            </a:pPr>
            <a:r>
              <a:rPr lang="en-GB" altLang="en-US" sz="2400" b="1" smtClean="0">
                <a:solidFill>
                  <a:schemeClr val="accent2"/>
                </a:solidFill>
                <a:latin typeface="Sylfaen" pitchFamily="18" charset="0"/>
              </a:rPr>
              <a:t>Provide the workspace with the necessary air, water, energy and other utilities;</a:t>
            </a:r>
          </a:p>
          <a:p>
            <a:pPr marL="355600" indent="-355600" eaLnBrk="1" hangingPunct="1">
              <a:lnSpc>
                <a:spcPct val="80000"/>
              </a:lnSpc>
              <a:spcBef>
                <a:spcPct val="25000"/>
              </a:spcBef>
              <a:buFont typeface="Wingdings" pitchFamily="2" charset="2"/>
              <a:buChar char="v"/>
            </a:pPr>
            <a:r>
              <a:rPr lang="en-GB" altLang="en-US" sz="2400" b="1" smtClean="0">
                <a:solidFill>
                  <a:schemeClr val="accent2"/>
                </a:solidFill>
                <a:latin typeface="Sylfaen" pitchFamily="18" charset="0"/>
              </a:rPr>
              <a:t>Ensure the waste and sewage disposal;</a:t>
            </a:r>
          </a:p>
          <a:p>
            <a:pPr marL="355600" indent="-355600" eaLnBrk="1" hangingPunct="1">
              <a:lnSpc>
                <a:spcPct val="80000"/>
              </a:lnSpc>
              <a:spcBef>
                <a:spcPct val="25000"/>
              </a:spcBef>
              <a:buFont typeface="Wingdings" pitchFamily="2" charset="2"/>
              <a:buChar char="v"/>
            </a:pPr>
            <a:r>
              <a:rPr lang="en-GB" altLang="en-US" sz="2400" b="1" smtClean="0">
                <a:solidFill>
                  <a:schemeClr val="accent2"/>
                </a:solidFill>
                <a:latin typeface="Sylfaen" pitchFamily="18" charset="0"/>
              </a:rPr>
              <a:t>Measure for the prevention of cross-contamination;</a:t>
            </a:r>
          </a:p>
          <a:p>
            <a:pPr marL="355600" indent="-355600" eaLnBrk="1" hangingPunct="1">
              <a:lnSpc>
                <a:spcPct val="80000"/>
              </a:lnSpc>
              <a:spcBef>
                <a:spcPct val="25000"/>
              </a:spcBef>
              <a:buFont typeface="Wingdings" pitchFamily="2" charset="2"/>
              <a:buChar char="v"/>
            </a:pPr>
            <a:r>
              <a:rPr lang="en-GB" altLang="en-US" sz="2400" b="1" smtClean="0">
                <a:solidFill>
                  <a:schemeClr val="accent2"/>
                </a:solidFill>
                <a:latin typeface="Sylfaen" pitchFamily="18" charset="0"/>
              </a:rPr>
              <a:t>Cleaning and sanitizing;</a:t>
            </a:r>
          </a:p>
          <a:p>
            <a:pPr marL="355600" indent="-355600" eaLnBrk="1" hangingPunct="1">
              <a:lnSpc>
                <a:spcPct val="80000"/>
              </a:lnSpc>
              <a:spcBef>
                <a:spcPct val="25000"/>
              </a:spcBef>
              <a:buFont typeface="Wingdings" pitchFamily="2" charset="2"/>
              <a:buChar char="v"/>
            </a:pPr>
            <a:r>
              <a:rPr lang="en-GB" altLang="en-US" sz="2400" b="1" smtClean="0">
                <a:solidFill>
                  <a:schemeClr val="accent2"/>
                </a:solidFill>
                <a:latin typeface="Sylfaen" pitchFamily="18" charset="0"/>
              </a:rPr>
              <a:t>Pest control;</a:t>
            </a:r>
          </a:p>
          <a:p>
            <a:pPr marL="355600" indent="-355600" eaLnBrk="1" hangingPunct="1">
              <a:lnSpc>
                <a:spcPct val="80000"/>
              </a:lnSpc>
              <a:spcBef>
                <a:spcPct val="25000"/>
              </a:spcBef>
              <a:buFont typeface="Wingdings" pitchFamily="2" charset="2"/>
              <a:buChar char="v"/>
            </a:pPr>
            <a:r>
              <a:rPr lang="en-GB" altLang="en-US" sz="2400" b="1" smtClean="0">
                <a:solidFill>
                  <a:schemeClr val="accent2"/>
                </a:solidFill>
                <a:latin typeface="Sylfaen" pitchFamily="18" charset="0"/>
              </a:rPr>
              <a:t>Personal hygiene</a:t>
            </a:r>
            <a:r>
              <a:rPr lang="hu-HU" altLang="en-US" sz="2400" b="1" smtClean="0">
                <a:solidFill>
                  <a:schemeClr val="accent2"/>
                </a:solidFill>
                <a:latin typeface="Sylfaen" pitchFamily="18" charset="0"/>
              </a:rPr>
              <a:t>, </a:t>
            </a:r>
            <a:r>
              <a:rPr lang="en-GB" altLang="en-US" sz="2400" b="1" smtClean="0">
                <a:solidFill>
                  <a:schemeClr val="accent2"/>
                </a:solidFill>
                <a:latin typeface="Sylfaen" pitchFamily="18" charset="0"/>
              </a:rPr>
              <a:t>etc.</a:t>
            </a:r>
          </a:p>
          <a:p>
            <a:pPr marL="355600" indent="-355600" eaLnBrk="1" hangingPunct="1">
              <a:spcBef>
                <a:spcPct val="25000"/>
              </a:spcBef>
              <a:buFont typeface="Wingdings" pitchFamily="2" charset="2"/>
              <a:buNone/>
            </a:pPr>
            <a:endParaRPr lang="en-GB" altLang="en-US" sz="2400" b="1" smtClean="0">
              <a:solidFill>
                <a:schemeClr val="accent2"/>
              </a:solidFill>
              <a:latin typeface="Sylfaen" pitchFamily="18" charset="0"/>
            </a:endParaRPr>
          </a:p>
        </p:txBody>
      </p:sp>
      <p:sp>
        <p:nvSpPr>
          <p:cNvPr id="48132" name="Text Box 4"/>
          <p:cNvSpPr txBox="1">
            <a:spLocks noChangeArrowheads="1"/>
          </p:cNvSpPr>
          <p:nvPr/>
        </p:nvSpPr>
        <p:spPr bwMode="auto">
          <a:xfrm>
            <a:off x="395288" y="5734050"/>
            <a:ext cx="7993062" cy="366713"/>
          </a:xfrm>
          <a:prstGeom prst="rect">
            <a:avLst/>
          </a:prstGeom>
          <a:noFill/>
          <a:ln w="9525">
            <a:noFill/>
            <a:miter lim="800000"/>
            <a:headEnd/>
            <a:tailEnd/>
          </a:ln>
        </p:spPr>
        <p:txBody>
          <a:bodyPr>
            <a:spAutoFit/>
          </a:bodyPr>
          <a:lstStyle/>
          <a:p>
            <a:pPr algn="r">
              <a:spcBef>
                <a:spcPct val="50000"/>
              </a:spcBef>
            </a:pPr>
            <a:endParaRPr lang="hu-HU" altLang="en-US">
              <a:latin typeface="Perpetua" pitchFamily="18" charset="0"/>
            </a:endParaRPr>
          </a:p>
        </p:txBody>
      </p:sp>
      <p:sp>
        <p:nvSpPr>
          <p:cNvPr id="48133" name="Text Box 5"/>
          <p:cNvSpPr txBox="1">
            <a:spLocks noChangeArrowheads="1"/>
          </p:cNvSpPr>
          <p:nvPr/>
        </p:nvSpPr>
        <p:spPr bwMode="auto">
          <a:xfrm>
            <a:off x="250825" y="4437063"/>
            <a:ext cx="8351838" cy="1144587"/>
          </a:xfrm>
          <a:prstGeom prst="rect">
            <a:avLst/>
          </a:prstGeom>
          <a:noFill/>
          <a:ln w="9525">
            <a:noFill/>
            <a:miter lim="800000"/>
            <a:headEnd/>
            <a:tailEnd/>
          </a:ln>
        </p:spPr>
        <p:txBody>
          <a:bodyPr>
            <a:spAutoFit/>
          </a:bodyPr>
          <a:lstStyle/>
          <a:p>
            <a:pPr>
              <a:spcBef>
                <a:spcPct val="50000"/>
              </a:spcBef>
            </a:pPr>
            <a:r>
              <a:rPr lang="hu-HU" altLang="en-US" b="1">
                <a:solidFill>
                  <a:srgbClr val="BE2626"/>
                </a:solidFill>
                <a:latin typeface="Sylfaen" pitchFamily="18" charset="0"/>
              </a:rPr>
              <a:t>IMPORTANT!</a:t>
            </a:r>
          </a:p>
          <a:p>
            <a:pPr>
              <a:spcBef>
                <a:spcPct val="40000"/>
              </a:spcBef>
            </a:pPr>
            <a:r>
              <a:rPr lang="en-GB" altLang="en-US" b="1">
                <a:solidFill>
                  <a:srgbClr val="0033CC"/>
                </a:solidFill>
                <a:latin typeface="Sylfaen" pitchFamily="18" charset="0"/>
              </a:rPr>
              <a:t>Records of verifications and modifications shall be maintained.</a:t>
            </a:r>
          </a:p>
          <a:p>
            <a:pPr>
              <a:spcBef>
                <a:spcPct val="40000"/>
              </a:spcBef>
            </a:pPr>
            <a:r>
              <a:rPr lang="en-GB" altLang="en-US" b="1">
                <a:solidFill>
                  <a:srgbClr val="0033CC"/>
                </a:solidFill>
                <a:latin typeface="Sylfaen" pitchFamily="18" charset="0"/>
              </a:rPr>
              <a:t>Documents should specify how activities included in the PRPs are managed.</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eaLnBrk="1" hangingPunct="1"/>
            <a:r>
              <a:rPr lang="en-US" altLang="en-US" b="1" smtClean="0">
                <a:solidFill>
                  <a:srgbClr val="0070C0"/>
                </a:solidFill>
              </a:rPr>
              <a:t>Hazard Analysis</a:t>
            </a:r>
          </a:p>
        </p:txBody>
      </p:sp>
      <p:sp>
        <p:nvSpPr>
          <p:cNvPr id="49155" name="Rectangle 3"/>
          <p:cNvSpPr>
            <a:spLocks noGrp="1" noChangeArrowheads="1"/>
          </p:cNvSpPr>
          <p:nvPr>
            <p:ph type="body" idx="1"/>
          </p:nvPr>
        </p:nvSpPr>
        <p:spPr/>
        <p:txBody>
          <a:bodyPr/>
          <a:lstStyle/>
          <a:p>
            <a:pPr eaLnBrk="1" hangingPunct="1"/>
            <a:r>
              <a:rPr lang="en-US" altLang="en-US" smtClean="0">
                <a:solidFill>
                  <a:schemeClr val="accent2"/>
                </a:solidFill>
              </a:rPr>
              <a:t>Conduct a hazard analysis </a:t>
            </a:r>
          </a:p>
          <a:p>
            <a:pPr eaLnBrk="1" hangingPunct="1"/>
            <a:r>
              <a:rPr lang="en-US" altLang="en-US" smtClean="0">
                <a:solidFill>
                  <a:schemeClr val="accent2"/>
                </a:solidFill>
              </a:rPr>
              <a:t>List all hazards associated with each process step</a:t>
            </a:r>
          </a:p>
          <a:p>
            <a:pPr eaLnBrk="1" hangingPunct="1"/>
            <a:r>
              <a:rPr lang="en-US" altLang="en-US" smtClean="0">
                <a:solidFill>
                  <a:schemeClr val="accent2"/>
                </a:solidFill>
              </a:rPr>
              <a:t>Select control measure capable of preventing, eliminating, reducing FS hazard to limits</a:t>
            </a:r>
          </a:p>
          <a:p>
            <a:pPr eaLnBrk="1" hangingPunct="1"/>
            <a:r>
              <a:rPr lang="en-US" altLang="en-US" smtClean="0">
                <a:solidFill>
                  <a:schemeClr val="accent2"/>
                </a:solidFill>
              </a:rPr>
              <a:t>Categorize  measures – through oPRPs or HACCP plan</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179388" y="1196975"/>
            <a:ext cx="8675687" cy="503238"/>
          </a:xfrm>
          <a:prstGeom prst="rect">
            <a:avLst/>
          </a:prstGeom>
          <a:solidFill>
            <a:schemeClr val="accent1"/>
          </a:solidFill>
          <a:ln w="9525">
            <a:solidFill>
              <a:schemeClr val="tx1"/>
            </a:solidFill>
            <a:miter lim="800000"/>
            <a:headEnd/>
            <a:tailEnd/>
          </a:ln>
        </p:spPr>
        <p:txBody>
          <a:bodyPr wrap="none" anchor="ctr"/>
          <a:lstStyle/>
          <a:p>
            <a:pPr algn="ctr"/>
            <a:r>
              <a:rPr lang="en-GB" altLang="en-US" sz="2000" b="1">
                <a:solidFill>
                  <a:schemeClr val="bg1"/>
                </a:solidFill>
                <a:latin typeface="Perpetua" pitchFamily="18" charset="0"/>
              </a:rPr>
              <a:t>Hazard identification and determination</a:t>
            </a:r>
            <a:r>
              <a:rPr lang="en-GB" altLang="en-US" b="1">
                <a:solidFill>
                  <a:schemeClr val="bg1"/>
                </a:solidFill>
                <a:latin typeface="Perpetua" pitchFamily="18" charset="0"/>
              </a:rPr>
              <a:t> </a:t>
            </a:r>
            <a:r>
              <a:rPr lang="en-GB" altLang="en-US" sz="2000" b="1">
                <a:solidFill>
                  <a:schemeClr val="bg1"/>
                </a:solidFill>
                <a:latin typeface="Perpetua" pitchFamily="18" charset="0"/>
              </a:rPr>
              <a:t>of acceptance levels</a:t>
            </a:r>
          </a:p>
        </p:txBody>
      </p:sp>
      <p:sp>
        <p:nvSpPr>
          <p:cNvPr id="50179" name="Rectangle 3"/>
          <p:cNvSpPr>
            <a:spLocks noChangeArrowheads="1"/>
          </p:cNvSpPr>
          <p:nvPr/>
        </p:nvSpPr>
        <p:spPr bwMode="auto">
          <a:xfrm>
            <a:off x="1763713" y="1916113"/>
            <a:ext cx="5235575" cy="649287"/>
          </a:xfrm>
          <a:prstGeom prst="rect">
            <a:avLst/>
          </a:prstGeom>
          <a:solidFill>
            <a:schemeClr val="hlink"/>
          </a:solidFill>
          <a:ln w="9525">
            <a:solidFill>
              <a:schemeClr val="tx1"/>
            </a:solidFill>
            <a:miter lim="800000"/>
            <a:headEnd/>
            <a:tailEnd/>
          </a:ln>
        </p:spPr>
        <p:txBody>
          <a:bodyPr wrap="none" anchor="ctr"/>
          <a:lstStyle/>
          <a:p>
            <a:pPr algn="ctr"/>
            <a:r>
              <a:rPr lang="en-GB" altLang="en-US" sz="2000" b="1">
                <a:solidFill>
                  <a:schemeClr val="bg1"/>
                </a:solidFill>
                <a:latin typeface="Perpetua" pitchFamily="18" charset="0"/>
              </a:rPr>
              <a:t>Hazard assessment</a:t>
            </a:r>
          </a:p>
        </p:txBody>
      </p:sp>
      <p:sp>
        <p:nvSpPr>
          <p:cNvPr id="50180" name="Rectangle 4"/>
          <p:cNvSpPr>
            <a:spLocks noChangeArrowheads="1"/>
          </p:cNvSpPr>
          <p:nvPr/>
        </p:nvSpPr>
        <p:spPr bwMode="auto">
          <a:xfrm>
            <a:off x="1763713" y="2636838"/>
            <a:ext cx="5256212" cy="576262"/>
          </a:xfrm>
          <a:prstGeom prst="rect">
            <a:avLst/>
          </a:prstGeom>
          <a:solidFill>
            <a:schemeClr val="accent2"/>
          </a:solidFill>
          <a:ln w="9525">
            <a:solidFill>
              <a:schemeClr val="tx1"/>
            </a:solidFill>
            <a:miter lim="800000"/>
            <a:headEnd/>
            <a:tailEnd/>
          </a:ln>
        </p:spPr>
        <p:txBody>
          <a:bodyPr wrap="none" anchor="ctr"/>
          <a:lstStyle/>
          <a:p>
            <a:pPr algn="ctr"/>
            <a:r>
              <a:rPr lang="sv-SE" altLang="en-US" b="1">
                <a:solidFill>
                  <a:schemeClr val="bg1"/>
                </a:solidFill>
                <a:latin typeface="Perpetua" pitchFamily="18" charset="0"/>
              </a:rPr>
              <a:t> </a:t>
            </a:r>
            <a:r>
              <a:rPr lang="en-GB" altLang="en-US" b="1">
                <a:solidFill>
                  <a:schemeClr val="bg1"/>
                </a:solidFill>
                <a:latin typeface="Perpetua" pitchFamily="18" charset="0"/>
              </a:rPr>
              <a:t>Selection and assessment </a:t>
            </a:r>
          </a:p>
          <a:p>
            <a:pPr algn="ctr"/>
            <a:r>
              <a:rPr lang="en-GB" altLang="en-US" b="1">
                <a:solidFill>
                  <a:schemeClr val="bg1"/>
                </a:solidFill>
                <a:latin typeface="Perpetua" pitchFamily="18" charset="0"/>
              </a:rPr>
              <a:t>of control measures</a:t>
            </a:r>
          </a:p>
        </p:txBody>
      </p:sp>
      <p:sp>
        <p:nvSpPr>
          <p:cNvPr id="50181" name="Rectangle 5"/>
          <p:cNvSpPr>
            <a:spLocks noChangeArrowheads="1"/>
          </p:cNvSpPr>
          <p:nvPr/>
        </p:nvSpPr>
        <p:spPr bwMode="auto">
          <a:xfrm>
            <a:off x="1763713" y="3284538"/>
            <a:ext cx="5256212" cy="720725"/>
          </a:xfrm>
          <a:prstGeom prst="rect">
            <a:avLst/>
          </a:prstGeom>
          <a:solidFill>
            <a:srgbClr val="9900FF"/>
          </a:solidFill>
          <a:ln w="9525">
            <a:solidFill>
              <a:schemeClr val="tx1"/>
            </a:solidFill>
            <a:miter lim="800000"/>
            <a:headEnd/>
            <a:tailEnd/>
          </a:ln>
        </p:spPr>
        <p:txBody>
          <a:bodyPr wrap="none" anchor="ctr"/>
          <a:lstStyle/>
          <a:p>
            <a:pPr algn="ctr"/>
            <a:r>
              <a:rPr lang="en-GB" altLang="en-US" sz="2000" b="1">
                <a:solidFill>
                  <a:schemeClr val="bg1"/>
                </a:solidFill>
                <a:latin typeface="Perpetua" pitchFamily="18" charset="0"/>
              </a:rPr>
              <a:t>Categorization of measures</a:t>
            </a:r>
          </a:p>
        </p:txBody>
      </p:sp>
      <p:sp>
        <p:nvSpPr>
          <p:cNvPr id="50182" name="Rectangle 6"/>
          <p:cNvSpPr>
            <a:spLocks noChangeArrowheads="1"/>
          </p:cNvSpPr>
          <p:nvPr/>
        </p:nvSpPr>
        <p:spPr bwMode="auto">
          <a:xfrm>
            <a:off x="179388" y="1989138"/>
            <a:ext cx="1512887" cy="3960812"/>
          </a:xfrm>
          <a:prstGeom prst="rect">
            <a:avLst/>
          </a:prstGeom>
          <a:solidFill>
            <a:srgbClr val="FFFF00"/>
          </a:solidFill>
          <a:ln w="9525">
            <a:solidFill>
              <a:schemeClr val="tx1"/>
            </a:solidFill>
            <a:miter lim="800000"/>
            <a:headEnd/>
            <a:tailEnd/>
          </a:ln>
        </p:spPr>
        <p:txBody>
          <a:bodyPr wrap="none" anchor="ctr"/>
          <a:lstStyle/>
          <a:p>
            <a:pPr algn="ctr"/>
            <a:r>
              <a:rPr lang="en-GB" altLang="en-US" b="1">
                <a:solidFill>
                  <a:srgbClr val="006DB8"/>
                </a:solidFill>
                <a:latin typeface="Perpetua" pitchFamily="18" charset="0"/>
              </a:rPr>
              <a:t>Prerequisite</a:t>
            </a:r>
          </a:p>
          <a:p>
            <a:pPr algn="ctr"/>
            <a:r>
              <a:rPr lang="en-GB" altLang="en-US" b="1">
                <a:solidFill>
                  <a:srgbClr val="006DB8"/>
                </a:solidFill>
                <a:latin typeface="Perpetua" pitchFamily="18" charset="0"/>
              </a:rPr>
              <a:t> programmes</a:t>
            </a:r>
          </a:p>
        </p:txBody>
      </p:sp>
      <p:sp>
        <p:nvSpPr>
          <p:cNvPr id="50183" name="Rectangle 7"/>
          <p:cNvSpPr>
            <a:spLocks noChangeArrowheads="1"/>
          </p:cNvSpPr>
          <p:nvPr/>
        </p:nvSpPr>
        <p:spPr bwMode="auto">
          <a:xfrm>
            <a:off x="3043238" y="4365625"/>
            <a:ext cx="2808287" cy="1150938"/>
          </a:xfrm>
          <a:prstGeom prst="rect">
            <a:avLst/>
          </a:prstGeom>
          <a:solidFill>
            <a:srgbClr val="CC0000"/>
          </a:solidFill>
          <a:ln w="9525">
            <a:solidFill>
              <a:schemeClr val="tx1"/>
            </a:solidFill>
            <a:miter lim="800000"/>
            <a:headEnd/>
            <a:tailEnd/>
          </a:ln>
        </p:spPr>
        <p:txBody>
          <a:bodyPr wrap="none" anchor="ctr"/>
          <a:lstStyle/>
          <a:p>
            <a:pPr algn="ctr"/>
            <a:r>
              <a:rPr lang="en-GB" altLang="en-US" sz="2000" b="1">
                <a:solidFill>
                  <a:schemeClr val="bg1"/>
                </a:solidFill>
                <a:latin typeface="Perpetua" pitchFamily="18" charset="0"/>
              </a:rPr>
              <a:t>Establishing</a:t>
            </a:r>
          </a:p>
          <a:p>
            <a:pPr algn="ctr"/>
            <a:r>
              <a:rPr lang="en-GB" altLang="en-US" sz="2000" b="1">
                <a:solidFill>
                  <a:schemeClr val="bg1"/>
                </a:solidFill>
                <a:latin typeface="Perpetua" pitchFamily="18" charset="0"/>
              </a:rPr>
              <a:t>the HACCP</a:t>
            </a:r>
            <a:r>
              <a:rPr lang="hu-HU" altLang="en-US" sz="2000" b="1">
                <a:solidFill>
                  <a:schemeClr val="bg1"/>
                </a:solidFill>
                <a:latin typeface="Perpetua" pitchFamily="18" charset="0"/>
              </a:rPr>
              <a:t> </a:t>
            </a:r>
            <a:r>
              <a:rPr lang="sv-SE" altLang="en-US" sz="2000" b="1">
                <a:solidFill>
                  <a:schemeClr val="bg1"/>
                </a:solidFill>
                <a:latin typeface="Perpetua" pitchFamily="18" charset="0"/>
              </a:rPr>
              <a:t>plan</a:t>
            </a:r>
          </a:p>
        </p:txBody>
      </p:sp>
      <p:sp>
        <p:nvSpPr>
          <p:cNvPr id="50184" name="AutoShape 8"/>
          <p:cNvSpPr>
            <a:spLocks noChangeArrowheads="1"/>
          </p:cNvSpPr>
          <p:nvPr/>
        </p:nvSpPr>
        <p:spPr bwMode="auto">
          <a:xfrm>
            <a:off x="7762875" y="5589588"/>
            <a:ext cx="728663" cy="360362"/>
          </a:xfrm>
          <a:prstGeom prst="flowChartDecision">
            <a:avLst/>
          </a:prstGeom>
          <a:solidFill>
            <a:schemeClr val="tx1"/>
          </a:solidFill>
          <a:ln w="9525">
            <a:solidFill>
              <a:schemeClr val="tx1"/>
            </a:solidFill>
            <a:miter lim="800000"/>
            <a:headEnd/>
            <a:tailEnd/>
          </a:ln>
        </p:spPr>
        <p:txBody>
          <a:bodyPr wrap="none" anchor="ctr"/>
          <a:lstStyle/>
          <a:p>
            <a:pPr algn="ctr"/>
            <a:r>
              <a:rPr lang="en-GB" altLang="en-US" b="1">
                <a:solidFill>
                  <a:schemeClr val="bg1"/>
                </a:solidFill>
                <a:latin typeface="Perpetua" pitchFamily="18" charset="0"/>
              </a:rPr>
              <a:t>Valid</a:t>
            </a:r>
          </a:p>
        </p:txBody>
      </p:sp>
      <p:sp>
        <p:nvSpPr>
          <p:cNvPr id="50185" name="AutoShape 9"/>
          <p:cNvSpPr>
            <a:spLocks noChangeArrowheads="1"/>
          </p:cNvSpPr>
          <p:nvPr/>
        </p:nvSpPr>
        <p:spPr bwMode="auto">
          <a:xfrm>
            <a:off x="4040188" y="5589588"/>
            <a:ext cx="796925" cy="360362"/>
          </a:xfrm>
          <a:prstGeom prst="flowChartDecision">
            <a:avLst/>
          </a:prstGeom>
          <a:solidFill>
            <a:schemeClr val="tx1"/>
          </a:solidFill>
          <a:ln w="9525">
            <a:solidFill>
              <a:schemeClr val="tx1"/>
            </a:solidFill>
            <a:miter lim="800000"/>
            <a:headEnd/>
            <a:tailEnd/>
          </a:ln>
        </p:spPr>
        <p:txBody>
          <a:bodyPr wrap="none" anchor="ctr"/>
          <a:lstStyle/>
          <a:p>
            <a:pPr algn="ctr"/>
            <a:r>
              <a:rPr lang="en-GB" altLang="en-US" b="1">
                <a:solidFill>
                  <a:schemeClr val="bg1"/>
                </a:solidFill>
                <a:latin typeface="Perpetua" pitchFamily="18" charset="0"/>
              </a:rPr>
              <a:t>Valid</a:t>
            </a:r>
          </a:p>
        </p:txBody>
      </p:sp>
      <p:sp>
        <p:nvSpPr>
          <p:cNvPr id="50186" name="Rectangle 10"/>
          <p:cNvSpPr>
            <a:spLocks noChangeArrowheads="1"/>
          </p:cNvSpPr>
          <p:nvPr/>
        </p:nvSpPr>
        <p:spPr bwMode="auto">
          <a:xfrm>
            <a:off x="2312988" y="6021388"/>
            <a:ext cx="6446837" cy="360362"/>
          </a:xfrm>
          <a:prstGeom prst="rect">
            <a:avLst/>
          </a:prstGeom>
          <a:solidFill>
            <a:srgbClr val="006DB8"/>
          </a:solidFill>
          <a:ln w="9525">
            <a:solidFill>
              <a:schemeClr val="tx1"/>
            </a:solidFill>
            <a:miter lim="800000"/>
            <a:headEnd/>
            <a:tailEnd/>
          </a:ln>
        </p:spPr>
        <p:txBody>
          <a:bodyPr wrap="none" anchor="ctr"/>
          <a:lstStyle/>
          <a:p>
            <a:pPr algn="ctr"/>
            <a:r>
              <a:rPr lang="en-GB" altLang="en-US" sz="2000" b="1">
                <a:solidFill>
                  <a:schemeClr val="bg1"/>
                </a:solidFill>
                <a:latin typeface="Perpetua" pitchFamily="18" charset="0"/>
              </a:rPr>
              <a:t>Verification</a:t>
            </a:r>
            <a:r>
              <a:rPr lang="hu-HU" altLang="en-US" sz="2000" b="1">
                <a:solidFill>
                  <a:schemeClr val="bg1"/>
                </a:solidFill>
                <a:latin typeface="Perpetua" pitchFamily="18" charset="0"/>
              </a:rPr>
              <a:t> </a:t>
            </a:r>
            <a:r>
              <a:rPr lang="en-GB" altLang="en-US" sz="2000" b="1">
                <a:solidFill>
                  <a:schemeClr val="bg1"/>
                </a:solidFill>
                <a:latin typeface="Perpetua" pitchFamily="18" charset="0"/>
              </a:rPr>
              <a:t>planning</a:t>
            </a:r>
          </a:p>
        </p:txBody>
      </p:sp>
      <p:sp>
        <p:nvSpPr>
          <p:cNvPr id="50187" name="Line 13"/>
          <p:cNvSpPr>
            <a:spLocks noChangeShapeType="1"/>
          </p:cNvSpPr>
          <p:nvPr/>
        </p:nvSpPr>
        <p:spPr bwMode="auto">
          <a:xfrm flipH="1">
            <a:off x="4427538" y="4005263"/>
            <a:ext cx="0" cy="373062"/>
          </a:xfrm>
          <a:prstGeom prst="line">
            <a:avLst/>
          </a:prstGeom>
          <a:noFill/>
          <a:ln w="25400">
            <a:solidFill>
              <a:schemeClr val="tx1"/>
            </a:solidFill>
            <a:round/>
            <a:headEnd/>
            <a:tailEnd type="triangle" w="lg" len="lg"/>
          </a:ln>
        </p:spPr>
        <p:txBody>
          <a:bodyPr/>
          <a:lstStyle/>
          <a:p>
            <a:endParaRPr lang="en-US"/>
          </a:p>
        </p:txBody>
      </p:sp>
      <p:sp>
        <p:nvSpPr>
          <p:cNvPr id="50188" name="Rectangle 14"/>
          <p:cNvSpPr>
            <a:spLocks noChangeArrowheads="1"/>
          </p:cNvSpPr>
          <p:nvPr/>
        </p:nvSpPr>
        <p:spPr bwMode="auto">
          <a:xfrm>
            <a:off x="7297738" y="1844675"/>
            <a:ext cx="1644650" cy="3656013"/>
          </a:xfrm>
          <a:prstGeom prst="rect">
            <a:avLst/>
          </a:prstGeom>
          <a:gradFill rotWithShape="1">
            <a:gsLst>
              <a:gs pos="0">
                <a:srgbClr val="FF0000"/>
              </a:gs>
              <a:gs pos="100000">
                <a:srgbClr val="760000"/>
              </a:gs>
            </a:gsLst>
            <a:lin ang="5400000" scaled="1"/>
          </a:gradFill>
          <a:ln w="9525">
            <a:solidFill>
              <a:schemeClr val="tx1"/>
            </a:solidFill>
            <a:miter lim="800000"/>
            <a:headEnd/>
            <a:tailEnd/>
          </a:ln>
        </p:spPr>
        <p:txBody>
          <a:bodyPr wrap="none" anchor="ctr"/>
          <a:lstStyle/>
          <a:p>
            <a:pPr algn="ctr"/>
            <a:r>
              <a:rPr lang="en-GB" altLang="en-US" sz="2000" b="1">
                <a:solidFill>
                  <a:schemeClr val="bg1"/>
                </a:solidFill>
                <a:latin typeface="Perpetua" pitchFamily="18" charset="0"/>
              </a:rPr>
              <a:t>Establishing</a:t>
            </a:r>
          </a:p>
          <a:p>
            <a:pPr algn="ctr"/>
            <a:r>
              <a:rPr lang="en-GB" altLang="en-US" sz="2000" b="1">
                <a:solidFill>
                  <a:schemeClr val="bg1"/>
                </a:solidFill>
                <a:latin typeface="Perpetua" pitchFamily="18" charset="0"/>
              </a:rPr>
              <a:t>the oPRP</a:t>
            </a:r>
            <a:r>
              <a:rPr lang="hu-HU" altLang="en-US" sz="2000" b="1">
                <a:solidFill>
                  <a:schemeClr val="bg1"/>
                </a:solidFill>
                <a:latin typeface="Perpetua" pitchFamily="18" charset="0"/>
              </a:rPr>
              <a:t>s</a:t>
            </a:r>
            <a:endParaRPr lang="en-GB" altLang="en-US" sz="2000" b="1">
              <a:solidFill>
                <a:schemeClr val="bg1"/>
              </a:solidFill>
              <a:latin typeface="Perpetua" pitchFamily="18" charset="0"/>
            </a:endParaRPr>
          </a:p>
          <a:p>
            <a:pPr algn="ctr"/>
            <a:endParaRPr lang="en-GB" altLang="en-US" sz="2000" b="1">
              <a:solidFill>
                <a:schemeClr val="folHlink"/>
              </a:solidFill>
              <a:latin typeface="Perpetua" pitchFamily="18" charset="0"/>
            </a:endParaRPr>
          </a:p>
        </p:txBody>
      </p:sp>
      <p:sp>
        <p:nvSpPr>
          <p:cNvPr id="50189" name="Line 15"/>
          <p:cNvSpPr>
            <a:spLocks noChangeShapeType="1"/>
          </p:cNvSpPr>
          <p:nvPr/>
        </p:nvSpPr>
        <p:spPr bwMode="auto">
          <a:xfrm flipH="1">
            <a:off x="1714500" y="4005263"/>
            <a:ext cx="1800225" cy="1019175"/>
          </a:xfrm>
          <a:prstGeom prst="line">
            <a:avLst/>
          </a:prstGeom>
          <a:noFill/>
          <a:ln w="25400">
            <a:solidFill>
              <a:schemeClr val="tx1"/>
            </a:solidFill>
            <a:round/>
            <a:headEnd/>
            <a:tailEnd type="triangle" w="lg" len="lg"/>
          </a:ln>
        </p:spPr>
        <p:txBody>
          <a:bodyPr/>
          <a:lstStyle/>
          <a:p>
            <a:endParaRPr lang="en-US"/>
          </a:p>
        </p:txBody>
      </p:sp>
      <p:sp>
        <p:nvSpPr>
          <p:cNvPr id="50190" name="Line 16"/>
          <p:cNvSpPr>
            <a:spLocks noChangeShapeType="1"/>
          </p:cNvSpPr>
          <p:nvPr/>
        </p:nvSpPr>
        <p:spPr bwMode="auto">
          <a:xfrm>
            <a:off x="5103813" y="4005263"/>
            <a:ext cx="2097087" cy="703262"/>
          </a:xfrm>
          <a:prstGeom prst="line">
            <a:avLst/>
          </a:prstGeom>
          <a:noFill/>
          <a:ln w="25400">
            <a:solidFill>
              <a:schemeClr val="tx1"/>
            </a:solidFill>
            <a:round/>
            <a:headEnd/>
            <a:tailEnd type="triangle" w="lg" len="lg"/>
          </a:ln>
        </p:spPr>
        <p:txBody>
          <a:bodyPr/>
          <a:lstStyle/>
          <a:p>
            <a:endParaRPr lang="en-US"/>
          </a:p>
        </p:txBody>
      </p:sp>
      <p:sp>
        <p:nvSpPr>
          <p:cNvPr id="50191" name="Rectangle 17"/>
          <p:cNvSpPr>
            <a:spLocks noChangeArrowheads="1"/>
          </p:cNvSpPr>
          <p:nvPr/>
        </p:nvSpPr>
        <p:spPr bwMode="auto">
          <a:xfrm>
            <a:off x="3851275" y="333375"/>
            <a:ext cx="4968875" cy="647700"/>
          </a:xfrm>
          <a:prstGeom prst="rect">
            <a:avLst/>
          </a:prstGeom>
          <a:solidFill>
            <a:schemeClr val="accent1"/>
          </a:solidFill>
          <a:ln w="9525">
            <a:solidFill>
              <a:schemeClr val="tx1"/>
            </a:solidFill>
            <a:miter lim="800000"/>
            <a:headEnd/>
            <a:tailEnd/>
          </a:ln>
        </p:spPr>
        <p:txBody>
          <a:bodyPr wrap="none" anchor="ctr"/>
          <a:lstStyle/>
          <a:p>
            <a:pPr algn="ctr"/>
            <a:r>
              <a:rPr lang="hu-HU" altLang="en-US" sz="3200" b="1">
                <a:solidFill>
                  <a:schemeClr val="bg1"/>
                </a:solidFill>
                <a:latin typeface="Perpetua" pitchFamily="18" charset="0"/>
              </a:rPr>
              <a:t>HAZARD ANALYSIS</a:t>
            </a: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eaLnBrk="1" hangingPunct="1"/>
            <a:r>
              <a:rPr lang="en-US" altLang="en-US" b="1" smtClean="0">
                <a:solidFill>
                  <a:srgbClr val="0070C0"/>
                </a:solidFill>
              </a:rPr>
              <a:t>UPDATION OF oPRP’S AND HACCP</a:t>
            </a:r>
          </a:p>
        </p:txBody>
      </p:sp>
      <p:sp>
        <p:nvSpPr>
          <p:cNvPr id="51203" name="Rectangle 3"/>
          <p:cNvSpPr>
            <a:spLocks noGrp="1" noChangeArrowheads="1"/>
          </p:cNvSpPr>
          <p:nvPr>
            <p:ph type="body" idx="1"/>
          </p:nvPr>
        </p:nvSpPr>
        <p:spPr/>
        <p:txBody>
          <a:bodyPr/>
          <a:lstStyle/>
          <a:p>
            <a:pPr eaLnBrk="1" hangingPunct="1">
              <a:buFontTx/>
              <a:buNone/>
            </a:pPr>
            <a:r>
              <a:rPr lang="en-US" altLang="en-US" b="1" smtClean="0">
                <a:solidFill>
                  <a:schemeClr val="accent2"/>
                </a:solidFill>
              </a:rPr>
              <a:t>WHEN EVER THERE IS CHANGE IN </a:t>
            </a:r>
          </a:p>
          <a:p>
            <a:pPr eaLnBrk="1" hangingPunct="1"/>
            <a:r>
              <a:rPr lang="en-US" altLang="en-US" b="1" smtClean="0">
                <a:solidFill>
                  <a:schemeClr val="accent2"/>
                </a:solidFill>
              </a:rPr>
              <a:t>PRODUCT CHARECTERISTICS</a:t>
            </a:r>
          </a:p>
          <a:p>
            <a:pPr eaLnBrk="1" hangingPunct="1"/>
            <a:r>
              <a:rPr lang="en-US" altLang="en-US" b="1" smtClean="0">
                <a:solidFill>
                  <a:schemeClr val="accent2"/>
                </a:solidFill>
              </a:rPr>
              <a:t>INTENDED USE</a:t>
            </a:r>
          </a:p>
          <a:p>
            <a:pPr eaLnBrk="1" hangingPunct="1"/>
            <a:r>
              <a:rPr lang="en-US" altLang="en-US" b="1" smtClean="0">
                <a:solidFill>
                  <a:schemeClr val="accent2"/>
                </a:solidFill>
              </a:rPr>
              <a:t>FLOW DIAGRAMS/PROCESS STEPS</a:t>
            </a:r>
          </a:p>
          <a:p>
            <a:pPr eaLnBrk="1" hangingPunct="1"/>
            <a:r>
              <a:rPr lang="en-US" altLang="en-US" b="1" smtClean="0">
                <a:solidFill>
                  <a:schemeClr val="accent2"/>
                </a:solidFill>
              </a:rPr>
              <a:t>CONTROL MEASURES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title"/>
          </p:nvPr>
        </p:nvSpPr>
        <p:spPr>
          <a:xfrm>
            <a:off x="304800" y="0"/>
            <a:ext cx="7772400" cy="1143000"/>
          </a:xfrm>
        </p:spPr>
        <p:txBody>
          <a:bodyPr/>
          <a:lstStyle/>
          <a:p>
            <a:pPr eaLnBrk="1" hangingPunct="1"/>
            <a:r>
              <a:rPr lang="en-US" altLang="en-US" b="1" smtClean="0">
                <a:solidFill>
                  <a:srgbClr val="0070C0"/>
                </a:solidFill>
              </a:rPr>
              <a:t>                   Verification</a:t>
            </a:r>
          </a:p>
        </p:txBody>
      </p:sp>
      <p:sp>
        <p:nvSpPr>
          <p:cNvPr id="52227" name="Rectangle 8"/>
          <p:cNvSpPr>
            <a:spLocks noGrp="1" noChangeArrowheads="1"/>
          </p:cNvSpPr>
          <p:nvPr>
            <p:ph type="body" idx="1"/>
          </p:nvPr>
        </p:nvSpPr>
        <p:spPr>
          <a:xfrm>
            <a:off x="252413" y="1125538"/>
            <a:ext cx="8891587" cy="5327650"/>
          </a:xfrm>
        </p:spPr>
        <p:txBody>
          <a:bodyPr/>
          <a:lstStyle/>
          <a:p>
            <a:pPr eaLnBrk="1" hangingPunct="1">
              <a:lnSpc>
                <a:spcPct val="70000"/>
              </a:lnSpc>
              <a:buFontTx/>
              <a:buNone/>
            </a:pPr>
            <a:r>
              <a:rPr lang="en-GB" altLang="en-US" sz="2400" b="1" smtClean="0">
                <a:solidFill>
                  <a:schemeClr val="accent2"/>
                </a:solidFill>
              </a:rPr>
              <a:t>Verification planning shall define the purpose, methods, frequencies and responsibilities for the verification activities. 	</a:t>
            </a:r>
          </a:p>
          <a:p>
            <a:pPr eaLnBrk="1" hangingPunct="1">
              <a:lnSpc>
                <a:spcPct val="70000"/>
              </a:lnSpc>
              <a:buFontTx/>
              <a:buNone/>
            </a:pPr>
            <a:r>
              <a:rPr lang="en-GB" altLang="en-US" sz="2400" b="1" smtClean="0">
                <a:solidFill>
                  <a:schemeClr val="accent2"/>
                </a:solidFill>
              </a:rPr>
              <a:t>The verification activities shall confirm that</a:t>
            </a:r>
            <a:r>
              <a:rPr lang="bg-BG" altLang="en-US" sz="2400" b="1" smtClean="0">
                <a:solidFill>
                  <a:schemeClr val="accent2"/>
                </a:solidFill>
              </a:rPr>
              <a:t>: </a:t>
            </a:r>
          </a:p>
          <a:p>
            <a:pPr lvl="1" eaLnBrk="1" hangingPunct="1">
              <a:lnSpc>
                <a:spcPct val="70000"/>
              </a:lnSpc>
              <a:buFontTx/>
              <a:buNone/>
            </a:pPr>
            <a:r>
              <a:rPr lang="en-GB" altLang="en-US" b="1" smtClean="0">
                <a:solidFill>
                  <a:schemeClr val="accent2"/>
                </a:solidFill>
              </a:rPr>
              <a:t>	</a:t>
            </a:r>
            <a:r>
              <a:rPr lang="bg-BG" altLang="en-US" b="1" smtClean="0">
                <a:solidFill>
                  <a:schemeClr val="accent2"/>
                </a:solidFill>
              </a:rPr>
              <a:t>a) </a:t>
            </a:r>
            <a:r>
              <a:rPr lang="en-GB" altLang="en-US" b="1" smtClean="0">
                <a:solidFill>
                  <a:schemeClr val="accent2"/>
                </a:solidFill>
              </a:rPr>
              <a:t>	the PRPs are implemented</a:t>
            </a:r>
            <a:r>
              <a:rPr lang="bg-BG" altLang="en-US" b="1" smtClean="0">
                <a:solidFill>
                  <a:schemeClr val="accent2"/>
                </a:solidFill>
              </a:rPr>
              <a:t> (</a:t>
            </a:r>
            <a:r>
              <a:rPr lang="en-GB" altLang="en-US" b="1" smtClean="0">
                <a:solidFill>
                  <a:schemeClr val="accent2"/>
                </a:solidFill>
              </a:rPr>
              <a:t>see</a:t>
            </a:r>
            <a:r>
              <a:rPr lang="bg-BG" altLang="en-US" b="1" smtClean="0">
                <a:solidFill>
                  <a:schemeClr val="accent2"/>
                </a:solidFill>
              </a:rPr>
              <a:t> 7.2); </a:t>
            </a:r>
          </a:p>
          <a:p>
            <a:pPr lvl="1" eaLnBrk="1" hangingPunct="1">
              <a:lnSpc>
                <a:spcPct val="70000"/>
              </a:lnSpc>
              <a:buFontTx/>
              <a:buNone/>
            </a:pPr>
            <a:r>
              <a:rPr lang="en-GB" altLang="en-US" b="1" smtClean="0">
                <a:solidFill>
                  <a:schemeClr val="accent2"/>
                </a:solidFill>
              </a:rPr>
              <a:t>	</a:t>
            </a:r>
            <a:r>
              <a:rPr lang="bg-BG" altLang="en-US" b="1" smtClean="0">
                <a:solidFill>
                  <a:schemeClr val="accent2"/>
                </a:solidFill>
              </a:rPr>
              <a:t>b) </a:t>
            </a:r>
            <a:r>
              <a:rPr lang="en-GB" altLang="en-US" b="1" smtClean="0">
                <a:solidFill>
                  <a:schemeClr val="accent2"/>
                </a:solidFill>
              </a:rPr>
              <a:t>input to the hazard analysis</a:t>
            </a:r>
            <a:r>
              <a:rPr lang="bg-BG" altLang="en-US" b="1" smtClean="0">
                <a:solidFill>
                  <a:schemeClr val="accent2"/>
                </a:solidFill>
              </a:rPr>
              <a:t> (</a:t>
            </a:r>
            <a:r>
              <a:rPr lang="en-GB" altLang="en-US" b="1" smtClean="0">
                <a:solidFill>
                  <a:schemeClr val="accent2"/>
                </a:solidFill>
              </a:rPr>
              <a:t>see</a:t>
            </a:r>
            <a:r>
              <a:rPr lang="bg-BG" altLang="en-US" b="1" smtClean="0">
                <a:solidFill>
                  <a:schemeClr val="accent2"/>
                </a:solidFill>
              </a:rPr>
              <a:t> 7.3) </a:t>
            </a:r>
            <a:r>
              <a:rPr lang="en-GB" altLang="en-US" b="1" smtClean="0">
                <a:solidFill>
                  <a:schemeClr val="accent2"/>
                </a:solidFill>
              </a:rPr>
              <a:t>is continually updated</a:t>
            </a:r>
            <a:r>
              <a:rPr lang="bg-BG" altLang="en-US" b="1" smtClean="0">
                <a:solidFill>
                  <a:schemeClr val="accent2"/>
                </a:solidFill>
              </a:rPr>
              <a:t>;</a:t>
            </a:r>
          </a:p>
          <a:p>
            <a:pPr lvl="1" eaLnBrk="1" hangingPunct="1">
              <a:lnSpc>
                <a:spcPct val="70000"/>
              </a:lnSpc>
              <a:buFontTx/>
              <a:buNone/>
            </a:pPr>
            <a:r>
              <a:rPr lang="en-GB" altLang="en-US" b="1" smtClean="0">
                <a:solidFill>
                  <a:schemeClr val="accent2"/>
                </a:solidFill>
              </a:rPr>
              <a:t>	</a:t>
            </a:r>
            <a:r>
              <a:rPr lang="bg-BG" altLang="en-US" b="1" smtClean="0">
                <a:solidFill>
                  <a:schemeClr val="accent2"/>
                </a:solidFill>
              </a:rPr>
              <a:t>c) </a:t>
            </a:r>
            <a:r>
              <a:rPr lang="en-GB" altLang="en-US" b="1" smtClean="0">
                <a:solidFill>
                  <a:schemeClr val="accent2"/>
                </a:solidFill>
              </a:rPr>
              <a:t>	the operational PRPs</a:t>
            </a:r>
            <a:r>
              <a:rPr lang="bg-BG" altLang="en-US" b="1" smtClean="0">
                <a:solidFill>
                  <a:schemeClr val="accent2"/>
                </a:solidFill>
              </a:rPr>
              <a:t> (</a:t>
            </a:r>
            <a:r>
              <a:rPr lang="en-GB" altLang="en-US" b="1" smtClean="0">
                <a:solidFill>
                  <a:schemeClr val="accent2"/>
                </a:solidFill>
              </a:rPr>
              <a:t>see</a:t>
            </a:r>
            <a:r>
              <a:rPr lang="bg-BG" altLang="en-US" b="1" smtClean="0">
                <a:solidFill>
                  <a:schemeClr val="accent2"/>
                </a:solidFill>
              </a:rPr>
              <a:t> 7.5) </a:t>
            </a:r>
            <a:r>
              <a:rPr lang="en-GB" altLang="en-US" b="1" smtClean="0">
                <a:solidFill>
                  <a:schemeClr val="accent2"/>
                </a:solidFill>
              </a:rPr>
              <a:t>and the elements within the HACCP plan</a:t>
            </a:r>
            <a:r>
              <a:rPr lang="bg-BG" altLang="en-US" b="1" smtClean="0">
                <a:solidFill>
                  <a:schemeClr val="accent2"/>
                </a:solidFill>
              </a:rPr>
              <a:t> (</a:t>
            </a:r>
            <a:r>
              <a:rPr lang="en-GB" altLang="en-US" b="1" smtClean="0">
                <a:solidFill>
                  <a:schemeClr val="accent2"/>
                </a:solidFill>
              </a:rPr>
              <a:t>see</a:t>
            </a:r>
            <a:r>
              <a:rPr lang="bg-BG" altLang="en-US" b="1" smtClean="0">
                <a:solidFill>
                  <a:schemeClr val="accent2"/>
                </a:solidFill>
              </a:rPr>
              <a:t> 7.6.1) </a:t>
            </a:r>
            <a:r>
              <a:rPr lang="en-GB" altLang="en-US" b="1" smtClean="0">
                <a:solidFill>
                  <a:schemeClr val="accent2"/>
                </a:solidFill>
              </a:rPr>
              <a:t>are implemented and effective</a:t>
            </a:r>
            <a:r>
              <a:rPr lang="bg-BG" altLang="en-US" b="1" smtClean="0">
                <a:solidFill>
                  <a:schemeClr val="accent2"/>
                </a:solidFill>
              </a:rPr>
              <a:t>; </a:t>
            </a:r>
          </a:p>
          <a:p>
            <a:pPr lvl="1" eaLnBrk="1" hangingPunct="1">
              <a:lnSpc>
                <a:spcPct val="70000"/>
              </a:lnSpc>
              <a:buFontTx/>
              <a:buNone/>
            </a:pPr>
            <a:r>
              <a:rPr lang="en-GB" altLang="en-US" b="1" smtClean="0">
                <a:solidFill>
                  <a:schemeClr val="accent2"/>
                </a:solidFill>
              </a:rPr>
              <a:t>	</a:t>
            </a:r>
            <a:r>
              <a:rPr lang="bg-BG" altLang="en-US" b="1" smtClean="0">
                <a:solidFill>
                  <a:schemeClr val="accent2"/>
                </a:solidFill>
              </a:rPr>
              <a:t>d)</a:t>
            </a:r>
            <a:r>
              <a:rPr lang="en-GB" altLang="en-US" b="1" smtClean="0">
                <a:solidFill>
                  <a:schemeClr val="accent2"/>
                </a:solidFill>
              </a:rPr>
              <a:t>	hazard levels are acceptable</a:t>
            </a:r>
            <a:r>
              <a:rPr lang="bg-BG" altLang="en-US" b="1" smtClean="0">
                <a:solidFill>
                  <a:schemeClr val="accent2"/>
                </a:solidFill>
              </a:rPr>
              <a:t> (</a:t>
            </a:r>
            <a:r>
              <a:rPr lang="en-GB" altLang="en-US" b="1" smtClean="0">
                <a:solidFill>
                  <a:schemeClr val="accent2"/>
                </a:solidFill>
              </a:rPr>
              <a:t>see</a:t>
            </a:r>
            <a:r>
              <a:rPr lang="bg-BG" altLang="en-US" b="1" smtClean="0">
                <a:solidFill>
                  <a:schemeClr val="accent2"/>
                </a:solidFill>
              </a:rPr>
              <a:t> 7.4.2); </a:t>
            </a:r>
          </a:p>
          <a:p>
            <a:pPr lvl="1" eaLnBrk="1" hangingPunct="1">
              <a:lnSpc>
                <a:spcPct val="70000"/>
              </a:lnSpc>
              <a:buFontTx/>
              <a:buNone/>
            </a:pPr>
            <a:r>
              <a:rPr lang="en-GB" altLang="en-US" b="1" smtClean="0">
                <a:solidFill>
                  <a:schemeClr val="accent2"/>
                </a:solidFill>
              </a:rPr>
              <a:t>	</a:t>
            </a:r>
            <a:r>
              <a:rPr lang="bg-BG" altLang="en-US" b="1" smtClean="0">
                <a:solidFill>
                  <a:schemeClr val="accent2"/>
                </a:solidFill>
              </a:rPr>
              <a:t>e) </a:t>
            </a:r>
            <a:r>
              <a:rPr lang="en-GB" altLang="en-US" b="1" smtClean="0">
                <a:solidFill>
                  <a:schemeClr val="accent2"/>
                </a:solidFill>
              </a:rPr>
              <a:t>	other procedures required by the organization are     	implemented 	and effective</a:t>
            </a:r>
            <a:r>
              <a:rPr lang="bg-BG" altLang="en-US" b="1" smtClean="0">
                <a:solidFill>
                  <a:schemeClr val="accent2"/>
                </a:solidFill>
              </a:rPr>
              <a:t>.</a:t>
            </a:r>
            <a:endParaRPr lang="en-US" altLang="en-US" b="1" smtClean="0">
              <a:solidFill>
                <a:schemeClr val="accent2"/>
              </a:solidFill>
            </a:endParaRPr>
          </a:p>
          <a:p>
            <a:pPr lvl="1" eaLnBrk="1" hangingPunct="1">
              <a:lnSpc>
                <a:spcPct val="70000"/>
              </a:lnSpc>
              <a:buFontTx/>
              <a:buNone/>
            </a:pPr>
            <a:endParaRPr lang="en-US" altLang="en-US" b="1" smtClean="0">
              <a:solidFill>
                <a:schemeClr val="accent2"/>
              </a:solidFill>
            </a:endParaRPr>
          </a:p>
          <a:p>
            <a:pPr lvl="1" eaLnBrk="1" hangingPunct="1">
              <a:lnSpc>
                <a:spcPct val="70000"/>
              </a:lnSpc>
              <a:buFontTx/>
              <a:buNone/>
            </a:pPr>
            <a:r>
              <a:rPr lang="en-US" altLang="en-US" b="1" smtClean="0">
                <a:solidFill>
                  <a:schemeClr val="accent2"/>
                </a:solidFill>
              </a:rPr>
              <a:t>Record verification results</a:t>
            </a:r>
            <a:endParaRPr lang="bg-BG" altLang="en-US" b="1" smtClean="0">
              <a:solidFill>
                <a:schemeClr val="accent2"/>
              </a:solidFill>
            </a:endParaRPr>
          </a:p>
          <a:p>
            <a:pPr eaLnBrk="1" hangingPunct="1">
              <a:lnSpc>
                <a:spcPct val="70000"/>
              </a:lnSpc>
            </a:pPr>
            <a:endParaRPr lang="en-US" altLang="en-US" sz="2400" b="1" smtClean="0">
              <a:solidFill>
                <a:schemeClr val="accent2"/>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altLang="en-US" b="1" smtClean="0">
                <a:solidFill>
                  <a:srgbClr val="0070C0"/>
                </a:solidFill>
              </a:rPr>
              <a:t>        TRACEABILITY SYSTEM</a:t>
            </a:r>
          </a:p>
        </p:txBody>
      </p:sp>
      <p:sp>
        <p:nvSpPr>
          <p:cNvPr id="53251" name="Rectangle 3"/>
          <p:cNvSpPr>
            <a:spLocks noGrp="1" noChangeArrowheads="1"/>
          </p:cNvSpPr>
          <p:nvPr>
            <p:ph type="body" idx="1"/>
          </p:nvPr>
        </p:nvSpPr>
        <p:spPr/>
        <p:txBody>
          <a:bodyPr/>
          <a:lstStyle/>
          <a:p>
            <a:pPr eaLnBrk="1" hangingPunct="1"/>
            <a:r>
              <a:rPr lang="en-US" altLang="en-US" b="1" smtClean="0">
                <a:solidFill>
                  <a:schemeClr val="accent2"/>
                </a:solidFill>
              </a:rPr>
              <a:t>ENABLES IDENTIFICATION OF PRODUCT LOTS WITH CODE TO IDENTIFY WITH RM, PROCESS AND DELIVERY RECORDS</a:t>
            </a:r>
          </a:p>
          <a:p>
            <a:pPr eaLnBrk="1" hangingPunct="1"/>
            <a:r>
              <a:rPr lang="en-US" altLang="en-US" b="1" smtClean="0">
                <a:solidFill>
                  <a:schemeClr val="accent2"/>
                </a:solidFill>
              </a:rPr>
              <a:t>ABLE TO IDENTIFY INCOMING MATERIAL/ END PRODUCT</a:t>
            </a:r>
          </a:p>
          <a:p>
            <a:pPr eaLnBrk="1" hangingPunct="1"/>
            <a:r>
              <a:rPr lang="en-US" altLang="en-US" b="1" smtClean="0">
                <a:solidFill>
                  <a:schemeClr val="accent2"/>
                </a:solidFill>
              </a:rPr>
              <a:t>RECORDS TO BE KEPT FOR RECALL ETC</a:t>
            </a:r>
          </a:p>
          <a:p>
            <a:pPr eaLnBrk="1" hangingPunct="1"/>
            <a:r>
              <a:rPr lang="en-US" altLang="en-US" b="1" smtClean="0">
                <a:solidFill>
                  <a:schemeClr val="accent2"/>
                </a:solidFill>
              </a:rPr>
              <a:t>REGULATORY / CUSTOMER REQUIREMENTS</a:t>
            </a:r>
          </a:p>
          <a:p>
            <a:pPr eaLnBrk="1" hangingPunct="1"/>
            <a:endParaRPr lang="en-US" altLang="en-US" b="1" smtClean="0">
              <a:solidFill>
                <a:schemeClr val="accent2"/>
              </a:solidFill>
            </a:endParaRPr>
          </a:p>
          <a:p>
            <a:pPr eaLnBrk="1" hangingPunct="1"/>
            <a:endParaRPr lang="en-US" altLang="en-US" b="1" smtClean="0">
              <a:solidFill>
                <a:schemeClr val="accent2"/>
              </a:solidFill>
            </a:endParaRPr>
          </a:p>
          <a:p>
            <a:pPr eaLnBrk="1" hangingPunct="1"/>
            <a:endParaRPr lang="en-US" altLang="en-US" b="1" smtClean="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762000" y="381000"/>
            <a:ext cx="7772400" cy="731838"/>
          </a:xfrm>
        </p:spPr>
        <p:txBody>
          <a:bodyPr/>
          <a:lstStyle/>
          <a:p>
            <a:pPr eaLnBrk="1" hangingPunct="1"/>
            <a:r>
              <a:rPr lang="en-IN" altLang="en-US" sz="3600" b="1" smtClean="0">
                <a:solidFill>
                  <a:srgbClr val="0070C0"/>
                </a:solidFill>
              </a:rPr>
              <a:t>Corrections</a:t>
            </a:r>
          </a:p>
        </p:txBody>
      </p:sp>
      <p:sp>
        <p:nvSpPr>
          <p:cNvPr id="54275" name="Content Placeholder 2"/>
          <p:cNvSpPr>
            <a:spLocks noGrp="1"/>
          </p:cNvSpPr>
          <p:nvPr>
            <p:ph sz="quarter" idx="1"/>
          </p:nvPr>
        </p:nvSpPr>
        <p:spPr/>
        <p:txBody>
          <a:bodyPr/>
          <a:lstStyle/>
          <a:p>
            <a:pPr eaLnBrk="1" hangingPunct="1">
              <a:lnSpc>
                <a:spcPct val="90000"/>
              </a:lnSpc>
            </a:pPr>
            <a:r>
              <a:rPr lang="en-IN" altLang="en-US" sz="2200" b="1" smtClean="0">
                <a:solidFill>
                  <a:schemeClr val="accent2"/>
                </a:solidFill>
              </a:rPr>
              <a:t>The organization shall ensure that when critical limits for CCP(S) are exceeded, or there is a loss of control of operational PRP(s), the products affected are identified and controlled with regard to their use and release.</a:t>
            </a:r>
          </a:p>
          <a:p>
            <a:pPr eaLnBrk="1" hangingPunct="1">
              <a:lnSpc>
                <a:spcPct val="90000"/>
              </a:lnSpc>
            </a:pPr>
            <a:r>
              <a:rPr lang="en-IN" altLang="en-US" sz="2200" b="1" smtClean="0">
                <a:solidFill>
                  <a:schemeClr val="accent2"/>
                </a:solidFill>
              </a:rPr>
              <a:t>A documented procedure shall be established and maintained defining</a:t>
            </a:r>
          </a:p>
          <a:p>
            <a:pPr lvl="1" eaLnBrk="1" hangingPunct="1">
              <a:lnSpc>
                <a:spcPct val="90000"/>
              </a:lnSpc>
            </a:pPr>
            <a:r>
              <a:rPr lang="en-IN" altLang="en-US" sz="2000" b="1" smtClean="0">
                <a:solidFill>
                  <a:schemeClr val="accent2"/>
                </a:solidFill>
              </a:rPr>
              <a:t>the identification and assessment of affected end products to determine their proper handling, and</a:t>
            </a:r>
          </a:p>
          <a:p>
            <a:pPr lvl="1" eaLnBrk="1" hangingPunct="1">
              <a:lnSpc>
                <a:spcPct val="90000"/>
              </a:lnSpc>
            </a:pPr>
            <a:r>
              <a:rPr lang="en-IN" altLang="en-US" sz="2000" b="1" smtClean="0">
                <a:solidFill>
                  <a:schemeClr val="accent2"/>
                </a:solidFill>
              </a:rPr>
              <a:t>a review of the corrections carried out.</a:t>
            </a:r>
          </a:p>
          <a:p>
            <a:pPr eaLnBrk="1" hangingPunct="1">
              <a:lnSpc>
                <a:spcPct val="90000"/>
              </a:lnSpc>
            </a:pPr>
            <a:r>
              <a:rPr lang="en-IN" altLang="en-US" sz="2200" b="1" smtClean="0">
                <a:solidFill>
                  <a:schemeClr val="accent2"/>
                </a:solidFill>
              </a:rPr>
              <a:t>Products manufactured under conditions where critical limits have been exceeded are potentially unsafe products and shall be handled properly. </a:t>
            </a:r>
          </a:p>
          <a:p>
            <a:pPr algn="just" eaLnBrk="1" hangingPunct="1">
              <a:lnSpc>
                <a:spcPct val="90000"/>
              </a:lnSpc>
            </a:pPr>
            <a:r>
              <a:rPr lang="en-IN" altLang="en-US" sz="2200" b="1" smtClean="0">
                <a:solidFill>
                  <a:schemeClr val="accent2"/>
                </a:solidFill>
              </a:rPr>
              <a:t>All corrections shall be approved by the responsible person(s), and shall be recorded together with information on the nature of the nonconformity, its cause(s) and consequence(s), including information needed for traceability purposes related to the nonconforming lots.</a:t>
            </a:r>
          </a:p>
          <a:p>
            <a:pPr eaLnBrk="1" hangingPunct="1">
              <a:lnSpc>
                <a:spcPct val="90000"/>
              </a:lnSpc>
            </a:pPr>
            <a:endParaRPr lang="en-IN" altLang="en-US" sz="2200" b="1" smtClean="0">
              <a:solidFill>
                <a:schemeClr val="accent2"/>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a:xfrm>
            <a:off x="914400" y="228600"/>
            <a:ext cx="7772400" cy="884238"/>
          </a:xfrm>
        </p:spPr>
        <p:txBody>
          <a:bodyPr/>
          <a:lstStyle/>
          <a:p>
            <a:pPr eaLnBrk="1" hangingPunct="1"/>
            <a:r>
              <a:rPr lang="en-IN" altLang="en-US" b="1" smtClean="0">
                <a:solidFill>
                  <a:srgbClr val="0070C0"/>
                </a:solidFill>
              </a:rPr>
              <a:t>Corrective actions</a:t>
            </a:r>
          </a:p>
        </p:txBody>
      </p:sp>
      <p:sp>
        <p:nvSpPr>
          <p:cNvPr id="55299" name="Content Placeholder 2"/>
          <p:cNvSpPr>
            <a:spLocks noGrp="1"/>
          </p:cNvSpPr>
          <p:nvPr>
            <p:ph sz="quarter" idx="1"/>
          </p:nvPr>
        </p:nvSpPr>
        <p:spPr>
          <a:xfrm>
            <a:off x="990600" y="1143000"/>
            <a:ext cx="7772400" cy="4572000"/>
          </a:xfrm>
        </p:spPr>
        <p:txBody>
          <a:bodyPr/>
          <a:lstStyle/>
          <a:p>
            <a:pPr algn="just" eaLnBrk="1" hangingPunct="1"/>
            <a:r>
              <a:rPr lang="en-IN" altLang="en-US" sz="1800" b="1" smtClean="0">
                <a:solidFill>
                  <a:schemeClr val="accent2"/>
                </a:solidFill>
              </a:rPr>
              <a:t>Data derived from the monitoring of operational PRPs and CCPS shall be evaluated by designated person(s) with sufficient knowledge and authority to initiate corrective actions.</a:t>
            </a:r>
          </a:p>
          <a:p>
            <a:pPr algn="just" eaLnBrk="1" hangingPunct="1"/>
            <a:r>
              <a:rPr lang="en-IN" altLang="en-US" sz="1800" b="1" smtClean="0">
                <a:solidFill>
                  <a:schemeClr val="accent2"/>
                </a:solidFill>
              </a:rPr>
              <a:t>Corrective actions shall be initiated when critical limits are exceeded or when there is a lack of conformity with operational PRP(s).</a:t>
            </a:r>
          </a:p>
          <a:p>
            <a:pPr algn="just" eaLnBrk="1" hangingPunct="1"/>
            <a:r>
              <a:rPr lang="en-IN" altLang="en-US" sz="1800" b="1" smtClean="0">
                <a:solidFill>
                  <a:schemeClr val="accent2"/>
                </a:solidFill>
              </a:rPr>
              <a:t>The organization shall establish and maintain documented procedures that specify appropriate actions to identify and eliminate the cause of detected nonconformities, to prevent recurrence, and to bring the process or system back into control after nonconformity is encountered. These actions include</a:t>
            </a:r>
          </a:p>
          <a:p>
            <a:pPr lvl="1" algn="just" eaLnBrk="1" hangingPunct="1"/>
            <a:r>
              <a:rPr lang="en-IN" altLang="en-US" sz="1600" b="1" smtClean="0">
                <a:solidFill>
                  <a:schemeClr val="accent2"/>
                </a:solidFill>
              </a:rPr>
              <a:t>reviewing nonconformities (including customer complaints),</a:t>
            </a:r>
          </a:p>
          <a:p>
            <a:pPr lvl="1" algn="just" eaLnBrk="1" hangingPunct="1"/>
            <a:r>
              <a:rPr lang="en-IN" altLang="en-US" sz="1600" b="1" smtClean="0">
                <a:solidFill>
                  <a:schemeClr val="accent2"/>
                </a:solidFill>
              </a:rPr>
              <a:t>reviewing trends in monitoring results that may indicate development towards loss of control,</a:t>
            </a:r>
          </a:p>
          <a:p>
            <a:pPr lvl="1" algn="just" eaLnBrk="1" hangingPunct="1"/>
            <a:r>
              <a:rPr lang="en-IN" altLang="en-US" sz="1600" b="1" smtClean="0">
                <a:solidFill>
                  <a:schemeClr val="accent2"/>
                </a:solidFill>
              </a:rPr>
              <a:t>determining the cause(s) of nonconformities,</a:t>
            </a:r>
          </a:p>
          <a:p>
            <a:pPr lvl="1" algn="just" eaLnBrk="1" hangingPunct="1"/>
            <a:r>
              <a:rPr lang="en-IN" altLang="en-US" sz="1600" b="1" smtClean="0">
                <a:solidFill>
                  <a:schemeClr val="accent2"/>
                </a:solidFill>
              </a:rPr>
              <a:t>evaluating the need for action to ensure that nonconformities do not recur,</a:t>
            </a:r>
          </a:p>
          <a:p>
            <a:pPr lvl="1" algn="just" eaLnBrk="1" hangingPunct="1"/>
            <a:r>
              <a:rPr lang="en-IN" altLang="en-US" sz="1600" b="1" smtClean="0">
                <a:solidFill>
                  <a:schemeClr val="accent2"/>
                </a:solidFill>
              </a:rPr>
              <a:t>determining and implementing the actions needed,</a:t>
            </a:r>
          </a:p>
          <a:p>
            <a:pPr lvl="1" algn="just" eaLnBrk="1" hangingPunct="1"/>
            <a:r>
              <a:rPr lang="en-IN" altLang="en-US" sz="1600" b="1" smtClean="0">
                <a:solidFill>
                  <a:schemeClr val="accent2"/>
                </a:solidFill>
              </a:rPr>
              <a:t>recording the results of corrective actions taken, and</a:t>
            </a:r>
          </a:p>
          <a:p>
            <a:pPr lvl="1" algn="just" eaLnBrk="1" hangingPunct="1"/>
            <a:r>
              <a:rPr lang="en-IN" altLang="en-US" sz="1600" b="1" smtClean="0">
                <a:solidFill>
                  <a:schemeClr val="accent2"/>
                </a:solidFill>
              </a:rPr>
              <a:t>reviewing comective actions taken to ensure that they are effective.</a:t>
            </a:r>
          </a:p>
          <a:p>
            <a:pPr algn="just" eaLnBrk="1" hangingPunct="1"/>
            <a:r>
              <a:rPr lang="en-IN" altLang="en-US" sz="1800" b="1" smtClean="0">
                <a:solidFill>
                  <a:schemeClr val="accent2"/>
                </a:solidFill>
              </a:rPr>
              <a:t>Corrective actions shall be recorded.</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868362"/>
          </a:xfrm>
        </p:spPr>
        <p:txBody>
          <a:bodyPr>
            <a:normAutofit fontScale="90000"/>
          </a:bodyPr>
          <a:lstStyle/>
          <a:p>
            <a:pPr eaLnBrk="1" fontAlgn="auto" hangingPunct="1">
              <a:spcAft>
                <a:spcPts val="0"/>
              </a:spcAft>
              <a:defRPr/>
            </a:pPr>
            <a:r>
              <a:rPr lang="en-IN" b="1" dirty="0" smtClean="0">
                <a:solidFill>
                  <a:srgbClr val="0070C0"/>
                </a:solidFill>
              </a:rPr>
              <a:t>Handling of potentially unsafe products</a:t>
            </a:r>
            <a:endParaRPr lang="en-IN" b="1" dirty="0">
              <a:solidFill>
                <a:srgbClr val="0070C0"/>
              </a:solidFill>
            </a:endParaRPr>
          </a:p>
        </p:txBody>
      </p:sp>
      <p:sp>
        <p:nvSpPr>
          <p:cNvPr id="56323" name="Content Placeholder 2"/>
          <p:cNvSpPr>
            <a:spLocks noGrp="1"/>
          </p:cNvSpPr>
          <p:nvPr>
            <p:ph sz="quarter" idx="1"/>
          </p:nvPr>
        </p:nvSpPr>
        <p:spPr>
          <a:xfrm>
            <a:off x="914400" y="1143000"/>
            <a:ext cx="7772400" cy="4572000"/>
          </a:xfrm>
        </p:spPr>
        <p:txBody>
          <a:bodyPr/>
          <a:lstStyle/>
          <a:p>
            <a:pPr algn="just" eaLnBrk="1" hangingPunct="1"/>
            <a:r>
              <a:rPr lang="en-IN" altLang="en-US" sz="2000" b="1" smtClean="0">
                <a:solidFill>
                  <a:schemeClr val="accent2"/>
                </a:solidFill>
              </a:rPr>
              <a:t>The organization shall handle nonconforming products by taking action(s) to prevent the nonconforming product from entering the food chain unless it is possible to ensure that</a:t>
            </a:r>
          </a:p>
          <a:p>
            <a:pPr lvl="1" algn="just" eaLnBrk="1" hangingPunct="1"/>
            <a:r>
              <a:rPr lang="en-IN" altLang="en-US" sz="1800" b="1" smtClean="0">
                <a:solidFill>
                  <a:schemeClr val="accent2"/>
                </a:solidFill>
              </a:rPr>
              <a:t>the food safety hazard(s) of concern has(ve) been reduced to the defined acceptable levels,</a:t>
            </a:r>
          </a:p>
          <a:p>
            <a:pPr lvl="1" algn="just" eaLnBrk="1" hangingPunct="1"/>
            <a:r>
              <a:rPr lang="en-IN" altLang="en-US" sz="1800" b="1" smtClean="0">
                <a:solidFill>
                  <a:schemeClr val="accent2"/>
                </a:solidFill>
              </a:rPr>
              <a:t>the food safety hazard(s) of concern will be reduced to identified acceptable levels prior to entering into the food chain, or</a:t>
            </a:r>
          </a:p>
          <a:p>
            <a:pPr lvl="1" algn="just" eaLnBrk="1" hangingPunct="1"/>
            <a:r>
              <a:rPr lang="en-IN" altLang="en-US" sz="1800" b="1" smtClean="0">
                <a:solidFill>
                  <a:schemeClr val="accent2"/>
                </a:solidFill>
              </a:rPr>
              <a:t>the product still meets the defined acceptable level(s) of the food safety hazard(s) of concern despite the nonconformity.</a:t>
            </a:r>
          </a:p>
          <a:p>
            <a:pPr algn="just" eaLnBrk="1" hangingPunct="1"/>
            <a:r>
              <a:rPr lang="en-IN" altLang="en-US" sz="2000" b="1" smtClean="0">
                <a:solidFill>
                  <a:schemeClr val="accent2"/>
                </a:solidFill>
              </a:rPr>
              <a:t>All lots of product that may have been affected by a nonconforming situation shall be held under control of the organization until they have been evaluated.</a:t>
            </a:r>
          </a:p>
          <a:p>
            <a:pPr algn="just" eaLnBrk="1" hangingPunct="1"/>
            <a:r>
              <a:rPr lang="en-IN" altLang="en-US" sz="2000" b="1" smtClean="0">
                <a:solidFill>
                  <a:schemeClr val="accent2"/>
                </a:solidFill>
              </a:rPr>
              <a:t>If products that have left the control of the organization are subsequently determined to be unsafe, the organization shall notify relevant interested parties and initiate a withdrawal. The term “withdrawal” includes recall.</a:t>
            </a:r>
          </a:p>
          <a:p>
            <a:pPr algn="just" eaLnBrk="1" hangingPunct="1"/>
            <a:r>
              <a:rPr lang="en-IN" altLang="en-US" sz="2000" b="1" smtClean="0">
                <a:solidFill>
                  <a:schemeClr val="accent2"/>
                </a:solidFill>
              </a:rPr>
              <a:t>The controls and related responses and authorization for dealing with potentially unsafe products shall be documented.</a:t>
            </a:r>
          </a:p>
          <a:p>
            <a:pPr algn="just" eaLnBrk="1" hangingPunct="1"/>
            <a:endParaRPr lang="en-IN" altLang="en-US" sz="2000" b="1" smtClean="0">
              <a:solidFill>
                <a:schemeClr val="accent2"/>
              </a:solidFill>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a:xfrm>
            <a:off x="914400" y="304800"/>
            <a:ext cx="7772400" cy="808038"/>
          </a:xfrm>
        </p:spPr>
        <p:txBody>
          <a:bodyPr/>
          <a:lstStyle/>
          <a:p>
            <a:pPr eaLnBrk="1" hangingPunct="1"/>
            <a:r>
              <a:rPr lang="en-IN" altLang="en-US" b="1" smtClean="0">
                <a:solidFill>
                  <a:srgbClr val="0070C0"/>
                </a:solidFill>
              </a:rPr>
              <a:t>          Evaluation for release           </a:t>
            </a:r>
          </a:p>
        </p:txBody>
      </p:sp>
      <p:sp>
        <p:nvSpPr>
          <p:cNvPr id="57347" name="Content Placeholder 2"/>
          <p:cNvSpPr>
            <a:spLocks noGrp="1"/>
          </p:cNvSpPr>
          <p:nvPr>
            <p:ph sz="quarter" idx="1"/>
          </p:nvPr>
        </p:nvSpPr>
        <p:spPr>
          <a:xfrm>
            <a:off x="914400" y="1295400"/>
            <a:ext cx="7772400" cy="4724400"/>
          </a:xfrm>
        </p:spPr>
        <p:txBody>
          <a:bodyPr/>
          <a:lstStyle/>
          <a:p>
            <a:pPr eaLnBrk="1" hangingPunct="1">
              <a:lnSpc>
                <a:spcPct val="90000"/>
              </a:lnSpc>
            </a:pPr>
            <a:r>
              <a:rPr lang="en-IN" altLang="en-US" b="1" smtClean="0">
                <a:solidFill>
                  <a:schemeClr val="accent2"/>
                </a:solidFill>
              </a:rPr>
              <a:t>Each lot of product affected by the nonconformity shall only be released as safe when any of the following conditions apply:</a:t>
            </a:r>
          </a:p>
          <a:p>
            <a:pPr lvl="1" eaLnBrk="1" hangingPunct="1">
              <a:lnSpc>
                <a:spcPct val="90000"/>
              </a:lnSpc>
            </a:pPr>
            <a:r>
              <a:rPr lang="en-IN" altLang="en-US" b="1" smtClean="0">
                <a:solidFill>
                  <a:schemeClr val="accent2"/>
                </a:solidFill>
              </a:rPr>
              <a:t>evidence other than the monitoring system demonstrates that the control measures have been effective;</a:t>
            </a:r>
          </a:p>
          <a:p>
            <a:pPr lvl="1" eaLnBrk="1" hangingPunct="1">
              <a:lnSpc>
                <a:spcPct val="90000"/>
              </a:lnSpc>
            </a:pPr>
            <a:r>
              <a:rPr lang="en-IN" altLang="en-US" b="1" smtClean="0">
                <a:solidFill>
                  <a:schemeClr val="accent2"/>
                </a:solidFill>
              </a:rPr>
              <a:t>evidence shows that the combined effect of the control measures for that particular product complies with</a:t>
            </a:r>
          </a:p>
          <a:p>
            <a:pPr lvl="1" eaLnBrk="1" hangingPunct="1">
              <a:lnSpc>
                <a:spcPct val="90000"/>
              </a:lnSpc>
            </a:pPr>
            <a:r>
              <a:rPr lang="en-IN" altLang="en-US" b="1" smtClean="0">
                <a:solidFill>
                  <a:schemeClr val="accent2"/>
                </a:solidFill>
              </a:rPr>
              <a:t>the performance intended (i.e. identified acceptable levels);</a:t>
            </a:r>
          </a:p>
          <a:p>
            <a:pPr lvl="1" eaLnBrk="1" hangingPunct="1">
              <a:lnSpc>
                <a:spcPct val="90000"/>
              </a:lnSpc>
            </a:pPr>
            <a:r>
              <a:rPr lang="en-IN" altLang="en-US" b="1" smtClean="0">
                <a:solidFill>
                  <a:schemeClr val="accent2"/>
                </a:solidFill>
              </a:rPr>
              <a:t>the results of sampling, analysis and/or other verification activities demonstrate that the affected lot of product complies with the identified acceptable levels for the food safety hazard(s) concerned</a:t>
            </a:r>
            <a:r>
              <a:rPr lang="en-IN" altLang="en-US" smtClean="0"/>
              <a:t>.</a:t>
            </a:r>
          </a:p>
          <a:p>
            <a:pPr eaLnBrk="1" hangingPunct="1">
              <a:lnSpc>
                <a:spcPct val="90000"/>
              </a:lnSpc>
            </a:pPr>
            <a:endParaRPr lang="en-IN" altLang="en-US" smtClean="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IN" b="1" dirty="0" smtClean="0">
                <a:solidFill>
                  <a:srgbClr val="0070C0"/>
                </a:solidFill>
              </a:rPr>
              <a:t>Disposition of nonconforming products</a:t>
            </a:r>
            <a:endParaRPr lang="en-IN" b="1" dirty="0">
              <a:solidFill>
                <a:srgbClr val="0070C0"/>
              </a:solidFill>
            </a:endParaRPr>
          </a:p>
        </p:txBody>
      </p:sp>
      <p:sp>
        <p:nvSpPr>
          <p:cNvPr id="58371" name="Content Placeholder 2"/>
          <p:cNvSpPr>
            <a:spLocks noGrp="1"/>
          </p:cNvSpPr>
          <p:nvPr>
            <p:ph sz="quarter" idx="1"/>
          </p:nvPr>
        </p:nvSpPr>
        <p:spPr/>
        <p:txBody>
          <a:bodyPr/>
          <a:lstStyle/>
          <a:p>
            <a:pPr eaLnBrk="1" hangingPunct="1"/>
            <a:r>
              <a:rPr lang="en-IN" altLang="en-US" b="1" smtClean="0">
                <a:solidFill>
                  <a:schemeClr val="accent2"/>
                </a:solidFill>
              </a:rPr>
              <a:t>Following evaluation, if the lot of product is not acceptable for release it shall be handled by one of the following activities:</a:t>
            </a:r>
          </a:p>
          <a:p>
            <a:pPr lvl="1" eaLnBrk="1" hangingPunct="1"/>
            <a:r>
              <a:rPr lang="en-IN" altLang="en-US" b="1" smtClean="0">
                <a:solidFill>
                  <a:schemeClr val="accent2"/>
                </a:solidFill>
              </a:rPr>
              <a:t>reprocessing or further processing within or outside the organization to ensure that the food safety hazard is eliminated or reduced to acceptable levels;</a:t>
            </a:r>
          </a:p>
          <a:p>
            <a:pPr lvl="1" eaLnBrk="1" hangingPunct="1"/>
            <a:r>
              <a:rPr lang="en-IN" altLang="en-US" b="1" smtClean="0">
                <a:solidFill>
                  <a:schemeClr val="accent2"/>
                </a:solidFill>
              </a:rPr>
              <a:t>destruction and/or disposal as waste.</a:t>
            </a:r>
          </a:p>
          <a:p>
            <a:pPr eaLnBrk="1" hangingPunct="1"/>
            <a:endParaRPr lang="en-IN" altLang="en-US" b="1" smtClean="0">
              <a:solidFill>
                <a:schemeClr val="accent2"/>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pPr eaLnBrk="1" hangingPunct="1"/>
            <a:r>
              <a:rPr lang="en-IN" altLang="en-US" b="1" smtClean="0">
                <a:solidFill>
                  <a:srgbClr val="0070C0"/>
                </a:solidFill>
              </a:rPr>
              <a:t>Withdrawals</a:t>
            </a:r>
          </a:p>
        </p:txBody>
      </p:sp>
      <p:sp>
        <p:nvSpPr>
          <p:cNvPr id="59395" name="Content Placeholder 2"/>
          <p:cNvSpPr>
            <a:spLocks noGrp="1"/>
          </p:cNvSpPr>
          <p:nvPr>
            <p:ph sz="quarter" idx="1"/>
          </p:nvPr>
        </p:nvSpPr>
        <p:spPr/>
        <p:txBody>
          <a:bodyPr/>
          <a:lstStyle/>
          <a:p>
            <a:pPr algn="just" eaLnBrk="1" hangingPunct="1"/>
            <a:r>
              <a:rPr lang="en-IN" altLang="en-US" sz="2800" b="1" smtClean="0">
                <a:solidFill>
                  <a:schemeClr val="accent2"/>
                </a:solidFill>
              </a:rPr>
              <a:t>To enable and facilitate the complete and timely withdrawal of lots of end products which have been identified as unsafe</a:t>
            </a:r>
          </a:p>
          <a:p>
            <a:pPr lvl="1" algn="just" eaLnBrk="1" hangingPunct="1"/>
            <a:r>
              <a:rPr lang="en-IN" altLang="en-US" b="1" smtClean="0">
                <a:solidFill>
                  <a:schemeClr val="accent2"/>
                </a:solidFill>
              </a:rPr>
              <a:t>top management shall appoint personnel having the authority to initiate a withdrawal and personnel responsible for executing the withdrawal, and</a:t>
            </a:r>
          </a:p>
          <a:p>
            <a:pPr lvl="1" algn="just" eaLnBrk="1" hangingPunct="1"/>
            <a:r>
              <a:rPr lang="en-IN" altLang="en-US" b="1" smtClean="0">
                <a:solidFill>
                  <a:schemeClr val="accent2"/>
                </a:solidFill>
              </a:rPr>
              <a:t>the organization shall establish and maintain a documented procedure for</a:t>
            </a:r>
          </a:p>
          <a:p>
            <a:pPr lvl="2" algn="just" eaLnBrk="1" hangingPunct="1"/>
            <a:r>
              <a:rPr lang="en-IN" altLang="en-US" b="1" smtClean="0">
                <a:solidFill>
                  <a:schemeClr val="accent2"/>
                </a:solidFill>
              </a:rPr>
              <a:t>notification to relevant interested parties (e.g. statutory and regulatory authorities, customers and/or consumers),</a:t>
            </a:r>
          </a:p>
          <a:p>
            <a:pPr lvl="2" algn="just" eaLnBrk="1" hangingPunct="1"/>
            <a:r>
              <a:rPr lang="en-IN" altLang="en-US" b="1" smtClean="0">
                <a:solidFill>
                  <a:schemeClr val="accent2"/>
                </a:solidFill>
              </a:rPr>
              <a:t>handling of withdrawn products as well as affected lots of the products still in-stock, and</a:t>
            </a:r>
          </a:p>
          <a:p>
            <a:pPr lvl="2" algn="just" eaLnBrk="1" hangingPunct="1"/>
            <a:r>
              <a:rPr lang="en-IN" altLang="en-US" b="1" smtClean="0">
                <a:solidFill>
                  <a:schemeClr val="accent2"/>
                </a:solidFill>
              </a:rPr>
              <a:t>the sequence of actions to be taken.</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eaLnBrk="1" hangingPunct="1"/>
            <a:r>
              <a:rPr lang="en-IN" altLang="en-US" b="1" smtClean="0">
                <a:solidFill>
                  <a:srgbClr val="0070C0"/>
                </a:solidFill>
              </a:rPr>
              <a:t>Withdrawals</a:t>
            </a:r>
          </a:p>
        </p:txBody>
      </p:sp>
      <p:sp>
        <p:nvSpPr>
          <p:cNvPr id="60419" name="Content Placeholder 2"/>
          <p:cNvSpPr>
            <a:spLocks noGrp="1"/>
          </p:cNvSpPr>
          <p:nvPr>
            <p:ph sz="quarter" idx="1"/>
          </p:nvPr>
        </p:nvSpPr>
        <p:spPr/>
        <p:txBody>
          <a:bodyPr/>
          <a:lstStyle/>
          <a:p>
            <a:pPr eaLnBrk="1" hangingPunct="1">
              <a:lnSpc>
                <a:spcPct val="90000"/>
              </a:lnSpc>
            </a:pPr>
            <a:r>
              <a:rPr lang="en-IN" altLang="en-US" b="1" smtClean="0">
                <a:solidFill>
                  <a:schemeClr val="accent2"/>
                </a:solidFill>
              </a:rPr>
              <a:t>Withdrawn products shall he secured or held under supervision until they are destroyed, used for purposes other than originally intended, determined to be safe for the same (or other) intended use, or reprocessed in a manner to ensure they become safe</a:t>
            </a:r>
          </a:p>
          <a:p>
            <a:pPr eaLnBrk="1" hangingPunct="1">
              <a:lnSpc>
                <a:spcPct val="90000"/>
              </a:lnSpc>
            </a:pPr>
            <a:r>
              <a:rPr lang="en-IN" altLang="en-US" b="1" smtClean="0">
                <a:solidFill>
                  <a:schemeClr val="accent2"/>
                </a:solidFill>
              </a:rPr>
              <a:t>The cause, extent and result of a withdrawal shall be recorded and reported to top management as input to the management review</a:t>
            </a:r>
          </a:p>
          <a:p>
            <a:pPr eaLnBrk="1" hangingPunct="1">
              <a:lnSpc>
                <a:spcPct val="90000"/>
              </a:lnSpc>
            </a:pPr>
            <a:r>
              <a:rPr lang="en-IN" altLang="en-US" b="1" smtClean="0">
                <a:solidFill>
                  <a:schemeClr val="accent2"/>
                </a:solidFill>
              </a:rPr>
              <a:t>The organization shall verify and record the effectiveness of the withdrawal programme through the use of appropriate techniques (e.g. mock withdrawal or practice withdrawal)</a:t>
            </a:r>
          </a:p>
          <a:p>
            <a:pPr eaLnBrk="1" hangingPunct="1">
              <a:lnSpc>
                <a:spcPct val="90000"/>
              </a:lnSpc>
            </a:pPr>
            <a:endParaRPr lang="en-IN" altLang="en-US" b="1" smtClean="0">
              <a:solidFill>
                <a:schemeClr val="accent2"/>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IN" b="1" dirty="0" smtClean="0">
                <a:solidFill>
                  <a:srgbClr val="0070C0"/>
                </a:solidFill>
              </a:rPr>
              <a:t>       Validation of control measure        </a:t>
            </a:r>
            <a:br>
              <a:rPr lang="en-IN" b="1" dirty="0" smtClean="0">
                <a:solidFill>
                  <a:srgbClr val="0070C0"/>
                </a:solidFill>
              </a:rPr>
            </a:br>
            <a:r>
              <a:rPr lang="en-IN" b="1" dirty="0">
                <a:solidFill>
                  <a:srgbClr val="0070C0"/>
                </a:solidFill>
              </a:rPr>
              <a:t> </a:t>
            </a:r>
            <a:r>
              <a:rPr lang="en-IN" b="1" dirty="0" smtClean="0">
                <a:solidFill>
                  <a:srgbClr val="0070C0"/>
                </a:solidFill>
              </a:rPr>
              <a:t>                   combinations </a:t>
            </a:r>
            <a:endParaRPr lang="en-IN" b="1" dirty="0">
              <a:solidFill>
                <a:srgbClr val="0070C0"/>
              </a:solidFill>
            </a:endParaRPr>
          </a:p>
        </p:txBody>
      </p:sp>
      <p:sp>
        <p:nvSpPr>
          <p:cNvPr id="61443" name="Content Placeholder 2"/>
          <p:cNvSpPr>
            <a:spLocks noGrp="1"/>
          </p:cNvSpPr>
          <p:nvPr>
            <p:ph sz="quarter" idx="1"/>
          </p:nvPr>
        </p:nvSpPr>
        <p:spPr/>
        <p:txBody>
          <a:bodyPr/>
          <a:lstStyle/>
          <a:p>
            <a:pPr algn="just" eaLnBrk="1" hangingPunct="1"/>
            <a:r>
              <a:rPr lang="en-IN" altLang="en-US" sz="2400" b="1" smtClean="0">
                <a:solidFill>
                  <a:schemeClr val="accent2"/>
                </a:solidFill>
              </a:rPr>
              <a:t>The food safety team shall plan and implement the processes needed to validate control measures and/or control measure combinations, and to verify and improve the food safety management system.</a:t>
            </a:r>
          </a:p>
          <a:p>
            <a:pPr algn="just" eaLnBrk="1" hangingPunct="1"/>
            <a:r>
              <a:rPr lang="en-IN" altLang="en-US" sz="2400" b="1" smtClean="0">
                <a:solidFill>
                  <a:schemeClr val="accent2"/>
                </a:solidFill>
              </a:rPr>
              <a:t>Prior to implementation of control measures to be included in operational PRP(s) and the HACCP plan and after any change therein, the organization shall validate that</a:t>
            </a:r>
          </a:p>
          <a:p>
            <a:pPr lvl="1" algn="just" eaLnBrk="1" hangingPunct="1"/>
            <a:r>
              <a:rPr lang="en-IN" altLang="en-US" sz="2000" b="1" smtClean="0">
                <a:solidFill>
                  <a:schemeClr val="accent2"/>
                </a:solidFill>
              </a:rPr>
              <a:t>the selected control measures are capable of achieving the intended control of the food safety hazard(s) for which they are designated, and</a:t>
            </a:r>
          </a:p>
          <a:p>
            <a:pPr lvl="1" algn="just" eaLnBrk="1" hangingPunct="1"/>
            <a:r>
              <a:rPr lang="en-IN" altLang="en-US" sz="2000" b="1" smtClean="0">
                <a:solidFill>
                  <a:schemeClr val="accent2"/>
                </a:solidFill>
              </a:rPr>
              <a:t>the control measures are effective and capable of, in combination, ensuring control of the identified food safety hazard(s) to obtain end products that meet the defined acceptable levels.</a:t>
            </a:r>
            <a:endParaRPr lang="en-IN" altLang="en-US" b="1" smtClean="0">
              <a:solidFill>
                <a:schemeClr val="accent2"/>
              </a:solidFill>
            </a:endParaRPr>
          </a:p>
          <a:p>
            <a:pPr algn="just" eaLnBrk="1" hangingPunct="1"/>
            <a:endParaRPr lang="en-IN" altLang="en-US" sz="2400" b="1" smtClean="0">
              <a:solidFill>
                <a:schemeClr val="accent2"/>
              </a:solidFill>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IN" b="1" dirty="0" smtClean="0">
                <a:solidFill>
                  <a:srgbClr val="0070C0"/>
                </a:solidFill>
              </a:rPr>
              <a:t>      Validation of control measure       </a:t>
            </a:r>
            <a:br>
              <a:rPr lang="en-IN" b="1" dirty="0" smtClean="0">
                <a:solidFill>
                  <a:srgbClr val="0070C0"/>
                </a:solidFill>
              </a:rPr>
            </a:br>
            <a:r>
              <a:rPr lang="en-IN" b="1" dirty="0">
                <a:solidFill>
                  <a:srgbClr val="0070C0"/>
                </a:solidFill>
              </a:rPr>
              <a:t> </a:t>
            </a:r>
            <a:r>
              <a:rPr lang="en-IN" b="1" dirty="0" smtClean="0">
                <a:solidFill>
                  <a:srgbClr val="0070C0"/>
                </a:solidFill>
              </a:rPr>
              <a:t>                   combinations</a:t>
            </a:r>
            <a:endParaRPr lang="en-IN" b="1" dirty="0">
              <a:solidFill>
                <a:srgbClr val="0070C0"/>
              </a:solidFill>
            </a:endParaRPr>
          </a:p>
        </p:txBody>
      </p:sp>
      <p:sp>
        <p:nvSpPr>
          <p:cNvPr id="62467" name="Content Placeholder 2"/>
          <p:cNvSpPr>
            <a:spLocks noGrp="1"/>
          </p:cNvSpPr>
          <p:nvPr>
            <p:ph sz="quarter" idx="1"/>
          </p:nvPr>
        </p:nvSpPr>
        <p:spPr/>
        <p:txBody>
          <a:bodyPr/>
          <a:lstStyle/>
          <a:p>
            <a:pPr algn="just" eaLnBrk="1" hangingPunct="1"/>
            <a:r>
              <a:rPr lang="en-IN" altLang="en-US" sz="2000" b="1" smtClean="0">
                <a:solidFill>
                  <a:schemeClr val="accent2"/>
                </a:solidFill>
              </a:rPr>
              <a:t>If the result of the validation shows that one or both of the above elements cannot be confirmed, the control measure and/or combinations thereof shall be modified and re-assessed.</a:t>
            </a:r>
          </a:p>
          <a:p>
            <a:pPr algn="just" eaLnBrk="1" hangingPunct="1"/>
            <a:r>
              <a:rPr lang="en-IN" altLang="en-US" sz="2000" b="1" smtClean="0">
                <a:solidFill>
                  <a:schemeClr val="accent2"/>
                </a:solidFill>
              </a:rPr>
              <a:t>Modifications may include changes in control measures (i.e. process parameters, rigorousness and/or their combination) and/or change(s) in the raw materials, manufacturing technologies, end product characteristics, methods of distribution and/or intended use of the end product.</a:t>
            </a:r>
          </a:p>
          <a:p>
            <a:pPr algn="just" eaLnBrk="1" hangingPunct="1"/>
            <a:endParaRPr lang="en-IN" altLang="en-US" sz="2000" b="1" smtClean="0">
              <a:solidFill>
                <a:schemeClr val="accent2"/>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IN" b="1" dirty="0" smtClean="0">
                <a:solidFill>
                  <a:srgbClr val="0070C0"/>
                </a:solidFill>
              </a:rPr>
              <a:t>Control of monitoring and measuring</a:t>
            </a:r>
            <a:endParaRPr lang="en-IN" b="1" dirty="0">
              <a:solidFill>
                <a:srgbClr val="0070C0"/>
              </a:solidFill>
            </a:endParaRPr>
          </a:p>
        </p:txBody>
      </p:sp>
      <p:sp>
        <p:nvSpPr>
          <p:cNvPr id="63491" name="Content Placeholder 2"/>
          <p:cNvSpPr>
            <a:spLocks noGrp="1"/>
          </p:cNvSpPr>
          <p:nvPr>
            <p:ph sz="quarter" idx="1"/>
          </p:nvPr>
        </p:nvSpPr>
        <p:spPr/>
        <p:txBody>
          <a:bodyPr/>
          <a:lstStyle/>
          <a:p>
            <a:pPr algn="just" eaLnBrk="1" hangingPunct="1"/>
            <a:r>
              <a:rPr lang="en-IN" altLang="en-US" sz="2000" b="1" smtClean="0">
                <a:solidFill>
                  <a:schemeClr val="accent2"/>
                </a:solidFill>
              </a:rPr>
              <a:t>The organization shall provide evidence that the specified monitoring and measuring methods and equipment are adequate to ensure the performance of the monitoring and measuring procedures.</a:t>
            </a:r>
          </a:p>
          <a:p>
            <a:pPr algn="just" eaLnBrk="1" hangingPunct="1"/>
            <a:r>
              <a:rPr lang="en-IN" altLang="en-US" sz="2000" b="1" smtClean="0">
                <a:solidFill>
                  <a:schemeClr val="accent2"/>
                </a:solidFill>
              </a:rPr>
              <a:t>Where necessary to ensure valid results, the measuring equipment and methods used</a:t>
            </a:r>
          </a:p>
          <a:p>
            <a:pPr lvl="1" algn="just" eaLnBrk="1" hangingPunct="1"/>
            <a:r>
              <a:rPr lang="en-IN" altLang="en-US" sz="1800" b="1" smtClean="0">
                <a:solidFill>
                  <a:schemeClr val="accent2"/>
                </a:solidFill>
              </a:rPr>
              <a:t>shall be calibrated or verified at specified intervals, or prior to use, against measurement standards traceable to international or national measurement standards; where no such standards exist, the basis used for calibration or verification shall be recorded,</a:t>
            </a:r>
          </a:p>
          <a:p>
            <a:pPr lvl="1" algn="just" eaLnBrk="1" hangingPunct="1"/>
            <a:r>
              <a:rPr lang="en-IN" altLang="en-US" sz="1800" b="1" smtClean="0">
                <a:solidFill>
                  <a:schemeClr val="accent2"/>
                </a:solidFill>
              </a:rPr>
              <a:t>shall be adjusted or re-adjusted as necessary,</a:t>
            </a:r>
          </a:p>
          <a:p>
            <a:pPr lvl="1" algn="just" eaLnBrk="1" hangingPunct="1"/>
            <a:r>
              <a:rPr lang="en-IN" altLang="en-US" sz="1800" b="1" smtClean="0">
                <a:solidFill>
                  <a:schemeClr val="accent2"/>
                </a:solidFill>
              </a:rPr>
              <a:t>shall be identified to enable the calibration status to be determined,</a:t>
            </a:r>
          </a:p>
          <a:p>
            <a:pPr lvl="1" algn="just" eaLnBrk="1" hangingPunct="1"/>
            <a:r>
              <a:rPr lang="en-IN" altLang="en-US" sz="1800" b="1" smtClean="0">
                <a:solidFill>
                  <a:schemeClr val="accent2"/>
                </a:solidFill>
              </a:rPr>
              <a:t>shall be safeguarded from adjustments that would invalidate the measurement results, and</a:t>
            </a:r>
          </a:p>
          <a:p>
            <a:pPr lvl="1" algn="just" eaLnBrk="1" hangingPunct="1"/>
            <a:r>
              <a:rPr lang="en-IN" altLang="en-US" sz="1800" b="1" smtClean="0">
                <a:solidFill>
                  <a:schemeClr val="accent2"/>
                </a:solidFill>
              </a:rPr>
              <a:t>shall be protected from damage and deterioration.</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IN" b="1" dirty="0" smtClean="0">
                <a:solidFill>
                  <a:srgbClr val="0070C0"/>
                </a:solidFill>
              </a:rPr>
              <a:t>Control of monitoring and measuring</a:t>
            </a:r>
            <a:endParaRPr lang="en-IN" b="1" dirty="0">
              <a:solidFill>
                <a:srgbClr val="0070C0"/>
              </a:solidFill>
            </a:endParaRPr>
          </a:p>
        </p:txBody>
      </p:sp>
      <p:sp>
        <p:nvSpPr>
          <p:cNvPr id="64515" name="Content Placeholder 2"/>
          <p:cNvSpPr>
            <a:spLocks noGrp="1"/>
          </p:cNvSpPr>
          <p:nvPr>
            <p:ph sz="quarter" idx="1"/>
          </p:nvPr>
        </p:nvSpPr>
        <p:spPr/>
        <p:txBody>
          <a:bodyPr/>
          <a:lstStyle/>
          <a:p>
            <a:pPr algn="just" eaLnBrk="1" hangingPunct="1"/>
            <a:r>
              <a:rPr lang="en-IN" altLang="en-US" sz="2000" b="1" smtClean="0">
                <a:solidFill>
                  <a:schemeClr val="accent2"/>
                </a:solidFill>
              </a:rPr>
              <a:t>Records of the results of calibration and verification shall be maintained.</a:t>
            </a:r>
          </a:p>
          <a:p>
            <a:pPr algn="just" eaLnBrk="1" hangingPunct="1"/>
            <a:r>
              <a:rPr lang="en-IN" altLang="en-US" sz="2000" b="1" smtClean="0">
                <a:solidFill>
                  <a:schemeClr val="accent2"/>
                </a:solidFill>
              </a:rPr>
              <a:t>In addition, the organization shall assess the validity of the previous measurement results when the equipment or process is found not to conform to requirements. </a:t>
            </a:r>
          </a:p>
          <a:p>
            <a:pPr algn="just" eaLnBrk="1" hangingPunct="1"/>
            <a:r>
              <a:rPr lang="en-IN" altLang="en-US" sz="2000" b="1" smtClean="0">
                <a:solidFill>
                  <a:schemeClr val="accent2"/>
                </a:solidFill>
              </a:rPr>
              <a:t>If the measuring equipment is nonconforming, the organization shall take action appropriate for the equipment and any product affected. </a:t>
            </a:r>
          </a:p>
          <a:p>
            <a:pPr algn="just" eaLnBrk="1" hangingPunct="1"/>
            <a:r>
              <a:rPr lang="en-IN" altLang="en-US" sz="2000" b="1" smtClean="0">
                <a:solidFill>
                  <a:schemeClr val="accent2"/>
                </a:solidFill>
              </a:rPr>
              <a:t>Records of such assessment and resulting actions shall be maintained.</a:t>
            </a:r>
          </a:p>
          <a:p>
            <a:pPr algn="just" eaLnBrk="1" hangingPunct="1"/>
            <a:r>
              <a:rPr lang="en-IN" altLang="en-US" sz="2000" b="1" smtClean="0">
                <a:solidFill>
                  <a:schemeClr val="accent2"/>
                </a:solidFill>
              </a:rPr>
              <a:t>When used in the monitoring and measurement of specified requirements, the ability of computer software to satisfy the intended application shall be confirmed. </a:t>
            </a:r>
          </a:p>
          <a:p>
            <a:pPr algn="just" eaLnBrk="1" hangingPunct="1"/>
            <a:r>
              <a:rPr lang="en-IN" altLang="en-US" sz="2000" b="1" smtClean="0">
                <a:solidFill>
                  <a:schemeClr val="accent2"/>
                </a:solidFill>
              </a:rPr>
              <a:t>This shall be undertaken prior to initial use and shall be reconfirmed as necessary.</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914400" y="228600"/>
            <a:ext cx="7772400" cy="533400"/>
          </a:xfrm>
        </p:spPr>
        <p:txBody>
          <a:bodyPr/>
          <a:lstStyle/>
          <a:p>
            <a:pPr eaLnBrk="1" hangingPunct="1"/>
            <a:r>
              <a:rPr lang="en-IN" altLang="en-US" sz="3600" smtClean="0"/>
              <a:t>                  </a:t>
            </a:r>
            <a:r>
              <a:rPr lang="en-IN" altLang="en-US" sz="3600" b="1" smtClean="0">
                <a:solidFill>
                  <a:srgbClr val="4E70DE"/>
                </a:solidFill>
              </a:rPr>
              <a:t>Internal audit </a:t>
            </a:r>
          </a:p>
        </p:txBody>
      </p:sp>
      <p:sp>
        <p:nvSpPr>
          <p:cNvPr id="65539" name="Content Placeholder 2"/>
          <p:cNvSpPr>
            <a:spLocks noGrp="1"/>
          </p:cNvSpPr>
          <p:nvPr>
            <p:ph sz="quarter" idx="1"/>
          </p:nvPr>
        </p:nvSpPr>
        <p:spPr>
          <a:xfrm>
            <a:off x="533400" y="533400"/>
            <a:ext cx="7772400" cy="4648200"/>
          </a:xfrm>
        </p:spPr>
        <p:txBody>
          <a:bodyPr/>
          <a:lstStyle/>
          <a:p>
            <a:pPr algn="just" eaLnBrk="1" hangingPunct="1"/>
            <a:r>
              <a:rPr lang="en-IN" altLang="en-US" sz="1800" b="1" smtClean="0">
                <a:solidFill>
                  <a:schemeClr val="accent2"/>
                </a:solidFill>
              </a:rPr>
              <a:t>The organization shall conduct internal audits at planned intervals to determine whether the food safety management system</a:t>
            </a:r>
          </a:p>
          <a:p>
            <a:pPr lvl="1" algn="just" eaLnBrk="1" hangingPunct="1"/>
            <a:r>
              <a:rPr lang="en-IN" altLang="en-US" sz="1600" b="1" smtClean="0">
                <a:solidFill>
                  <a:schemeClr val="accent2"/>
                </a:solidFill>
              </a:rPr>
              <a:t>conforms to the planned arrangements, to the food safety management system requirements established by the organization, and to the requirements of this International Standard, and</a:t>
            </a:r>
          </a:p>
          <a:p>
            <a:pPr lvl="1" algn="just" eaLnBrk="1" hangingPunct="1"/>
            <a:r>
              <a:rPr lang="en-IN" altLang="en-US" sz="1600" b="1" smtClean="0">
                <a:solidFill>
                  <a:schemeClr val="accent2"/>
                </a:solidFill>
              </a:rPr>
              <a:t>is effectively implemented and updated.</a:t>
            </a:r>
          </a:p>
          <a:p>
            <a:pPr algn="just" eaLnBrk="1" hangingPunct="1"/>
            <a:r>
              <a:rPr lang="en-IN" altLang="en-US" sz="1800" b="1" smtClean="0">
                <a:solidFill>
                  <a:schemeClr val="accent2"/>
                </a:solidFill>
              </a:rPr>
              <a:t>An audit programme shall be planned, taking into consideration the importance of the processes and areas to be audited, as well as any updating actions resulting from previous audits. </a:t>
            </a:r>
          </a:p>
          <a:p>
            <a:pPr algn="just" eaLnBrk="1" hangingPunct="1"/>
            <a:r>
              <a:rPr lang="en-IN" altLang="en-US" sz="1800" b="1" smtClean="0">
                <a:solidFill>
                  <a:schemeClr val="accent2"/>
                </a:solidFill>
              </a:rPr>
              <a:t>The audit criteria, scope, frequency and methods shall be defined. </a:t>
            </a:r>
          </a:p>
          <a:p>
            <a:pPr algn="just" eaLnBrk="1" hangingPunct="1"/>
            <a:r>
              <a:rPr lang="en-IN" altLang="en-US" sz="1800" b="1" smtClean="0">
                <a:solidFill>
                  <a:schemeClr val="accent2"/>
                </a:solidFill>
              </a:rPr>
              <a:t>Selection of auditors and the conduct of audits shall ensure the objectivity and impartiality of the audit process. </a:t>
            </a:r>
          </a:p>
          <a:p>
            <a:pPr algn="just" eaLnBrk="1" hangingPunct="1"/>
            <a:r>
              <a:rPr lang="en-IN" altLang="en-US" sz="1800" b="1" smtClean="0">
                <a:solidFill>
                  <a:schemeClr val="accent2"/>
                </a:solidFill>
              </a:rPr>
              <a:t>Auditors shall not audit their own work.</a:t>
            </a:r>
          </a:p>
          <a:p>
            <a:pPr algn="just" eaLnBrk="1" hangingPunct="1"/>
            <a:r>
              <a:rPr lang="en-IN" altLang="en-US" sz="1800" b="1" smtClean="0">
                <a:solidFill>
                  <a:schemeClr val="accent2"/>
                </a:solidFill>
              </a:rPr>
              <a:t>The responsibilities and requirements for planning and conducting audits, and for reporting results and maintaining records, shall be defined in a documented procedure.</a:t>
            </a:r>
          </a:p>
          <a:p>
            <a:pPr algn="just" eaLnBrk="1" hangingPunct="1"/>
            <a:r>
              <a:rPr lang="en-IN" altLang="en-US" sz="1800" b="1" smtClean="0">
                <a:solidFill>
                  <a:schemeClr val="accent2"/>
                </a:solidFill>
              </a:rPr>
              <a:t>The management responsible for the area being audited shall ensure that actions are taken without undue delay to eliminate detected nonconformities and their causes. </a:t>
            </a:r>
          </a:p>
          <a:p>
            <a:pPr algn="just" eaLnBrk="1" hangingPunct="1"/>
            <a:r>
              <a:rPr lang="en-IN" altLang="en-US" sz="1800" b="1" smtClean="0">
                <a:solidFill>
                  <a:schemeClr val="accent2"/>
                </a:solidFill>
              </a:rPr>
              <a:t>Follow-up activities shall include the verification of the actions taken and the reporting</a:t>
            </a:r>
            <a:r>
              <a:rPr lang="en-IN" altLang="en-US" sz="1800" smtClean="0"/>
              <a:t> </a:t>
            </a:r>
            <a:r>
              <a:rPr lang="en-IN" altLang="en-US" sz="1800" smtClean="0">
                <a:solidFill>
                  <a:schemeClr val="accent2"/>
                </a:solidFill>
              </a:rPr>
              <a:t>of the verification results.</a:t>
            </a:r>
          </a:p>
          <a:p>
            <a:pPr algn="just" eaLnBrk="1" hangingPunct="1"/>
            <a:endParaRPr lang="en-IN" altLang="en-US" sz="1800" smtClean="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pPr eaLnBrk="1" hangingPunct="1"/>
            <a:r>
              <a:rPr lang="en-IN" altLang="en-US" sz="3600" smtClean="0">
                <a:solidFill>
                  <a:srgbClr val="4E70DE"/>
                </a:solidFill>
              </a:rPr>
              <a:t>  </a:t>
            </a:r>
            <a:r>
              <a:rPr lang="en-IN" altLang="en-US" sz="3600" b="1" smtClean="0">
                <a:solidFill>
                  <a:srgbClr val="4E70DE"/>
                </a:solidFill>
              </a:rPr>
              <a:t>Evaluation of individual verification          </a:t>
            </a:r>
            <a:br>
              <a:rPr lang="en-IN" altLang="en-US" sz="3600" b="1" smtClean="0">
                <a:solidFill>
                  <a:srgbClr val="4E70DE"/>
                </a:solidFill>
              </a:rPr>
            </a:br>
            <a:r>
              <a:rPr lang="en-IN" altLang="en-US" sz="3600" b="1" smtClean="0">
                <a:solidFill>
                  <a:srgbClr val="4E70DE"/>
                </a:solidFill>
              </a:rPr>
              <a:t>                        results</a:t>
            </a:r>
          </a:p>
        </p:txBody>
      </p:sp>
      <p:sp>
        <p:nvSpPr>
          <p:cNvPr id="66563" name="Content Placeholder 2"/>
          <p:cNvSpPr>
            <a:spLocks noGrp="1"/>
          </p:cNvSpPr>
          <p:nvPr>
            <p:ph sz="quarter" idx="1"/>
          </p:nvPr>
        </p:nvSpPr>
        <p:spPr>
          <a:xfrm>
            <a:off x="914400" y="1143000"/>
            <a:ext cx="7772400" cy="4572000"/>
          </a:xfrm>
        </p:spPr>
        <p:txBody>
          <a:bodyPr/>
          <a:lstStyle/>
          <a:p>
            <a:pPr eaLnBrk="1" hangingPunct="1"/>
            <a:r>
              <a:rPr lang="en-IN" altLang="en-US" sz="2400" b="1" smtClean="0">
                <a:solidFill>
                  <a:schemeClr val="accent2"/>
                </a:solidFill>
              </a:rPr>
              <a:t>The food safety team shall systematically evaluate the individual results of planned verification</a:t>
            </a:r>
          </a:p>
          <a:p>
            <a:pPr eaLnBrk="1" hangingPunct="1"/>
            <a:r>
              <a:rPr lang="en-IN" altLang="en-US" sz="2400" b="1" smtClean="0">
                <a:solidFill>
                  <a:schemeClr val="accent2"/>
                </a:solidFill>
              </a:rPr>
              <a:t>If verification does not demonstrate conformity with the planned arrangements, the organization shall take action to achieve the required conformity. </a:t>
            </a:r>
          </a:p>
          <a:p>
            <a:pPr eaLnBrk="1" hangingPunct="1"/>
            <a:r>
              <a:rPr lang="en-IN" altLang="en-US" sz="2400" b="1" smtClean="0">
                <a:solidFill>
                  <a:schemeClr val="accent2"/>
                </a:solidFill>
              </a:rPr>
              <a:t>Such action shall include, but is not limited to, review of</a:t>
            </a:r>
          </a:p>
          <a:p>
            <a:pPr lvl="1" eaLnBrk="1" hangingPunct="1"/>
            <a:r>
              <a:rPr lang="en-IN" altLang="en-US" b="1" smtClean="0">
                <a:solidFill>
                  <a:schemeClr val="accent2"/>
                </a:solidFill>
              </a:rPr>
              <a:t>existing procedures and communication channels,</a:t>
            </a:r>
          </a:p>
          <a:p>
            <a:pPr lvl="1" eaLnBrk="1" hangingPunct="1"/>
            <a:r>
              <a:rPr lang="en-IN" altLang="en-US" b="1" smtClean="0">
                <a:solidFill>
                  <a:schemeClr val="accent2"/>
                </a:solidFill>
              </a:rPr>
              <a:t>the conclusions of the hazard analysis, the established operational PRP(s) and the HACCP plan,</a:t>
            </a:r>
          </a:p>
          <a:p>
            <a:pPr lvl="1" eaLnBrk="1" hangingPunct="1"/>
            <a:r>
              <a:rPr lang="en-IN" altLang="en-US" b="1" smtClean="0">
                <a:solidFill>
                  <a:schemeClr val="accent2"/>
                </a:solidFill>
              </a:rPr>
              <a:t>the PRP(s), and</a:t>
            </a:r>
          </a:p>
          <a:p>
            <a:pPr lvl="1" eaLnBrk="1" hangingPunct="1"/>
            <a:r>
              <a:rPr lang="en-IN" altLang="en-US" b="1" smtClean="0">
                <a:solidFill>
                  <a:schemeClr val="accent2"/>
                </a:solidFill>
              </a:rPr>
              <a:t>the effectiveness of human resource management and of training activities </a:t>
            </a:r>
          </a:p>
          <a:p>
            <a:pPr eaLnBrk="1" hangingPunct="1"/>
            <a:endParaRPr lang="en-IN" altLang="en-US" sz="2400" b="1" smtClean="0">
              <a:solidFill>
                <a:schemeClr val="accent2"/>
              </a:solidFill>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pPr eaLnBrk="1" hangingPunct="1"/>
            <a:r>
              <a:rPr lang="en-IN" altLang="en-US" sz="3600" smtClean="0">
                <a:solidFill>
                  <a:srgbClr val="4E70DE"/>
                </a:solidFill>
              </a:rPr>
              <a:t>     </a:t>
            </a:r>
            <a:r>
              <a:rPr lang="en-IN" altLang="en-US" sz="3600" b="1" smtClean="0">
                <a:solidFill>
                  <a:srgbClr val="4E70DE"/>
                </a:solidFill>
              </a:rPr>
              <a:t>Analysis of results of verification       </a:t>
            </a:r>
            <a:br>
              <a:rPr lang="en-IN" altLang="en-US" sz="3600" b="1" smtClean="0">
                <a:solidFill>
                  <a:srgbClr val="4E70DE"/>
                </a:solidFill>
              </a:rPr>
            </a:br>
            <a:r>
              <a:rPr lang="en-IN" altLang="en-US" sz="3600" b="1" smtClean="0">
                <a:solidFill>
                  <a:srgbClr val="4E70DE"/>
                </a:solidFill>
              </a:rPr>
              <a:t>                          activities</a:t>
            </a:r>
          </a:p>
        </p:txBody>
      </p:sp>
      <p:sp>
        <p:nvSpPr>
          <p:cNvPr id="67587" name="Content Placeholder 2"/>
          <p:cNvSpPr>
            <a:spLocks noGrp="1"/>
          </p:cNvSpPr>
          <p:nvPr>
            <p:ph sz="quarter" idx="1"/>
          </p:nvPr>
        </p:nvSpPr>
        <p:spPr/>
        <p:txBody>
          <a:bodyPr/>
          <a:lstStyle/>
          <a:p>
            <a:pPr eaLnBrk="1" hangingPunct="1"/>
            <a:r>
              <a:rPr lang="en-IN" altLang="en-US" sz="2000" smtClean="0">
                <a:solidFill>
                  <a:schemeClr val="accent2"/>
                </a:solidFill>
              </a:rPr>
              <a:t>The food safety team shall analyse the results of verification activities, including the results of the internal audits and external audits. </a:t>
            </a:r>
          </a:p>
          <a:p>
            <a:pPr eaLnBrk="1" hangingPunct="1"/>
            <a:r>
              <a:rPr lang="en-IN" altLang="en-US" sz="2000" smtClean="0">
                <a:solidFill>
                  <a:schemeClr val="accent2"/>
                </a:solidFill>
              </a:rPr>
              <a:t>The analysis shall be carried out in order to</a:t>
            </a:r>
          </a:p>
          <a:p>
            <a:pPr lvl="1" eaLnBrk="1" hangingPunct="1"/>
            <a:r>
              <a:rPr lang="en-IN" altLang="en-US" sz="1800" smtClean="0">
                <a:solidFill>
                  <a:schemeClr val="accent2"/>
                </a:solidFill>
              </a:rPr>
              <a:t> confirm that the overall performance of the system meets the planned arrangements and the food safety management system requirements established by the organization,</a:t>
            </a:r>
          </a:p>
          <a:p>
            <a:pPr lvl="1" eaLnBrk="1" hangingPunct="1"/>
            <a:r>
              <a:rPr lang="en-IN" altLang="en-US" sz="1800" smtClean="0">
                <a:solidFill>
                  <a:schemeClr val="accent2"/>
                </a:solidFill>
              </a:rPr>
              <a:t>identify the need for updating or improving the food safety management system,</a:t>
            </a:r>
          </a:p>
          <a:p>
            <a:pPr lvl="1" eaLnBrk="1" hangingPunct="1"/>
            <a:r>
              <a:rPr lang="en-IN" altLang="en-US" sz="1800" smtClean="0">
                <a:solidFill>
                  <a:schemeClr val="accent2"/>
                </a:solidFill>
              </a:rPr>
              <a:t>identify trends which indicate a higher incidence of potentially unsafe products,</a:t>
            </a:r>
          </a:p>
          <a:p>
            <a:pPr lvl="1" eaLnBrk="1" hangingPunct="1"/>
            <a:r>
              <a:rPr lang="en-IN" altLang="en-US" sz="1800" smtClean="0">
                <a:solidFill>
                  <a:schemeClr val="accent2"/>
                </a:solidFill>
              </a:rPr>
              <a:t>establish information for planning of the internal audit programme concerning the status and importance of areas to be audited, and</a:t>
            </a:r>
          </a:p>
          <a:p>
            <a:pPr lvl="1" eaLnBrk="1" hangingPunct="1"/>
            <a:r>
              <a:rPr lang="en-IN" altLang="en-US" sz="1800" smtClean="0">
                <a:solidFill>
                  <a:schemeClr val="accent2"/>
                </a:solidFill>
              </a:rPr>
              <a:t>provide evidence that any corrections and corrective actions that have been “taken are effective.</a:t>
            </a:r>
          </a:p>
          <a:p>
            <a:pPr eaLnBrk="1" hangingPunct="1"/>
            <a:r>
              <a:rPr lang="en-IN" altLang="en-US" sz="2000" smtClean="0">
                <a:solidFill>
                  <a:schemeClr val="accent2"/>
                </a:solidFill>
              </a:rPr>
              <a:t>The results of the analysis and the resulting activities shall be recorded and shall be reported, in an appropriate manner, to top management as input to the management review. </a:t>
            </a:r>
          </a:p>
          <a:p>
            <a:pPr eaLnBrk="1" hangingPunct="1"/>
            <a:r>
              <a:rPr lang="en-IN" altLang="en-US" sz="2000" smtClean="0">
                <a:solidFill>
                  <a:schemeClr val="accent2"/>
                </a:solidFill>
              </a:rPr>
              <a:t>It shall also be used as an input for updating the food safety management system.</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p:txBody>
          <a:bodyPr/>
          <a:lstStyle/>
          <a:p>
            <a:pPr eaLnBrk="1" hangingPunct="1"/>
            <a:r>
              <a:rPr lang="en-IN" altLang="en-US" smtClean="0">
                <a:solidFill>
                  <a:srgbClr val="4E70DE"/>
                </a:solidFill>
              </a:rPr>
              <a:t>         </a:t>
            </a:r>
            <a:r>
              <a:rPr lang="en-IN" altLang="en-US" b="1" smtClean="0">
                <a:solidFill>
                  <a:srgbClr val="4E70DE"/>
                </a:solidFill>
              </a:rPr>
              <a:t>Continual improvement</a:t>
            </a:r>
          </a:p>
        </p:txBody>
      </p:sp>
      <p:sp>
        <p:nvSpPr>
          <p:cNvPr id="68611" name="Content Placeholder 2"/>
          <p:cNvSpPr>
            <a:spLocks noGrp="1"/>
          </p:cNvSpPr>
          <p:nvPr>
            <p:ph sz="quarter" idx="1"/>
          </p:nvPr>
        </p:nvSpPr>
        <p:spPr/>
        <p:txBody>
          <a:bodyPr/>
          <a:lstStyle/>
          <a:p>
            <a:pPr algn="just" eaLnBrk="1" hangingPunct="1">
              <a:lnSpc>
                <a:spcPct val="90000"/>
              </a:lnSpc>
            </a:pPr>
            <a:r>
              <a:rPr lang="en-IN" altLang="en-US" b="1" smtClean="0">
                <a:solidFill>
                  <a:schemeClr val="accent2"/>
                </a:solidFill>
              </a:rPr>
              <a:t>Top management shall ensure that the organization continually improves the effectiveness of the food safety management system through the use of </a:t>
            </a:r>
          </a:p>
          <a:p>
            <a:pPr lvl="1" algn="just" eaLnBrk="1" hangingPunct="1">
              <a:lnSpc>
                <a:spcPct val="90000"/>
              </a:lnSpc>
            </a:pPr>
            <a:r>
              <a:rPr lang="en-IN" altLang="en-US" b="1" smtClean="0">
                <a:solidFill>
                  <a:schemeClr val="accent2"/>
                </a:solidFill>
              </a:rPr>
              <a:t>communication, </a:t>
            </a:r>
          </a:p>
          <a:p>
            <a:pPr lvl="1" algn="just" eaLnBrk="1" hangingPunct="1">
              <a:lnSpc>
                <a:spcPct val="90000"/>
              </a:lnSpc>
            </a:pPr>
            <a:r>
              <a:rPr lang="en-IN" altLang="en-US" b="1" smtClean="0">
                <a:solidFill>
                  <a:schemeClr val="accent2"/>
                </a:solidFill>
              </a:rPr>
              <a:t>management review, </a:t>
            </a:r>
          </a:p>
          <a:p>
            <a:pPr lvl="1" algn="just" eaLnBrk="1" hangingPunct="1">
              <a:lnSpc>
                <a:spcPct val="90000"/>
              </a:lnSpc>
            </a:pPr>
            <a:r>
              <a:rPr lang="en-IN" altLang="en-US" b="1" smtClean="0">
                <a:solidFill>
                  <a:schemeClr val="accent2"/>
                </a:solidFill>
              </a:rPr>
              <a:t>internal audit, </a:t>
            </a:r>
          </a:p>
          <a:p>
            <a:pPr lvl="1" algn="just" eaLnBrk="1" hangingPunct="1">
              <a:lnSpc>
                <a:spcPct val="90000"/>
              </a:lnSpc>
            </a:pPr>
            <a:r>
              <a:rPr lang="en-IN" altLang="en-US" b="1" smtClean="0">
                <a:solidFill>
                  <a:schemeClr val="accent2"/>
                </a:solidFill>
              </a:rPr>
              <a:t>evaluation of individual verification results, </a:t>
            </a:r>
          </a:p>
          <a:p>
            <a:pPr lvl="1" algn="just" eaLnBrk="1" hangingPunct="1">
              <a:lnSpc>
                <a:spcPct val="90000"/>
              </a:lnSpc>
            </a:pPr>
            <a:r>
              <a:rPr lang="en-IN" altLang="en-US" b="1" smtClean="0">
                <a:solidFill>
                  <a:schemeClr val="accent2"/>
                </a:solidFill>
              </a:rPr>
              <a:t>analysis of results of verification activities, </a:t>
            </a:r>
          </a:p>
          <a:p>
            <a:pPr lvl="1" algn="just" eaLnBrk="1" hangingPunct="1">
              <a:lnSpc>
                <a:spcPct val="90000"/>
              </a:lnSpc>
            </a:pPr>
            <a:r>
              <a:rPr lang="en-IN" altLang="en-US" b="1" smtClean="0">
                <a:solidFill>
                  <a:schemeClr val="accent2"/>
                </a:solidFill>
              </a:rPr>
              <a:t>validation of control measure combinations, </a:t>
            </a:r>
          </a:p>
          <a:p>
            <a:pPr lvl="1" algn="just" eaLnBrk="1" hangingPunct="1">
              <a:lnSpc>
                <a:spcPct val="90000"/>
              </a:lnSpc>
            </a:pPr>
            <a:r>
              <a:rPr lang="en-IN" altLang="en-US" b="1" smtClean="0">
                <a:solidFill>
                  <a:schemeClr val="accent2"/>
                </a:solidFill>
              </a:rPr>
              <a:t>corrective actions and </a:t>
            </a:r>
          </a:p>
          <a:p>
            <a:pPr lvl="1" algn="just" eaLnBrk="1" hangingPunct="1">
              <a:lnSpc>
                <a:spcPct val="90000"/>
              </a:lnSpc>
            </a:pPr>
            <a:r>
              <a:rPr lang="en-IN" altLang="en-US" b="1" smtClean="0">
                <a:solidFill>
                  <a:schemeClr val="accent2"/>
                </a:solidFill>
              </a:rPr>
              <a:t>food safety management system updating</a:t>
            </a:r>
            <a:r>
              <a:rPr lang="en-IN" altLang="en-US" smtClean="0"/>
              <a:t>.</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pPr eaLnBrk="1" hangingPunct="1"/>
            <a:r>
              <a:rPr lang="en-IN" altLang="en-US" sz="3600" b="1" smtClean="0">
                <a:solidFill>
                  <a:srgbClr val="4E70DE"/>
                </a:solidFill>
              </a:rPr>
              <a:t>Updating the food safety management </a:t>
            </a:r>
            <a:br>
              <a:rPr lang="en-IN" altLang="en-US" sz="3600" b="1" smtClean="0">
                <a:solidFill>
                  <a:srgbClr val="4E70DE"/>
                </a:solidFill>
              </a:rPr>
            </a:br>
            <a:r>
              <a:rPr lang="en-IN" altLang="en-US" sz="3600" b="1" smtClean="0">
                <a:solidFill>
                  <a:srgbClr val="4E70DE"/>
                </a:solidFill>
              </a:rPr>
              <a:t>                           system</a:t>
            </a:r>
          </a:p>
        </p:txBody>
      </p:sp>
      <p:sp>
        <p:nvSpPr>
          <p:cNvPr id="69635" name="Content Placeholder 2"/>
          <p:cNvSpPr>
            <a:spLocks noGrp="1"/>
          </p:cNvSpPr>
          <p:nvPr>
            <p:ph sz="quarter" idx="1"/>
          </p:nvPr>
        </p:nvSpPr>
        <p:spPr/>
        <p:txBody>
          <a:bodyPr/>
          <a:lstStyle/>
          <a:p>
            <a:pPr eaLnBrk="1" hangingPunct="1">
              <a:lnSpc>
                <a:spcPct val="80000"/>
              </a:lnSpc>
            </a:pPr>
            <a:r>
              <a:rPr lang="en-IN" altLang="en-US" sz="2000" smtClean="0">
                <a:solidFill>
                  <a:schemeClr val="accent2"/>
                </a:solidFill>
              </a:rPr>
              <a:t>Top management shall ensure that the food safety management system is continually updated.</a:t>
            </a:r>
          </a:p>
          <a:p>
            <a:pPr eaLnBrk="1" hangingPunct="1">
              <a:lnSpc>
                <a:spcPct val="80000"/>
              </a:lnSpc>
            </a:pPr>
            <a:r>
              <a:rPr lang="en-IN" altLang="en-US" sz="2000" smtClean="0">
                <a:solidFill>
                  <a:schemeClr val="accent2"/>
                </a:solidFill>
              </a:rPr>
              <a:t>In order to achieve this, the food safety team shall evaluate the food safety management system at planned intervals. </a:t>
            </a:r>
          </a:p>
          <a:p>
            <a:pPr eaLnBrk="1" hangingPunct="1">
              <a:lnSpc>
                <a:spcPct val="80000"/>
              </a:lnSpc>
            </a:pPr>
            <a:r>
              <a:rPr lang="en-IN" altLang="en-US" sz="2000" smtClean="0">
                <a:solidFill>
                  <a:schemeClr val="accent2"/>
                </a:solidFill>
              </a:rPr>
              <a:t>The team shall then consider whether it is necessary to review the hazard analysis, the</a:t>
            </a:r>
          </a:p>
          <a:p>
            <a:pPr eaLnBrk="1" hangingPunct="1">
              <a:lnSpc>
                <a:spcPct val="80000"/>
              </a:lnSpc>
            </a:pPr>
            <a:r>
              <a:rPr lang="en-IN" altLang="en-US" sz="2000" smtClean="0">
                <a:solidFill>
                  <a:schemeClr val="accent2"/>
                </a:solidFill>
              </a:rPr>
              <a:t>established operational PRP(s) and the HACCP plan.</a:t>
            </a:r>
          </a:p>
          <a:p>
            <a:pPr eaLnBrk="1" hangingPunct="1">
              <a:lnSpc>
                <a:spcPct val="80000"/>
              </a:lnSpc>
            </a:pPr>
            <a:r>
              <a:rPr lang="en-IN" altLang="en-US" sz="2000" smtClean="0">
                <a:solidFill>
                  <a:schemeClr val="accent2"/>
                </a:solidFill>
              </a:rPr>
              <a:t>The evaluation and updating activities shall be based on</a:t>
            </a:r>
          </a:p>
          <a:p>
            <a:pPr lvl="1" eaLnBrk="1" hangingPunct="1">
              <a:lnSpc>
                <a:spcPct val="80000"/>
              </a:lnSpc>
            </a:pPr>
            <a:r>
              <a:rPr lang="en-IN" altLang="en-US" sz="1900" smtClean="0">
                <a:solidFill>
                  <a:schemeClr val="accent2"/>
                </a:solidFill>
              </a:rPr>
              <a:t>input from communication, external as well as internal, </a:t>
            </a:r>
          </a:p>
          <a:p>
            <a:pPr lvl="1" eaLnBrk="1" hangingPunct="1">
              <a:lnSpc>
                <a:spcPct val="80000"/>
              </a:lnSpc>
            </a:pPr>
            <a:r>
              <a:rPr lang="en-IN" altLang="en-US" sz="1900" smtClean="0">
                <a:solidFill>
                  <a:schemeClr val="accent2"/>
                </a:solidFill>
              </a:rPr>
              <a:t>input from other information concerning the suitability, adequacy and effectiveness of the food safety management system,</a:t>
            </a:r>
          </a:p>
          <a:p>
            <a:pPr lvl="1" eaLnBrk="1" hangingPunct="1">
              <a:lnSpc>
                <a:spcPct val="80000"/>
              </a:lnSpc>
            </a:pPr>
            <a:r>
              <a:rPr lang="en-IN" altLang="en-US" sz="1900" smtClean="0">
                <a:solidFill>
                  <a:schemeClr val="accent2"/>
                </a:solidFill>
              </a:rPr>
              <a:t>output from the analysis of results of verification activities, and</a:t>
            </a:r>
          </a:p>
          <a:p>
            <a:pPr lvl="1" eaLnBrk="1" hangingPunct="1">
              <a:lnSpc>
                <a:spcPct val="80000"/>
              </a:lnSpc>
            </a:pPr>
            <a:r>
              <a:rPr lang="en-IN" altLang="en-US" sz="1900" smtClean="0">
                <a:solidFill>
                  <a:schemeClr val="accent2"/>
                </a:solidFill>
              </a:rPr>
              <a:t>output from management review.</a:t>
            </a:r>
          </a:p>
          <a:p>
            <a:pPr eaLnBrk="1" hangingPunct="1">
              <a:lnSpc>
                <a:spcPct val="80000"/>
              </a:lnSpc>
            </a:pPr>
            <a:r>
              <a:rPr lang="en-IN" altLang="en-US" sz="2000" smtClean="0">
                <a:solidFill>
                  <a:schemeClr val="accent2"/>
                </a:solidFill>
              </a:rPr>
              <a:t>System updating activities shall be recorded and reported, in an appropriate manner, as input to the management review.</a:t>
            </a:r>
          </a:p>
          <a:p>
            <a:pPr eaLnBrk="1" hangingPunct="1">
              <a:lnSpc>
                <a:spcPct val="80000"/>
              </a:lnSpc>
              <a:buFont typeface="Wingdings 2" pitchFamily="18" charset="2"/>
              <a:buNone/>
            </a:pPr>
            <a:endParaRPr lang="en-IN" altLang="en-US" sz="2000" smtClean="0">
              <a:solidFill>
                <a:schemeClr val="accent2"/>
              </a:solidFill>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Text Box 2"/>
          <p:cNvSpPr txBox="1">
            <a:spLocks noChangeArrowheads="1"/>
          </p:cNvSpPr>
          <p:nvPr/>
        </p:nvSpPr>
        <p:spPr bwMode="auto">
          <a:xfrm>
            <a:off x="466725" y="3429000"/>
            <a:ext cx="7561263" cy="2794611"/>
          </a:xfrm>
          <a:prstGeom prst="rect">
            <a:avLst/>
          </a:prstGeom>
          <a:noFill/>
          <a:ln w="9525" algn="ctr">
            <a:noFill/>
            <a:miter lim="800000"/>
            <a:headEnd/>
            <a:tailEnd/>
          </a:ln>
        </p:spPr>
        <p:txBody>
          <a:bodyPr lIns="0" tIns="0" rIns="0" bIns="0">
            <a:spAutoFit/>
          </a:bodyPr>
          <a:lstStyle/>
          <a:p>
            <a:pPr>
              <a:spcBef>
                <a:spcPct val="15000"/>
              </a:spcBef>
            </a:pPr>
            <a:endParaRPr lang="en-GB" altLang="en-US" sz="1600" dirty="0">
              <a:latin typeface="Perpetua" pitchFamily="18" charset="0"/>
            </a:endParaRPr>
          </a:p>
          <a:p>
            <a:pPr>
              <a:spcBef>
                <a:spcPct val="15000"/>
              </a:spcBef>
            </a:pPr>
            <a:endParaRPr lang="en-GB" altLang="en-US" sz="1600" dirty="0">
              <a:latin typeface="Perpetua" pitchFamily="18" charset="0"/>
            </a:endParaRPr>
          </a:p>
          <a:p>
            <a:pPr>
              <a:spcBef>
                <a:spcPct val="15000"/>
              </a:spcBef>
            </a:pPr>
            <a:r>
              <a:rPr lang="en-GB" altLang="en-US" sz="1600" dirty="0" smtClean="0">
                <a:solidFill>
                  <a:srgbClr val="A50021"/>
                </a:solidFill>
                <a:latin typeface="Frutiger LT 55 Roman"/>
              </a:rPr>
              <a:t>Head</a:t>
            </a:r>
            <a:endParaRPr lang="en-GB" altLang="en-US" sz="1600" dirty="0">
              <a:solidFill>
                <a:srgbClr val="A50021"/>
              </a:solidFill>
              <a:latin typeface="Frutiger LT 55 Roman"/>
            </a:endParaRPr>
          </a:p>
          <a:p>
            <a:pPr>
              <a:spcBef>
                <a:spcPct val="15000"/>
              </a:spcBef>
            </a:pPr>
            <a:r>
              <a:rPr lang="en-GB" altLang="en-US" sz="1600" dirty="0">
                <a:solidFill>
                  <a:srgbClr val="A50021"/>
                </a:solidFill>
                <a:latin typeface="Frutiger LT 55 Roman"/>
              </a:rPr>
              <a:t>Food and Agriculture Department</a:t>
            </a:r>
          </a:p>
          <a:p>
            <a:pPr>
              <a:spcBef>
                <a:spcPct val="15000"/>
              </a:spcBef>
            </a:pPr>
            <a:r>
              <a:rPr lang="en-GB" altLang="en-US" sz="1600" dirty="0">
                <a:solidFill>
                  <a:srgbClr val="A50021"/>
                </a:solidFill>
                <a:latin typeface="Frutiger LT 55 Roman"/>
              </a:rPr>
              <a:t>Bureau of Indian Standards (www.bis.org.in) </a:t>
            </a:r>
            <a:r>
              <a:rPr lang="en-GB" altLang="en-US" sz="1600" dirty="0">
                <a:solidFill>
                  <a:srgbClr val="4E70DE"/>
                </a:solidFill>
                <a:latin typeface="Frutiger LT 55 Roman"/>
              </a:rPr>
              <a:t> </a:t>
            </a:r>
          </a:p>
          <a:p>
            <a:pPr>
              <a:spcBef>
                <a:spcPct val="15000"/>
              </a:spcBef>
            </a:pPr>
            <a:r>
              <a:rPr lang="en-GB" altLang="en-US" sz="1600" dirty="0">
                <a:solidFill>
                  <a:srgbClr val="4E70DE"/>
                </a:solidFill>
                <a:latin typeface="Frutiger LT 55 Roman"/>
                <a:hlinkClick r:id="rId2"/>
              </a:rPr>
              <a:t>fad@bis.org.in</a:t>
            </a:r>
            <a:r>
              <a:rPr lang="en-GB" altLang="en-US" sz="1600" dirty="0">
                <a:solidFill>
                  <a:srgbClr val="4E70DE"/>
                </a:solidFill>
                <a:latin typeface="Frutiger LT 55 Roman"/>
              </a:rPr>
              <a:t>,</a:t>
            </a:r>
            <a:r>
              <a:rPr lang="en-GB" altLang="en-US" sz="1600" dirty="0">
                <a:latin typeface="Frutiger LT 55 Roman"/>
              </a:rPr>
              <a:t>   </a:t>
            </a:r>
          </a:p>
          <a:p>
            <a:pPr>
              <a:spcBef>
                <a:spcPct val="15000"/>
              </a:spcBef>
            </a:pPr>
            <a:endParaRPr lang="en-GB" altLang="en-US" sz="1600" dirty="0">
              <a:latin typeface="Frutiger LT 55 Roman"/>
            </a:endParaRPr>
          </a:p>
          <a:p>
            <a:pPr>
              <a:spcBef>
                <a:spcPct val="15000"/>
              </a:spcBef>
            </a:pPr>
            <a:endParaRPr lang="en-GB" altLang="en-US" sz="1600" dirty="0">
              <a:latin typeface="Frutiger LT 55 Roman"/>
            </a:endParaRPr>
          </a:p>
          <a:p>
            <a:pPr>
              <a:spcBef>
                <a:spcPct val="15000"/>
              </a:spcBef>
            </a:pPr>
            <a:endParaRPr lang="en-GB" altLang="en-US" sz="1600" dirty="0">
              <a:latin typeface="Frutiger LT 55 Roman"/>
            </a:endParaRPr>
          </a:p>
          <a:p>
            <a:pPr>
              <a:spcBef>
                <a:spcPct val="15000"/>
              </a:spcBef>
            </a:pPr>
            <a:endParaRPr lang="en-GB" altLang="en-US" sz="1600" dirty="0">
              <a:latin typeface="Frutiger LT 55 Roman"/>
            </a:endParaRPr>
          </a:p>
        </p:txBody>
      </p:sp>
      <p:sp>
        <p:nvSpPr>
          <p:cNvPr id="367621" name="Text Box 5"/>
          <p:cNvSpPr txBox="1">
            <a:spLocks noChangeArrowheads="1"/>
          </p:cNvSpPr>
          <p:nvPr/>
        </p:nvSpPr>
        <p:spPr bwMode="auto">
          <a:xfrm>
            <a:off x="395288" y="1916113"/>
            <a:ext cx="4319587" cy="701675"/>
          </a:xfrm>
          <a:prstGeom prst="rect">
            <a:avLst/>
          </a:prstGeom>
          <a:noFill/>
          <a:ln w="9525" algn="ctr">
            <a:noFill/>
            <a:miter lim="800000"/>
            <a:headEnd/>
            <a:tailEnd/>
          </a:ln>
        </p:spPr>
        <p:txBody>
          <a:bodyPr>
            <a:spAutoFit/>
          </a:bodyPr>
          <a:lstStyle/>
          <a:p>
            <a:pPr>
              <a:spcBef>
                <a:spcPct val="50000"/>
              </a:spcBef>
            </a:pPr>
            <a:r>
              <a:rPr lang="nl-NL" altLang="en-US" sz="4000" b="1">
                <a:solidFill>
                  <a:srgbClr val="B10035"/>
                </a:solidFill>
                <a:latin typeface="Frutiger LT 45 Light"/>
              </a:rPr>
              <a:t>Any Questions?</a:t>
            </a:r>
            <a:endParaRPr lang="en-GB" altLang="en-US" sz="4000" b="1">
              <a:solidFill>
                <a:srgbClr val="B10035"/>
              </a:solidFill>
              <a:latin typeface="Frutiger LT 45 Light"/>
            </a:endParaRPr>
          </a:p>
        </p:txBody>
      </p:sp>
      <p:pic>
        <p:nvPicPr>
          <p:cNvPr id="70660" name="Picture 7" descr="thank-you"/>
          <p:cNvPicPr>
            <a:picLocks noChangeAspect="1" noChangeArrowheads="1"/>
          </p:cNvPicPr>
          <p:nvPr/>
        </p:nvPicPr>
        <p:blipFill>
          <a:blip r:embed="rId3" cstate="print"/>
          <a:srcRect/>
          <a:stretch>
            <a:fillRect/>
          </a:stretch>
        </p:blipFill>
        <p:spPr bwMode="auto">
          <a:xfrm>
            <a:off x="4572000" y="909638"/>
            <a:ext cx="4572000" cy="3659187"/>
          </a:xfrm>
          <a:prstGeom prst="rect">
            <a:avLst/>
          </a:prstGeom>
          <a:noFill/>
          <a:ln w="9525">
            <a:noFill/>
            <a:miter lim="800000"/>
            <a:headEnd/>
            <a:tailEnd/>
          </a:ln>
        </p:spPr>
      </p:pic>
      <p:sp>
        <p:nvSpPr>
          <p:cNvPr id="70661" name="Rectangle 8"/>
          <p:cNvSpPr>
            <a:spLocks noChangeArrowheads="1"/>
          </p:cNvSpPr>
          <p:nvPr/>
        </p:nvSpPr>
        <p:spPr bwMode="auto">
          <a:xfrm>
            <a:off x="8101013" y="620713"/>
            <a:ext cx="863600" cy="792162"/>
          </a:xfrm>
          <a:prstGeom prst="rect">
            <a:avLst/>
          </a:prstGeom>
          <a:solidFill>
            <a:schemeClr val="bg1"/>
          </a:solidFill>
          <a:ln w="9525" algn="ctr">
            <a:noFill/>
            <a:miter lim="800000"/>
            <a:headEnd/>
            <a:tailEnd/>
          </a:ln>
        </p:spPr>
        <p:txBody>
          <a:bodyPr wrap="none" anchor="ctr"/>
          <a:lstStyle/>
          <a:p>
            <a:endParaRPr lang="en-IN" altLang="en-US">
              <a:latin typeface="Perpetua"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7621"/>
                                        </p:tgtEl>
                                        <p:attrNameLst>
                                          <p:attrName>style.visibility</p:attrName>
                                        </p:attrNameLst>
                                      </p:cBhvr>
                                      <p:to>
                                        <p:strVal val="visible"/>
                                      </p:to>
                                    </p:set>
                                    <p:animEffect transition="in" filter="fade">
                                      <p:cBhvr>
                                        <p:cTn id="7" dur="2000"/>
                                        <p:tgtEl>
                                          <p:spTgt spid="367621"/>
                                        </p:tgtEl>
                                      </p:cBhvr>
                                    </p:animEffect>
                                  </p:childTnLst>
                                </p:cTn>
                              </p:par>
                            </p:childTnLst>
                          </p:cTn>
                        </p:par>
                        <p:par>
                          <p:cTn id="8" fill="hold" nodeType="afterGroup">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67618"/>
                                        </p:tgtEl>
                                        <p:attrNameLst>
                                          <p:attrName>style.visibility</p:attrName>
                                        </p:attrNameLst>
                                      </p:cBhvr>
                                      <p:to>
                                        <p:strVal val="visible"/>
                                      </p:to>
                                    </p:set>
                                    <p:animEffect transition="in" filter="fade">
                                      <p:cBhvr>
                                        <p:cTn id="11" dur="2000"/>
                                        <p:tgtEl>
                                          <p:spTgt spid="3676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7618" grpId="0"/>
      <p:bldP spid="367621"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483</TotalTime>
  <Words>4616</Words>
  <Application>Microsoft Office PowerPoint</Application>
  <PresentationFormat>On-screen Show (4:3)</PresentationFormat>
  <Paragraphs>508</Paragraphs>
  <Slides>62</Slides>
  <Notes>13</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62</vt:i4>
      </vt:variant>
    </vt:vector>
  </HeadingPairs>
  <TitlesOfParts>
    <vt:vector size="65" baseType="lpstr">
      <vt:lpstr>Equity</vt:lpstr>
      <vt:lpstr>Bitmap Image</vt:lpstr>
      <vt:lpstr>Clip</vt:lpstr>
      <vt:lpstr>IS/IS0 22000 : 2005  FOOD SAFETY MANAGEMENT SYSTEMS — REQUIREMENTS FOR ANY ORGANIZATION IN THE FOOD CHAIN</vt:lpstr>
      <vt:lpstr>Introduction</vt:lpstr>
      <vt:lpstr>Key elements</vt:lpstr>
      <vt:lpstr>Interactive Communication</vt:lpstr>
      <vt:lpstr>System Management</vt:lpstr>
      <vt:lpstr>Pre-requisite Programmes</vt:lpstr>
      <vt:lpstr>HACCP</vt:lpstr>
      <vt:lpstr>IS/ISO 22000 - Contents</vt:lpstr>
      <vt:lpstr>IS/ISO 22000 - Contents</vt:lpstr>
      <vt:lpstr>IS/ISO 22000 - Contents</vt:lpstr>
      <vt:lpstr>Scope</vt:lpstr>
      <vt:lpstr>Scope</vt:lpstr>
      <vt:lpstr>Scope</vt:lpstr>
      <vt:lpstr>Terms and definitions</vt:lpstr>
      <vt:lpstr>Terms and definitions</vt:lpstr>
      <vt:lpstr>Terms and definitions</vt:lpstr>
      <vt:lpstr>Terms and definitions</vt:lpstr>
      <vt:lpstr>Terms and definitions</vt:lpstr>
      <vt:lpstr>General requirements</vt:lpstr>
      <vt:lpstr>General Documentation requirements</vt:lpstr>
      <vt:lpstr>                  Control of documents</vt:lpstr>
      <vt:lpstr>             Control of records</vt:lpstr>
      <vt:lpstr>       Management responsibility -                           Management commitment   </vt:lpstr>
      <vt:lpstr>Food safety policy</vt:lpstr>
      <vt:lpstr>Food safety management system planning</vt:lpstr>
      <vt:lpstr>Responsibility and authority</vt:lpstr>
      <vt:lpstr>Food safety team leader</vt:lpstr>
      <vt:lpstr>External communication</vt:lpstr>
      <vt:lpstr>        External communication</vt:lpstr>
      <vt:lpstr>Internal communication</vt:lpstr>
      <vt:lpstr>Internal communication</vt:lpstr>
      <vt:lpstr>         Emergency preparedness and                                   response</vt:lpstr>
      <vt:lpstr>      Management Responsibility</vt:lpstr>
      <vt:lpstr>Management Responsibility</vt:lpstr>
      <vt:lpstr>Management responsibility</vt:lpstr>
      <vt:lpstr>          Management Review</vt:lpstr>
      <vt:lpstr>        Resource Management</vt:lpstr>
      <vt:lpstr>Planning and Realization of Safe Products</vt:lpstr>
      <vt:lpstr>Prerequisite Programmes (PRPs)</vt:lpstr>
      <vt:lpstr>Examples of prerequisite programmes (PRPs)</vt:lpstr>
      <vt:lpstr>Hazard Analysis</vt:lpstr>
      <vt:lpstr>Slide 42</vt:lpstr>
      <vt:lpstr>UPDATION OF oPRP’S AND HACCP</vt:lpstr>
      <vt:lpstr>                   Verification</vt:lpstr>
      <vt:lpstr>        TRACEABILITY SYSTEM</vt:lpstr>
      <vt:lpstr>Corrections</vt:lpstr>
      <vt:lpstr>Corrective actions</vt:lpstr>
      <vt:lpstr>Handling of potentially unsafe products</vt:lpstr>
      <vt:lpstr>          Evaluation for release           </vt:lpstr>
      <vt:lpstr>Disposition of nonconforming products</vt:lpstr>
      <vt:lpstr>Withdrawals</vt:lpstr>
      <vt:lpstr>Withdrawals</vt:lpstr>
      <vt:lpstr>       Validation of control measure                             combinations </vt:lpstr>
      <vt:lpstr>      Validation of control measure                            combinations</vt:lpstr>
      <vt:lpstr>Control of monitoring and measuring</vt:lpstr>
      <vt:lpstr>Control of monitoring and measuring</vt:lpstr>
      <vt:lpstr>                  Internal audit </vt:lpstr>
      <vt:lpstr>  Evaluation of individual verification                                   results</vt:lpstr>
      <vt:lpstr>     Analysis of results of verification                                  activities</vt:lpstr>
      <vt:lpstr>         Continual improvement</vt:lpstr>
      <vt:lpstr>Updating the food safety management                             system</vt:lpstr>
      <vt:lpstr>Slide 62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IS/IS0 22000 : 2005  FOOD SAFETY MANAGEMENT SYSTEMS — REQUIREMENTS FOR ANY ORGANIZATION IN THE FOOD CHAIN</dc:title>
  <dc:creator>Dell</dc:creator>
  <cp:lastModifiedBy>ADMIN</cp:lastModifiedBy>
  <cp:revision>226</cp:revision>
  <dcterms:created xsi:type="dcterms:W3CDTF">2006-08-16T00:00:00Z</dcterms:created>
  <dcterms:modified xsi:type="dcterms:W3CDTF">2017-08-07T09:40:19Z</dcterms:modified>
</cp:coreProperties>
</file>