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80135" y="2791333"/>
            <a:ext cx="12241530" cy="18909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5465698"/>
            <a:ext cx="14401800" cy="1930400"/>
          </a:xfrm>
          <a:custGeom>
            <a:avLst/>
            <a:gdLst/>
            <a:ahLst/>
            <a:cxnLst/>
            <a:rect l="l" t="t" r="r" b="b"/>
            <a:pathLst>
              <a:path w="14401800" h="1930400">
                <a:moveTo>
                  <a:pt x="0" y="1930400"/>
                </a:moveTo>
                <a:lnTo>
                  <a:pt x="14401800" y="1930400"/>
                </a:lnTo>
                <a:lnTo>
                  <a:pt x="14401800" y="0"/>
                </a:lnTo>
                <a:lnTo>
                  <a:pt x="0" y="0"/>
                </a:lnTo>
                <a:lnTo>
                  <a:pt x="0" y="1930400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81963" y="615518"/>
            <a:ext cx="12437872" cy="9404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7872" y="2013965"/>
            <a:ext cx="13186054" cy="62439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oprekzone.com/konsep-akuisisi-data-berbasis-komputer-pc-bagian-satu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836822" y="6572446"/>
            <a:ext cx="5923981" cy="5296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216652" y="7043927"/>
            <a:ext cx="7152132" cy="8199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43144" y="7653527"/>
            <a:ext cx="7027164" cy="8199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921752" y="8293606"/>
            <a:ext cx="1371600" cy="661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753856" y="8293606"/>
            <a:ext cx="679703" cy="6614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894064" y="8293606"/>
            <a:ext cx="763524" cy="6614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518530" y="6348221"/>
            <a:ext cx="6513830" cy="2565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00"/>
              </a:spcBef>
            </a:pP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5400" b="1" spc="-40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5400">
              <a:latin typeface="Rockwell"/>
              <a:cs typeface="Rockwell"/>
            </a:endParaRPr>
          </a:p>
          <a:p>
            <a:pPr marL="12700" marR="5080" algn="ctr">
              <a:lnSpc>
                <a:spcPct val="100299"/>
              </a:lnSpc>
              <a:spcBef>
                <a:spcPts val="30"/>
              </a:spcBef>
            </a:pPr>
            <a:r>
              <a:rPr sz="4000" b="1" spc="-5" dirty="0">
                <a:solidFill>
                  <a:srgbClr val="CC0000"/>
                </a:solidFill>
                <a:latin typeface="Rockwell"/>
                <a:cs typeface="Rockwell"/>
              </a:rPr>
              <a:t>Teknik Sinyal Encoding &amp;  Komunikasi Data Digital  </a:t>
            </a:r>
            <a:r>
              <a:rPr sz="3200" b="1" dirty="0">
                <a:latin typeface="Rockwell"/>
                <a:cs typeface="Rockwell"/>
              </a:rPr>
              <a:t>Part-5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0"/>
            <a:ext cx="14401800" cy="648182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5500" y="1953361"/>
            <a:ext cx="8512175" cy="1635760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Teknik </a:t>
            </a:r>
            <a:r>
              <a:rPr sz="4400" dirty="0">
                <a:latin typeface="Rockwell"/>
                <a:cs typeface="Rockwell"/>
              </a:rPr>
              <a:t>Sinyal</a:t>
            </a:r>
            <a:r>
              <a:rPr sz="4400" spc="-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Encoding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Teknik </a:t>
            </a:r>
            <a:r>
              <a:rPr sz="4400" dirty="0">
                <a:latin typeface="Rockwell"/>
                <a:cs typeface="Rockwell"/>
              </a:rPr>
              <a:t>Komunikasi Data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Digital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72354" y="519810"/>
            <a:ext cx="46589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dirty="0"/>
              <a:t>Pendahuluan</a:t>
            </a:r>
            <a:endParaRPr sz="56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20314" y="5968059"/>
            <a:ext cx="836866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600" dirty="0"/>
              <a:t>Teknik Sinyal</a:t>
            </a:r>
            <a:r>
              <a:rPr sz="5600" spc="-75" dirty="0"/>
              <a:t> </a:t>
            </a:r>
            <a:r>
              <a:rPr sz="5600" dirty="0"/>
              <a:t>Encoding</a:t>
            </a:r>
            <a:endParaRPr sz="5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4500" y="2242819"/>
            <a:ext cx="13286105" cy="5293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309245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1805305" algn="l"/>
                <a:tab pos="4432935" algn="l"/>
                <a:tab pos="8015605" algn="l"/>
                <a:tab pos="9819005" algn="l"/>
              </a:tabLst>
            </a:pPr>
            <a:r>
              <a:rPr sz="4800" dirty="0">
                <a:latin typeface="Rockwell"/>
                <a:cs typeface="Rockwell"/>
              </a:rPr>
              <a:t>Dalam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proses	</a:t>
            </a:r>
            <a:r>
              <a:rPr sz="4800" spc="-5" dirty="0">
                <a:latin typeface="Rockwell"/>
                <a:cs typeface="Rockwell"/>
              </a:rPr>
              <a:t>kerjanya komputer mengolah  </a:t>
            </a:r>
            <a:r>
              <a:rPr sz="4800" dirty="0">
                <a:latin typeface="Rockwell"/>
                <a:cs typeface="Rockwell"/>
              </a:rPr>
              <a:t>data	</a:t>
            </a:r>
            <a:r>
              <a:rPr sz="4800" spc="-5" dirty="0">
                <a:latin typeface="Rockwell"/>
                <a:cs typeface="Rockwell"/>
              </a:rPr>
              <a:t>secara</a:t>
            </a:r>
            <a:r>
              <a:rPr sz="4800" spc="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digital,melalui	</a:t>
            </a:r>
            <a:r>
              <a:rPr sz="4800" spc="-5" dirty="0">
                <a:latin typeface="Rockwell"/>
                <a:cs typeface="Rockwell"/>
              </a:rPr>
              <a:t>sinyal	</a:t>
            </a:r>
            <a:r>
              <a:rPr sz="4800" dirty="0">
                <a:latin typeface="Rockwell"/>
                <a:cs typeface="Rockwell"/>
              </a:rPr>
              <a:t>listrik</a:t>
            </a:r>
            <a:r>
              <a:rPr sz="4800" spc="-114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yang  </a:t>
            </a:r>
            <a:r>
              <a:rPr sz="4800" spc="-5" dirty="0">
                <a:latin typeface="Rockwell"/>
                <a:cs typeface="Rockwell"/>
              </a:rPr>
              <a:t>diterimanya </a:t>
            </a:r>
            <a:r>
              <a:rPr sz="4800" dirty="0">
                <a:latin typeface="Rockwell"/>
                <a:cs typeface="Rockwell"/>
              </a:rPr>
              <a:t>atau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dikirimkannya.</a:t>
            </a:r>
            <a:endParaRPr sz="48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  <a:tab pos="5278120" algn="l"/>
                <a:tab pos="6656070" algn="l"/>
                <a:tab pos="8917305" algn="l"/>
                <a:tab pos="10043160" algn="l"/>
                <a:tab pos="11203305" algn="l"/>
                <a:tab pos="11686540" algn="l"/>
              </a:tabLst>
            </a:pPr>
            <a:r>
              <a:rPr sz="4800" spc="-5" dirty="0">
                <a:latin typeface="Rockwell"/>
                <a:cs typeface="Rockwell"/>
              </a:rPr>
              <a:t>Pada prinsipnya,</a:t>
            </a:r>
            <a:r>
              <a:rPr sz="4800" spc="30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komputer</a:t>
            </a:r>
            <a:r>
              <a:rPr sz="4800" spc="15" dirty="0">
                <a:latin typeface="Rockwell"/>
                <a:cs typeface="Rockwell"/>
              </a:rPr>
              <a:t> </a:t>
            </a:r>
            <a:r>
              <a:rPr sz="4800" spc="-10" dirty="0">
                <a:latin typeface="Rockwell"/>
                <a:cs typeface="Rockwell"/>
              </a:rPr>
              <a:t>hanya	</a:t>
            </a:r>
            <a:r>
              <a:rPr sz="4800" spc="-5" dirty="0">
                <a:latin typeface="Rockwell"/>
                <a:cs typeface="Rockwell"/>
              </a:rPr>
              <a:t>mengenal  </a:t>
            </a:r>
            <a:r>
              <a:rPr sz="4800" dirty="0">
                <a:latin typeface="Rockwell"/>
                <a:cs typeface="Rockwell"/>
              </a:rPr>
              <a:t>dua arus, yaitu </a:t>
            </a:r>
            <a:r>
              <a:rPr sz="4800" spc="-5" dirty="0">
                <a:latin typeface="Rockwell"/>
                <a:cs typeface="Rockwell"/>
              </a:rPr>
              <a:t>on </a:t>
            </a:r>
            <a:r>
              <a:rPr sz="4800" dirty="0">
                <a:latin typeface="Rockwell"/>
                <a:cs typeface="Rockwell"/>
              </a:rPr>
              <a:t>atau </a:t>
            </a:r>
            <a:r>
              <a:rPr sz="4800" spc="-5" dirty="0">
                <a:latin typeface="Rockwell"/>
                <a:cs typeface="Rockwell"/>
              </a:rPr>
              <a:t>off, </a:t>
            </a:r>
            <a:r>
              <a:rPr sz="4800" dirty="0">
                <a:latin typeface="Rockwell"/>
                <a:cs typeface="Rockwell"/>
              </a:rPr>
              <a:t>atau istilah </a:t>
            </a:r>
            <a:r>
              <a:rPr sz="4800" spc="-5" dirty="0">
                <a:latin typeface="Rockwell"/>
                <a:cs typeface="Rockwell"/>
              </a:rPr>
              <a:t>dalam  </a:t>
            </a:r>
            <a:r>
              <a:rPr sz="4800" dirty="0">
                <a:latin typeface="Rockwell"/>
                <a:cs typeface="Rockwell"/>
              </a:rPr>
              <a:t>angk</a:t>
            </a:r>
            <a:r>
              <a:rPr sz="4800" spc="-15" dirty="0">
                <a:latin typeface="Rockwell"/>
                <a:cs typeface="Rockwell"/>
              </a:rPr>
              <a:t>a</a:t>
            </a:r>
            <a:r>
              <a:rPr sz="4800" spc="-5" dirty="0">
                <a:latin typeface="Rockwell"/>
                <a:cs typeface="Rockwell"/>
              </a:rPr>
              <a:t>ny</a:t>
            </a:r>
            <a:r>
              <a:rPr sz="4800" dirty="0">
                <a:latin typeface="Rockwell"/>
                <a:cs typeface="Rockwell"/>
              </a:rPr>
              <a:t>a</a:t>
            </a:r>
            <a:r>
              <a:rPr sz="4800" spc="-5" dirty="0">
                <a:latin typeface="Rockwell"/>
                <a:cs typeface="Rockwell"/>
              </a:rPr>
              <a:t> serin</a:t>
            </a:r>
            <a:r>
              <a:rPr sz="4800" dirty="0">
                <a:latin typeface="Rockwell"/>
                <a:cs typeface="Rockwell"/>
              </a:rPr>
              <a:t>g	juga	dikenal	dengan	1	(s</a:t>
            </a:r>
            <a:r>
              <a:rPr sz="4800" spc="-15" dirty="0">
                <a:latin typeface="Rockwell"/>
                <a:cs typeface="Rockwell"/>
              </a:rPr>
              <a:t>a</a:t>
            </a:r>
            <a:r>
              <a:rPr sz="4800" dirty="0">
                <a:latin typeface="Rockwell"/>
                <a:cs typeface="Rockwell"/>
              </a:rPr>
              <a:t>tu)  atau 0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(nol).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72354" y="647522"/>
            <a:ext cx="465899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600" dirty="0"/>
              <a:t>Pendahulu</a:t>
            </a:r>
            <a:r>
              <a:rPr sz="5600" spc="-20" dirty="0"/>
              <a:t>a</a:t>
            </a:r>
            <a:r>
              <a:rPr sz="5600" dirty="0"/>
              <a:t>n</a:t>
            </a:r>
            <a:endParaRPr sz="5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25217"/>
            <a:ext cx="12323445" cy="4856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Kombinasi dari arus </a:t>
            </a:r>
            <a:r>
              <a:rPr sz="4400" spc="-5" dirty="0">
                <a:latin typeface="Rockwell"/>
                <a:cs typeface="Rockwell"/>
              </a:rPr>
              <a:t>on </a:t>
            </a:r>
            <a:r>
              <a:rPr sz="4400" dirty="0">
                <a:latin typeface="Rockwell"/>
                <a:cs typeface="Rockwell"/>
              </a:rPr>
              <a:t>atau </a:t>
            </a:r>
            <a:r>
              <a:rPr sz="4400" spc="-10" dirty="0">
                <a:latin typeface="Rockwell"/>
                <a:cs typeface="Rockwell"/>
              </a:rPr>
              <a:t>off </a:t>
            </a:r>
            <a:r>
              <a:rPr sz="4400" dirty="0">
                <a:latin typeface="Rockwell"/>
                <a:cs typeface="Rockwell"/>
              </a:rPr>
              <a:t>inilah yang  yang mampu </a:t>
            </a:r>
            <a:r>
              <a:rPr sz="4400" spc="-5" dirty="0">
                <a:latin typeface="Rockwell"/>
                <a:cs typeface="Rockwell"/>
              </a:rPr>
              <a:t>membuat komputer melakukan  </a:t>
            </a:r>
            <a:r>
              <a:rPr sz="4400" dirty="0">
                <a:latin typeface="Rockwell"/>
                <a:cs typeface="Rockwell"/>
              </a:rPr>
              <a:t>banyak </a:t>
            </a:r>
            <a:r>
              <a:rPr sz="4400" spc="-5" dirty="0">
                <a:latin typeface="Rockwell"/>
                <a:cs typeface="Rockwell"/>
              </a:rPr>
              <a:t>hal, </a:t>
            </a:r>
            <a:r>
              <a:rPr sz="4400" dirty="0">
                <a:latin typeface="Rockwell"/>
                <a:cs typeface="Rockwell"/>
              </a:rPr>
              <a:t>baik dalam </a:t>
            </a:r>
            <a:r>
              <a:rPr sz="4400" spc="-5" dirty="0">
                <a:latin typeface="Rockwell"/>
                <a:cs typeface="Rockwell"/>
              </a:rPr>
              <a:t>mengenalkan huruf,  </a:t>
            </a:r>
            <a:r>
              <a:rPr sz="4400" dirty="0">
                <a:latin typeface="Rockwell"/>
                <a:cs typeface="Rockwell"/>
              </a:rPr>
              <a:t>gambar, </a:t>
            </a:r>
            <a:r>
              <a:rPr sz="4400" spc="-5" dirty="0">
                <a:latin typeface="Rockwell"/>
                <a:cs typeface="Rockwell"/>
              </a:rPr>
              <a:t>suara, </a:t>
            </a:r>
            <a:r>
              <a:rPr sz="4400" dirty="0">
                <a:latin typeface="Rockwell"/>
                <a:cs typeface="Rockwell"/>
              </a:rPr>
              <a:t>bahkan film film </a:t>
            </a:r>
            <a:r>
              <a:rPr sz="4400" spc="-5" dirty="0">
                <a:latin typeface="Rockwell"/>
                <a:cs typeface="Rockwell"/>
              </a:rPr>
              <a:t>menarik </a:t>
            </a:r>
            <a:r>
              <a:rPr sz="4400" dirty="0">
                <a:latin typeface="Rockwell"/>
                <a:cs typeface="Rockwell"/>
              </a:rPr>
              <a:t>yang  anda tonton dalam </a:t>
            </a:r>
            <a:r>
              <a:rPr sz="4400" spc="-5" dirty="0">
                <a:latin typeface="Rockwell"/>
                <a:cs typeface="Rockwell"/>
              </a:rPr>
              <a:t>format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digital.</a:t>
            </a:r>
            <a:endParaRPr sz="4400">
              <a:latin typeface="Rockwell"/>
              <a:cs typeface="Rockwell"/>
            </a:endParaRPr>
          </a:p>
          <a:p>
            <a:pPr marL="440690" marR="514984" indent="-428625">
              <a:lnSpc>
                <a:spcPct val="100299"/>
              </a:lnSpc>
              <a:spcBef>
                <a:spcPts val="104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Sistem yang </a:t>
            </a:r>
            <a:r>
              <a:rPr sz="4400" spc="-5" dirty="0">
                <a:latin typeface="Rockwell"/>
                <a:cs typeface="Rockwell"/>
              </a:rPr>
              <a:t>merubah sinyal </a:t>
            </a:r>
            <a:r>
              <a:rPr sz="4400" dirty="0">
                <a:latin typeface="Rockwell"/>
                <a:cs typeface="Rockwell"/>
              </a:rPr>
              <a:t>analog </a:t>
            </a:r>
            <a:r>
              <a:rPr sz="4400" spc="-5" dirty="0">
                <a:latin typeface="Rockwell"/>
                <a:cs typeface="Rockwell"/>
              </a:rPr>
              <a:t>menjadi  sinyal </a:t>
            </a:r>
            <a:r>
              <a:rPr sz="4400" dirty="0">
                <a:latin typeface="Rockwell"/>
                <a:cs typeface="Rockwell"/>
              </a:rPr>
              <a:t>digital disebut</a:t>
            </a:r>
            <a:r>
              <a:rPr sz="4400" dirty="0">
                <a:solidFill>
                  <a:srgbClr val="009999"/>
                </a:solidFill>
                <a:latin typeface="Rockwell"/>
                <a:cs typeface="Rockwell"/>
              </a:rPr>
              <a:t> </a:t>
            </a:r>
            <a:r>
              <a:rPr sz="4400" u="heavy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Rockwell"/>
                <a:cs typeface="Rockwell"/>
                <a:hlinkClick r:id="rId2"/>
              </a:rPr>
              <a:t>Sistem </a:t>
            </a:r>
            <a:r>
              <a:rPr sz="4400" u="heavy" spc="-5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Rockwell"/>
                <a:cs typeface="Rockwell"/>
                <a:hlinkClick r:id="rId2"/>
              </a:rPr>
              <a:t>Akuisisi</a:t>
            </a:r>
            <a:r>
              <a:rPr sz="4400" u="heavy" spc="-60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Rockwell"/>
                <a:cs typeface="Rockwell"/>
                <a:hlinkClick r:id="rId2"/>
              </a:rPr>
              <a:t> </a:t>
            </a:r>
            <a:r>
              <a:rPr sz="4400" u="heavy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Rockwell"/>
                <a:cs typeface="Rockwell"/>
                <a:hlinkClick r:id="rId2"/>
              </a:rPr>
              <a:t>Data</a:t>
            </a:r>
            <a:r>
              <a:rPr sz="4400" dirty="0">
                <a:latin typeface="Rockwell"/>
                <a:cs typeface="Rockwell"/>
              </a:rPr>
              <a:t>.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343527" y="647522"/>
            <a:ext cx="571500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600" dirty="0"/>
              <a:t>Pendahuluan</a:t>
            </a:r>
            <a:r>
              <a:rPr sz="5600" spc="-100" dirty="0"/>
              <a:t> </a:t>
            </a:r>
            <a:r>
              <a:rPr sz="5600" spc="-5" dirty="0"/>
              <a:t>(1)</a:t>
            </a:r>
            <a:endParaRPr sz="56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5447" y="2166365"/>
            <a:ext cx="13359765" cy="64877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56285" marR="5080" indent="-74422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b="1" i="1" spc="-5" dirty="0">
                <a:latin typeface="Rockwell"/>
                <a:cs typeface="Rockwell"/>
              </a:rPr>
              <a:t>Input </a:t>
            </a:r>
            <a:r>
              <a:rPr sz="4000" b="1" i="1" spc="-10" dirty="0">
                <a:latin typeface="Rockwell"/>
                <a:cs typeface="Rockwell"/>
              </a:rPr>
              <a:t>analog </a:t>
            </a:r>
            <a:r>
              <a:rPr sz="4000" spc="-5" dirty="0">
                <a:latin typeface="Rockwell"/>
                <a:cs typeface="Rockwell"/>
              </a:rPr>
              <a:t>yaitu </a:t>
            </a:r>
            <a:r>
              <a:rPr sz="4000" spc="-10" dirty="0">
                <a:latin typeface="Rockwell"/>
                <a:cs typeface="Rockwell"/>
              </a:rPr>
              <a:t>mengubah sinyal </a:t>
            </a:r>
            <a:r>
              <a:rPr sz="4000" spc="-5" dirty="0">
                <a:latin typeface="Rockwell"/>
                <a:cs typeface="Rockwell"/>
              </a:rPr>
              <a:t>input analog dari  sensor </a:t>
            </a:r>
            <a:r>
              <a:rPr sz="4000" spc="-10" dirty="0">
                <a:latin typeface="Rockwell"/>
                <a:cs typeface="Rockwell"/>
              </a:rPr>
              <a:t>menjadi </a:t>
            </a:r>
            <a:r>
              <a:rPr sz="4000" spc="-5" dirty="0">
                <a:latin typeface="Rockwell"/>
                <a:cs typeface="Rockwell"/>
              </a:rPr>
              <a:t>bentuk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bit.</a:t>
            </a:r>
            <a:endParaRPr sz="4000">
              <a:latin typeface="Rockwell"/>
              <a:cs typeface="Rockwell"/>
            </a:endParaRPr>
          </a:p>
          <a:p>
            <a:pPr marL="756285" marR="955040" indent="-7442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b="1" i="1" spc="-10" dirty="0">
                <a:latin typeface="Rockwell"/>
                <a:cs typeface="Rockwell"/>
              </a:rPr>
              <a:t>Output analog </a:t>
            </a:r>
            <a:r>
              <a:rPr sz="4000" spc="-5" dirty="0">
                <a:latin typeface="Rockwell"/>
                <a:cs typeface="Rockwell"/>
              </a:rPr>
              <a:t>yaitu </a:t>
            </a:r>
            <a:r>
              <a:rPr sz="4000" spc="-10" dirty="0">
                <a:latin typeface="Rockwell"/>
                <a:cs typeface="Rockwell"/>
              </a:rPr>
              <a:t>mengubah </a:t>
            </a:r>
            <a:r>
              <a:rPr sz="4000" spc="-5" dirty="0">
                <a:latin typeface="Rockwell"/>
                <a:cs typeface="Rockwell"/>
              </a:rPr>
              <a:t>data digital yang  tersimpan dalam </a:t>
            </a:r>
            <a:r>
              <a:rPr sz="4000" spc="-10" dirty="0">
                <a:latin typeface="Rockwell"/>
                <a:cs typeface="Rockwell"/>
              </a:rPr>
              <a:t>komputer menjadi </a:t>
            </a:r>
            <a:r>
              <a:rPr sz="4000" spc="-5" dirty="0">
                <a:latin typeface="Rockwell"/>
                <a:cs typeface="Rockwell"/>
              </a:rPr>
              <a:t>sinyal</a:t>
            </a:r>
            <a:r>
              <a:rPr sz="4000" spc="4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digital.</a:t>
            </a:r>
            <a:endParaRPr sz="4000">
              <a:latin typeface="Rockwell"/>
              <a:cs typeface="Rockwell"/>
            </a:endParaRPr>
          </a:p>
          <a:p>
            <a:pPr marL="756285" marR="1407795" indent="-744220">
              <a:lnSpc>
                <a:spcPct val="100000"/>
              </a:lnSpc>
              <a:spcBef>
                <a:spcPts val="9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b="1" i="1" spc="-5" dirty="0">
                <a:latin typeface="Rockwell"/>
                <a:cs typeface="Rockwell"/>
              </a:rPr>
              <a:t>Input/output digital </a:t>
            </a:r>
            <a:r>
              <a:rPr sz="4000" spc="-5" dirty="0">
                <a:latin typeface="Rockwell"/>
                <a:cs typeface="Rockwell"/>
              </a:rPr>
              <a:t>yaitu </a:t>
            </a:r>
            <a:r>
              <a:rPr sz="4000" spc="-10" dirty="0">
                <a:latin typeface="Rockwell"/>
                <a:cs typeface="Rockwell"/>
              </a:rPr>
              <a:t>untuk masukan </a:t>
            </a:r>
            <a:r>
              <a:rPr sz="4000" spc="-5" dirty="0">
                <a:latin typeface="Rockwell"/>
                <a:cs typeface="Rockwell"/>
              </a:rPr>
              <a:t>dan  </a:t>
            </a:r>
            <a:r>
              <a:rPr sz="4000" spc="-10" dirty="0">
                <a:latin typeface="Rockwell"/>
                <a:cs typeface="Rockwell"/>
              </a:rPr>
              <a:t>keluaran nilai </a:t>
            </a:r>
            <a:r>
              <a:rPr sz="4000" spc="-5" dirty="0">
                <a:latin typeface="Rockwell"/>
                <a:cs typeface="Rockwell"/>
              </a:rPr>
              <a:t>digital (tingkat logika) </a:t>
            </a:r>
            <a:r>
              <a:rPr sz="4000" spc="-10" dirty="0">
                <a:latin typeface="Rockwell"/>
                <a:cs typeface="Rockwell"/>
              </a:rPr>
              <a:t>kedua </a:t>
            </a:r>
            <a:r>
              <a:rPr sz="4000" spc="-5" dirty="0">
                <a:latin typeface="Rockwell"/>
                <a:cs typeface="Rockwell"/>
              </a:rPr>
              <a:t>dari  perangkat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keras.</a:t>
            </a:r>
            <a:endParaRPr sz="4000">
              <a:latin typeface="Rockwell"/>
              <a:cs typeface="Rockwell"/>
            </a:endParaRPr>
          </a:p>
          <a:p>
            <a:pPr marL="756285" marR="845819" indent="-7442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b="1" spc="-5" dirty="0">
                <a:latin typeface="Rockwell"/>
                <a:cs typeface="Rockwell"/>
              </a:rPr>
              <a:t>Counter/timer </a:t>
            </a:r>
            <a:r>
              <a:rPr sz="4000" spc="-5" dirty="0">
                <a:latin typeface="Rockwell"/>
                <a:cs typeface="Rockwell"/>
              </a:rPr>
              <a:t>digunakan pada </a:t>
            </a:r>
            <a:r>
              <a:rPr sz="4000" spc="-10" dirty="0">
                <a:latin typeface="Rockwell"/>
                <a:cs typeface="Rockwell"/>
              </a:rPr>
              <a:t>saat </a:t>
            </a:r>
            <a:r>
              <a:rPr sz="4000" spc="-5" dirty="0">
                <a:latin typeface="Rockwell"/>
                <a:cs typeface="Rockwell"/>
              </a:rPr>
              <a:t>perhitungan,  pengukuran frekwensi dan perioda, pembangkit  pulsa.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89280" y="664285"/>
            <a:ext cx="1322324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Empat </a:t>
            </a:r>
            <a:r>
              <a:rPr sz="5400" spc="-10" dirty="0"/>
              <a:t>Komponen </a:t>
            </a:r>
            <a:r>
              <a:rPr sz="5400" dirty="0"/>
              <a:t>Sistem </a:t>
            </a:r>
            <a:r>
              <a:rPr sz="5400" spc="-10" dirty="0"/>
              <a:t>Akuisisi</a:t>
            </a:r>
            <a:r>
              <a:rPr sz="5400" spc="15" dirty="0"/>
              <a:t> </a:t>
            </a:r>
            <a:r>
              <a:rPr sz="5400" dirty="0"/>
              <a:t>Data</a:t>
            </a:r>
            <a:endParaRPr sz="5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12463" y="664285"/>
            <a:ext cx="597725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/>
              <a:t>Pengkodean</a:t>
            </a:r>
            <a:r>
              <a:rPr sz="5400" spc="-55" dirty="0"/>
              <a:t> </a:t>
            </a:r>
            <a:r>
              <a:rPr sz="5400" dirty="0"/>
              <a:t>Data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215900" y="1937765"/>
            <a:ext cx="13403580" cy="68535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Pengkodean karakter </a:t>
            </a:r>
            <a:r>
              <a:rPr sz="4000" spc="-5" dirty="0">
                <a:latin typeface="Rockwell"/>
                <a:cs typeface="Rockwell"/>
              </a:rPr>
              <a:t>yaitu memasangkan </a:t>
            </a:r>
            <a:r>
              <a:rPr sz="4000" spc="-10" dirty="0">
                <a:latin typeface="Rockwell"/>
                <a:cs typeface="Rockwell"/>
              </a:rPr>
              <a:t>karakter  </a:t>
            </a:r>
            <a:r>
              <a:rPr sz="4000" spc="-5" dirty="0">
                <a:latin typeface="Rockwell"/>
                <a:cs typeface="Rockwell"/>
              </a:rPr>
              <a:t>berurutan dari suatu </a:t>
            </a:r>
            <a:r>
              <a:rPr sz="4000" spc="-10" dirty="0">
                <a:latin typeface="Rockwell"/>
                <a:cs typeface="Rockwell"/>
              </a:rPr>
              <a:t>kumpulan </a:t>
            </a:r>
            <a:r>
              <a:rPr sz="4000" spc="-5" dirty="0">
                <a:latin typeface="Rockwell"/>
                <a:cs typeface="Rockwell"/>
              </a:rPr>
              <a:t>dengan yang </a:t>
            </a:r>
            <a:r>
              <a:rPr sz="4000" spc="-10" dirty="0">
                <a:latin typeface="Rockwell"/>
                <a:cs typeface="Rockwell"/>
              </a:rPr>
              <a:t>lainnya,  </a:t>
            </a:r>
            <a:r>
              <a:rPr sz="4000" spc="-5" dirty="0">
                <a:latin typeface="Rockwell"/>
                <a:cs typeface="Rockwell"/>
              </a:rPr>
              <a:t>dalam </a:t>
            </a:r>
            <a:r>
              <a:rPr sz="4000" spc="-10" dirty="0">
                <a:latin typeface="Rockwell"/>
                <a:cs typeface="Rockwell"/>
              </a:rPr>
              <a:t>sistem komunikasi </a:t>
            </a:r>
            <a:r>
              <a:rPr sz="4000" spc="-5" dirty="0">
                <a:latin typeface="Rockwell"/>
                <a:cs typeface="Rockwell"/>
              </a:rPr>
              <a:t>digital, informasi dari </a:t>
            </a:r>
            <a:r>
              <a:rPr sz="4000" spc="-10" dirty="0">
                <a:latin typeface="Rockwell"/>
                <a:cs typeface="Rockwell"/>
              </a:rPr>
              <a:t>sumber  </a:t>
            </a:r>
            <a:r>
              <a:rPr sz="4000" spc="-5" dirty="0">
                <a:latin typeface="Rockwell"/>
                <a:cs typeface="Rockwell"/>
              </a:rPr>
              <a:t>dikonversikan </a:t>
            </a:r>
            <a:r>
              <a:rPr sz="4000" spc="-10" dirty="0">
                <a:latin typeface="Rockwell"/>
                <a:cs typeface="Rockwell"/>
              </a:rPr>
              <a:t>menjadi </a:t>
            </a:r>
            <a:r>
              <a:rPr sz="4000" spc="-5" dirty="0">
                <a:latin typeface="Rockwell"/>
                <a:cs typeface="Rockwell"/>
              </a:rPr>
              <a:t>deretan digit biner yang </a:t>
            </a:r>
            <a:r>
              <a:rPr sz="4000" spc="-10" dirty="0">
                <a:latin typeface="Rockwell"/>
                <a:cs typeface="Rockwell"/>
              </a:rPr>
              <a:t>efisien  </a:t>
            </a:r>
            <a:r>
              <a:rPr sz="4000" spc="-5" dirty="0">
                <a:latin typeface="Rockwell"/>
                <a:cs typeface="Rockwell"/>
              </a:rPr>
              <a:t>dengan jumlah digit biner yang </a:t>
            </a:r>
            <a:r>
              <a:rPr sz="4000" spc="-10" dirty="0">
                <a:latin typeface="Rockwell"/>
                <a:cs typeface="Rockwell"/>
              </a:rPr>
              <a:t>digunakan </a:t>
            </a:r>
            <a:r>
              <a:rPr sz="4000" spc="-5" dirty="0">
                <a:latin typeface="Rockwell"/>
                <a:cs typeface="Rockwell"/>
              </a:rPr>
              <a:t>dibuat  </a:t>
            </a:r>
            <a:r>
              <a:rPr sz="4000" spc="-10" dirty="0">
                <a:latin typeface="Rockwell"/>
                <a:cs typeface="Rockwell"/>
              </a:rPr>
              <a:t>seminimal mungkin.</a:t>
            </a:r>
            <a:endParaRPr sz="4000">
              <a:latin typeface="Rockwell"/>
              <a:cs typeface="Rockwell"/>
            </a:endParaRPr>
          </a:p>
          <a:p>
            <a:pPr marL="440690" marR="956944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Dalam proses telekomunikasi, data tersebut </a:t>
            </a:r>
            <a:r>
              <a:rPr sz="4000" spc="-10" dirty="0">
                <a:latin typeface="Rockwell"/>
                <a:cs typeface="Rockwell"/>
              </a:rPr>
              <a:t>harus  </a:t>
            </a:r>
            <a:r>
              <a:rPr sz="4000" spc="-5" dirty="0">
                <a:latin typeface="Rockwell"/>
                <a:cs typeface="Rockwell"/>
              </a:rPr>
              <a:t>dimengerti </a:t>
            </a:r>
            <a:r>
              <a:rPr sz="4000" spc="-10" dirty="0">
                <a:latin typeface="Rockwell"/>
                <a:cs typeface="Rockwell"/>
              </a:rPr>
              <a:t>baik </a:t>
            </a:r>
            <a:r>
              <a:rPr sz="4000" spc="-5" dirty="0">
                <a:latin typeface="Rockwell"/>
                <a:cs typeface="Rockwell"/>
              </a:rPr>
              <a:t>dari </a:t>
            </a:r>
            <a:r>
              <a:rPr sz="4000" spc="-10" dirty="0">
                <a:latin typeface="Rockwell"/>
                <a:cs typeface="Rockwell"/>
              </a:rPr>
              <a:t>sisi </a:t>
            </a:r>
            <a:r>
              <a:rPr sz="4000" spc="-5" dirty="0">
                <a:latin typeface="Rockwell"/>
                <a:cs typeface="Rockwell"/>
              </a:rPr>
              <a:t>pengirim </a:t>
            </a:r>
            <a:r>
              <a:rPr sz="4000" spc="-10" dirty="0">
                <a:latin typeface="Rockwell"/>
                <a:cs typeface="Rockwell"/>
              </a:rPr>
              <a:t>maupun </a:t>
            </a:r>
            <a:r>
              <a:rPr sz="4000" spc="-5" dirty="0">
                <a:latin typeface="Rockwell"/>
                <a:cs typeface="Rockwell"/>
              </a:rPr>
              <a:t>dari </a:t>
            </a:r>
            <a:r>
              <a:rPr sz="4000" spc="-10" dirty="0">
                <a:latin typeface="Rockwell"/>
                <a:cs typeface="Rockwell"/>
              </a:rPr>
              <a:t>sisi  </a:t>
            </a:r>
            <a:r>
              <a:rPr sz="4000" spc="-5" dirty="0">
                <a:latin typeface="Rockwell"/>
                <a:cs typeface="Rockwell"/>
              </a:rPr>
              <a:t>penerima. </a:t>
            </a:r>
            <a:r>
              <a:rPr sz="4000" spc="-10" dirty="0">
                <a:latin typeface="Rockwell"/>
                <a:cs typeface="Rockwell"/>
              </a:rPr>
              <a:t>Untuk mencapai hal </a:t>
            </a:r>
            <a:r>
              <a:rPr sz="4000" spc="-5" dirty="0">
                <a:latin typeface="Rockwell"/>
                <a:cs typeface="Rockwell"/>
              </a:rPr>
              <a:t>tersebut, data </a:t>
            </a:r>
            <a:r>
              <a:rPr sz="4000" spc="-10" dirty="0">
                <a:latin typeface="Rockwell"/>
                <a:cs typeface="Rockwell"/>
              </a:rPr>
              <a:t>harus  </a:t>
            </a:r>
            <a:r>
              <a:rPr sz="4000" spc="-5" dirty="0">
                <a:latin typeface="Rockwell"/>
                <a:cs typeface="Rockwell"/>
              </a:rPr>
              <a:t>diubah </a:t>
            </a:r>
            <a:r>
              <a:rPr sz="4000" spc="-10" dirty="0">
                <a:latin typeface="Rockwell"/>
                <a:cs typeface="Rockwell"/>
              </a:rPr>
              <a:t>dalam </a:t>
            </a:r>
            <a:r>
              <a:rPr sz="4000" spc="-5" dirty="0">
                <a:latin typeface="Rockwell"/>
                <a:cs typeface="Rockwell"/>
              </a:rPr>
              <a:t>bentuk </a:t>
            </a:r>
            <a:r>
              <a:rPr sz="4000" spc="-10" dirty="0">
                <a:latin typeface="Rockwell"/>
                <a:cs typeface="Rockwell"/>
              </a:rPr>
              <a:t>khusus </a:t>
            </a:r>
            <a:r>
              <a:rPr sz="4000" spc="-5" dirty="0">
                <a:latin typeface="Rockwell"/>
                <a:cs typeface="Rockwell"/>
              </a:rPr>
              <a:t>yaitu </a:t>
            </a:r>
            <a:r>
              <a:rPr sz="4000" spc="-10" dirty="0">
                <a:latin typeface="Rockwell"/>
                <a:cs typeface="Rockwell"/>
              </a:rPr>
              <a:t>sandi untuk  komunikasi data.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00854" y="664285"/>
            <a:ext cx="580580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Teknik</a:t>
            </a:r>
            <a:r>
              <a:rPr sz="5400" spc="-80" dirty="0"/>
              <a:t> </a:t>
            </a:r>
            <a:r>
              <a:rPr sz="5400" spc="-5" dirty="0"/>
              <a:t>Encoding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822452" y="2395219"/>
            <a:ext cx="12198985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1805305" algn="l"/>
                <a:tab pos="5314315" algn="l"/>
                <a:tab pos="7233920" algn="l"/>
              </a:tabLst>
            </a:pPr>
            <a:r>
              <a:rPr sz="4800" dirty="0">
                <a:latin typeface="Rockwell"/>
                <a:cs typeface="Rockwell"/>
              </a:rPr>
              <a:t>Modulasi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adalah</a:t>
            </a:r>
            <a:r>
              <a:rPr sz="4800" spc="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proses	</a:t>
            </a:r>
            <a:r>
              <a:rPr sz="4800" spc="-10" dirty="0">
                <a:latin typeface="Rockwell"/>
                <a:cs typeface="Rockwell"/>
              </a:rPr>
              <a:t>encoding</a:t>
            </a:r>
            <a:r>
              <a:rPr sz="4800" spc="-7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sumber  </a:t>
            </a:r>
            <a:r>
              <a:rPr sz="4800" dirty="0">
                <a:latin typeface="Rockwell"/>
                <a:cs typeface="Rockwell"/>
              </a:rPr>
              <a:t>data	dalam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suatu	sinyal </a:t>
            </a:r>
            <a:r>
              <a:rPr sz="4800" i="1" spc="-5" dirty="0">
                <a:latin typeface="Rockwell"/>
                <a:cs typeface="Rockwell"/>
              </a:rPr>
              <a:t>carrier </a:t>
            </a:r>
            <a:r>
              <a:rPr sz="4800" dirty="0">
                <a:latin typeface="Rockwell"/>
                <a:cs typeface="Rockwell"/>
              </a:rPr>
              <a:t>dengan  frekuensi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701800"/>
          </a:xfrm>
          <a:custGeom>
            <a:avLst/>
            <a:gdLst/>
            <a:ahLst/>
            <a:cxnLst/>
            <a:rect l="l" t="t" r="r" b="b"/>
            <a:pathLst>
              <a:path w="14401800" h="1701800">
                <a:moveTo>
                  <a:pt x="0" y="1701800"/>
                </a:moveTo>
                <a:lnTo>
                  <a:pt x="14401800" y="1701800"/>
                </a:lnTo>
                <a:lnTo>
                  <a:pt x="14401800" y="0"/>
                </a:lnTo>
                <a:lnTo>
                  <a:pt x="0" y="0"/>
                </a:lnTo>
                <a:lnTo>
                  <a:pt x="0" y="1701800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20570" y="352755"/>
            <a:ext cx="1036383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14295" marR="5080" indent="-2602230">
              <a:lnSpc>
                <a:spcPct val="100000"/>
              </a:lnSpc>
              <a:spcBef>
                <a:spcPts val="100"/>
              </a:spcBef>
              <a:tabLst>
                <a:tab pos="4250055" algn="l"/>
                <a:tab pos="5678805" algn="l"/>
              </a:tabLst>
            </a:pPr>
            <a:r>
              <a:rPr sz="5400" dirty="0"/>
              <a:t>4(empat </a:t>
            </a:r>
            <a:r>
              <a:rPr sz="5400" spc="-10" dirty="0"/>
              <a:t>)kombinasi </a:t>
            </a:r>
            <a:r>
              <a:rPr sz="5400" spc="-5" dirty="0"/>
              <a:t>hubungan  </a:t>
            </a:r>
            <a:r>
              <a:rPr sz="5400" dirty="0"/>
              <a:t>data	dan	</a:t>
            </a:r>
            <a:r>
              <a:rPr sz="5400" spc="-5" dirty="0"/>
              <a:t>sinyal</a:t>
            </a:r>
            <a:endParaRPr sz="5400"/>
          </a:p>
        </p:txBody>
      </p:sp>
      <p:sp>
        <p:nvSpPr>
          <p:cNvPr id="4" name="object 4"/>
          <p:cNvSpPr txBox="1"/>
          <p:nvPr/>
        </p:nvSpPr>
        <p:spPr>
          <a:xfrm>
            <a:off x="479247" y="2547619"/>
            <a:ext cx="12962890" cy="57937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0690" marR="515620" indent="-428625">
              <a:lnSpc>
                <a:spcPct val="100000"/>
              </a:lnSpc>
              <a:spcBef>
                <a:spcPts val="10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400" b="1" dirty="0">
                <a:latin typeface="Rockwell"/>
                <a:cs typeface="Rockwell"/>
              </a:rPr>
              <a:t>Data digital; </a:t>
            </a:r>
            <a:r>
              <a:rPr sz="4400" spc="-5" dirty="0">
                <a:latin typeface="Rockwell"/>
                <a:cs typeface="Rockwell"/>
              </a:rPr>
              <a:t>sinyal digital </a:t>
            </a:r>
            <a:r>
              <a:rPr sz="4400" dirty="0">
                <a:latin typeface="Rockwell"/>
                <a:cs typeface="Rockwell"/>
              </a:rPr>
              <a:t>perangkat  </a:t>
            </a:r>
            <a:r>
              <a:rPr sz="4400" spc="-5" dirty="0">
                <a:latin typeface="Rockwell"/>
                <a:cs typeface="Rockwell"/>
              </a:rPr>
              <a:t>pengkodean </a:t>
            </a:r>
            <a:r>
              <a:rPr sz="4400" dirty="0">
                <a:latin typeface="Rockwell"/>
                <a:cs typeface="Rockwell"/>
              </a:rPr>
              <a:t>data digital </a:t>
            </a:r>
            <a:r>
              <a:rPr sz="4400" spc="-5" dirty="0">
                <a:latin typeface="Rockwell"/>
                <a:cs typeface="Rockwell"/>
              </a:rPr>
              <a:t>menjadi sinyal</a:t>
            </a:r>
            <a:r>
              <a:rPr sz="4400" spc="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digital</a:t>
            </a:r>
            <a:endParaRPr sz="4400">
              <a:latin typeface="Rockwell"/>
              <a:cs typeface="Rockwell"/>
            </a:endParaRPr>
          </a:p>
          <a:p>
            <a:pPr marL="440690" marR="53975" indent="-428625">
              <a:lnSpc>
                <a:spcPct val="100000"/>
              </a:lnSpc>
              <a:spcBef>
                <a:spcPts val="105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400" b="1" dirty="0">
                <a:latin typeface="Rockwell"/>
                <a:cs typeface="Rockwell"/>
              </a:rPr>
              <a:t>Data analog; </a:t>
            </a:r>
            <a:r>
              <a:rPr sz="4400" spc="-5" dirty="0">
                <a:latin typeface="Rockwell"/>
                <a:cs typeface="Rockwell"/>
              </a:rPr>
              <a:t>sinyal </a:t>
            </a:r>
            <a:r>
              <a:rPr sz="4400" dirty="0">
                <a:latin typeface="Rockwell"/>
                <a:cs typeface="Rockwell"/>
              </a:rPr>
              <a:t>digital </a:t>
            </a:r>
            <a:r>
              <a:rPr sz="4400" spc="-5" dirty="0">
                <a:latin typeface="Rockwell"/>
                <a:cs typeface="Rockwell"/>
              </a:rPr>
              <a:t>konversi </a:t>
            </a:r>
            <a:r>
              <a:rPr sz="4400" dirty="0">
                <a:latin typeface="Rockwell"/>
                <a:cs typeface="Rockwell"/>
              </a:rPr>
              <a:t>data analog  </a:t>
            </a:r>
            <a:r>
              <a:rPr sz="4400" spc="-5" dirty="0">
                <a:latin typeface="Rockwell"/>
                <a:cs typeface="Rockwell"/>
              </a:rPr>
              <a:t>ke </a:t>
            </a:r>
            <a:r>
              <a:rPr sz="4400" dirty="0">
                <a:latin typeface="Rockwell"/>
                <a:cs typeface="Rockwell"/>
              </a:rPr>
              <a:t>bentuk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digital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6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400" b="1" dirty="0">
                <a:latin typeface="Rockwell"/>
                <a:cs typeface="Rockwell"/>
              </a:rPr>
              <a:t>Data digital; </a:t>
            </a:r>
            <a:r>
              <a:rPr sz="4400" spc="-5" dirty="0">
                <a:latin typeface="Rockwell"/>
                <a:cs typeface="Rockwell"/>
              </a:rPr>
              <a:t>sinyal </a:t>
            </a:r>
            <a:r>
              <a:rPr sz="4400" dirty="0">
                <a:latin typeface="Rockwell"/>
                <a:cs typeface="Rockwell"/>
              </a:rPr>
              <a:t>analog beberapa </a:t>
            </a:r>
            <a:r>
              <a:rPr sz="4400" spc="-5" dirty="0">
                <a:latin typeface="Rockwell"/>
                <a:cs typeface="Rockwell"/>
              </a:rPr>
              <a:t>media  </a:t>
            </a:r>
            <a:r>
              <a:rPr sz="4400" dirty="0">
                <a:latin typeface="Rockwell"/>
                <a:cs typeface="Rockwell"/>
              </a:rPr>
              <a:t>transmisi </a:t>
            </a:r>
            <a:r>
              <a:rPr sz="4400" spc="-5" dirty="0">
                <a:latin typeface="Rockwell"/>
                <a:cs typeface="Rockwell"/>
              </a:rPr>
              <a:t>hanya </a:t>
            </a:r>
            <a:r>
              <a:rPr sz="4400" dirty="0">
                <a:latin typeface="Rockwell"/>
                <a:cs typeface="Rockwell"/>
              </a:rPr>
              <a:t>bisa </a:t>
            </a:r>
            <a:r>
              <a:rPr sz="4400" spc="-5" dirty="0">
                <a:latin typeface="Rockwell"/>
                <a:cs typeface="Rockwell"/>
              </a:rPr>
              <a:t>merambatkan sinyal</a:t>
            </a:r>
            <a:r>
              <a:rPr sz="4400" spc="-5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analog</a:t>
            </a:r>
            <a:endParaRPr sz="4400">
              <a:latin typeface="Rockwell"/>
              <a:cs typeface="Rockwell"/>
            </a:endParaRPr>
          </a:p>
          <a:p>
            <a:pPr marL="440690" marR="734695" indent="-428625">
              <a:lnSpc>
                <a:spcPct val="100000"/>
              </a:lnSpc>
              <a:spcBef>
                <a:spcPts val="105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400" b="1" dirty="0">
                <a:latin typeface="Rockwell"/>
                <a:cs typeface="Rockwell"/>
              </a:rPr>
              <a:t>Data analog; </a:t>
            </a:r>
            <a:r>
              <a:rPr sz="4400" spc="-5" dirty="0">
                <a:latin typeface="Rockwell"/>
                <a:cs typeface="Rockwell"/>
              </a:rPr>
              <a:t>sinyal </a:t>
            </a:r>
            <a:r>
              <a:rPr sz="4400" dirty="0">
                <a:latin typeface="Rockwell"/>
                <a:cs typeface="Rockwell"/>
              </a:rPr>
              <a:t>analog </a:t>
            </a:r>
            <a:r>
              <a:rPr sz="4400" spc="-5" dirty="0">
                <a:latin typeface="Rockwell"/>
                <a:cs typeface="Rockwell"/>
              </a:rPr>
              <a:t>data </a:t>
            </a:r>
            <a:r>
              <a:rPr sz="4400" dirty="0">
                <a:latin typeface="Rockwell"/>
                <a:cs typeface="Rockwell"/>
              </a:rPr>
              <a:t>analog dapat  </a:t>
            </a:r>
            <a:r>
              <a:rPr sz="4400" spc="-5" dirty="0">
                <a:latin typeface="Rockwell"/>
                <a:cs typeface="Rockwell"/>
              </a:rPr>
              <a:t>dikirimkan </a:t>
            </a:r>
            <a:r>
              <a:rPr sz="4400" dirty="0">
                <a:latin typeface="Rockwell"/>
                <a:cs typeface="Rockwell"/>
              </a:rPr>
              <a:t>dalam </a:t>
            </a:r>
            <a:r>
              <a:rPr sz="4400" spc="-5" dirty="0">
                <a:latin typeface="Rockwell"/>
                <a:cs typeface="Rockwell"/>
              </a:rPr>
              <a:t>bentuk sinyal</a:t>
            </a:r>
            <a:r>
              <a:rPr sz="4400" spc="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baseband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77054" y="568273"/>
            <a:ext cx="5650865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dirty="0"/>
              <a:t>Sinyal</a:t>
            </a:r>
            <a:r>
              <a:rPr sz="6600" spc="-100" dirty="0"/>
              <a:t> </a:t>
            </a:r>
            <a:r>
              <a:rPr sz="6600" dirty="0"/>
              <a:t>Digital</a:t>
            </a:r>
            <a:endParaRPr sz="6600"/>
          </a:p>
        </p:txBody>
      </p:sp>
      <p:sp>
        <p:nvSpPr>
          <p:cNvPr id="3" name="object 3"/>
          <p:cNvSpPr txBox="1"/>
          <p:nvPr/>
        </p:nvSpPr>
        <p:spPr>
          <a:xfrm>
            <a:off x="403047" y="2471419"/>
            <a:ext cx="13397865" cy="5525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Sinyal Digital adalah </a:t>
            </a:r>
            <a:r>
              <a:rPr sz="4400" spc="-5" dirty="0">
                <a:latin typeface="Rockwell"/>
                <a:cs typeface="Rockwell"/>
              </a:rPr>
              <a:t>deretan </a:t>
            </a:r>
            <a:r>
              <a:rPr sz="4400" dirty="0">
                <a:latin typeface="Rockwell"/>
                <a:cs typeface="Rockwell"/>
              </a:rPr>
              <a:t>pulsa </a:t>
            </a:r>
            <a:r>
              <a:rPr sz="4400" i="1" dirty="0">
                <a:latin typeface="Rockwell"/>
                <a:cs typeface="Rockwell"/>
              </a:rPr>
              <a:t>voltase  </a:t>
            </a:r>
            <a:r>
              <a:rPr sz="4400" dirty="0">
                <a:latin typeface="Rockwell"/>
                <a:cs typeface="Rockwell"/>
              </a:rPr>
              <a:t>terputus-putus yang berlainan </a:t>
            </a:r>
            <a:r>
              <a:rPr sz="4400" spc="-5" dirty="0">
                <a:latin typeface="Rockwell"/>
                <a:cs typeface="Rockwell"/>
              </a:rPr>
              <a:t>dan masing-masing  memiliki </a:t>
            </a:r>
            <a:r>
              <a:rPr sz="4400" dirty="0">
                <a:latin typeface="Rockwell"/>
                <a:cs typeface="Rockwell"/>
              </a:rPr>
              <a:t>ciri-ciri</a:t>
            </a:r>
            <a:r>
              <a:rPr sz="4400" spc="-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tersendiri.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Setiap pulsa </a:t>
            </a:r>
            <a:r>
              <a:rPr sz="4400" spc="-5" dirty="0">
                <a:latin typeface="Rockwell"/>
                <a:cs typeface="Rockwell"/>
              </a:rPr>
              <a:t>merupakan sebuah elemen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sinyal</a:t>
            </a:r>
            <a:endParaRPr sz="4400">
              <a:latin typeface="Rockwell"/>
              <a:cs typeface="Rockwell"/>
            </a:endParaRPr>
          </a:p>
          <a:p>
            <a:pPr marL="440690" marR="1875789">
              <a:lnSpc>
                <a:spcPct val="100000"/>
              </a:lnSpc>
              <a:spcBef>
                <a:spcPts val="5"/>
              </a:spcBef>
            </a:pPr>
            <a:r>
              <a:rPr sz="4400" spc="-5" dirty="0">
                <a:latin typeface="Rockwell"/>
                <a:cs typeface="Rockwell"/>
              </a:rPr>
              <a:t>,elemen sinyal merupakan </a:t>
            </a:r>
            <a:r>
              <a:rPr sz="4400" dirty="0">
                <a:latin typeface="Rockwell"/>
                <a:cs typeface="Rockwell"/>
              </a:rPr>
              <a:t>data yang  ditranmisikan </a:t>
            </a:r>
            <a:r>
              <a:rPr sz="4400" spc="-5" dirty="0">
                <a:latin typeface="Rockwell"/>
                <a:cs typeface="Rockwell"/>
              </a:rPr>
              <a:t>melalui pengkodean </a:t>
            </a:r>
            <a:r>
              <a:rPr sz="4400" dirty="0">
                <a:latin typeface="Rockwell"/>
                <a:cs typeface="Rockwell"/>
              </a:rPr>
              <a:t>bit</a:t>
            </a:r>
            <a:r>
              <a:rPr sz="4400" spc="1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data</a:t>
            </a:r>
            <a:endParaRPr sz="4400">
              <a:latin typeface="Rockwell"/>
              <a:cs typeface="Rockwell"/>
            </a:endParaRPr>
          </a:p>
          <a:p>
            <a:pPr marL="440690" marR="296545">
              <a:lnSpc>
                <a:spcPct val="100000"/>
              </a:lnSpc>
            </a:pPr>
            <a:r>
              <a:rPr sz="4400" dirty="0">
                <a:latin typeface="Rockwell"/>
                <a:cs typeface="Rockwell"/>
              </a:rPr>
              <a:t>,dimana </a:t>
            </a:r>
            <a:r>
              <a:rPr sz="4400" spc="-5" dirty="0">
                <a:latin typeface="Rockwell"/>
                <a:cs typeface="Rockwell"/>
              </a:rPr>
              <a:t>Biner </a:t>
            </a:r>
            <a:r>
              <a:rPr sz="4400" dirty="0">
                <a:latin typeface="Rockwell"/>
                <a:cs typeface="Rockwell"/>
              </a:rPr>
              <a:t>0 = Level voltase lebih </a:t>
            </a:r>
            <a:r>
              <a:rPr sz="4400" spc="-5" dirty="0">
                <a:latin typeface="Rockwell"/>
                <a:cs typeface="Rockwell"/>
              </a:rPr>
              <a:t>rendah </a:t>
            </a:r>
            <a:r>
              <a:rPr sz="4400" dirty="0">
                <a:latin typeface="Rockwell"/>
                <a:cs typeface="Rockwell"/>
              </a:rPr>
              <a:t>Dan  </a:t>
            </a:r>
            <a:r>
              <a:rPr sz="4400" spc="-5" dirty="0">
                <a:latin typeface="Rockwell"/>
                <a:cs typeface="Rockwell"/>
              </a:rPr>
              <a:t>Biner </a:t>
            </a:r>
            <a:r>
              <a:rPr sz="4400" dirty="0">
                <a:latin typeface="Rockwell"/>
                <a:cs typeface="Rockwell"/>
              </a:rPr>
              <a:t>1 = Level voltase yang </a:t>
            </a:r>
            <a:r>
              <a:rPr sz="4400" spc="-5" dirty="0">
                <a:latin typeface="Rockwell"/>
                <a:cs typeface="Rockwell"/>
              </a:rPr>
              <a:t>lebih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tinggi.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2766" y="568273"/>
            <a:ext cx="11802110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spc="-5" dirty="0"/>
              <a:t>Keistimewaan </a:t>
            </a:r>
            <a:r>
              <a:rPr sz="6600" dirty="0"/>
              <a:t>Sinyal</a:t>
            </a:r>
            <a:r>
              <a:rPr sz="6600" spc="-35" dirty="0"/>
              <a:t> </a:t>
            </a:r>
            <a:r>
              <a:rPr sz="6600" dirty="0"/>
              <a:t>Digital</a:t>
            </a:r>
            <a:endParaRPr sz="6600"/>
          </a:p>
        </p:txBody>
      </p:sp>
      <p:sp>
        <p:nvSpPr>
          <p:cNvPr id="3" name="object 3"/>
          <p:cNvSpPr txBox="1"/>
          <p:nvPr/>
        </p:nvSpPr>
        <p:spPr>
          <a:xfrm>
            <a:off x="479247" y="2128265"/>
            <a:ext cx="13282930" cy="64877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56285" marR="199390" indent="-74422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Mampu </a:t>
            </a:r>
            <a:r>
              <a:rPr sz="4000" spc="-10" dirty="0">
                <a:latin typeface="Rockwell"/>
                <a:cs typeface="Rockwell"/>
              </a:rPr>
              <a:t>mengirikan </a:t>
            </a:r>
            <a:r>
              <a:rPr sz="4000" spc="-5" dirty="0">
                <a:latin typeface="Rockwell"/>
                <a:cs typeface="Rockwell"/>
              </a:rPr>
              <a:t>informasi dengan </a:t>
            </a:r>
            <a:r>
              <a:rPr sz="4000" spc="-10" dirty="0">
                <a:latin typeface="Rockwell"/>
                <a:cs typeface="Rockwell"/>
              </a:rPr>
              <a:t>kecepatan  </a:t>
            </a:r>
            <a:r>
              <a:rPr sz="4000" spc="-5" dirty="0">
                <a:latin typeface="Rockwell"/>
                <a:cs typeface="Rockwell"/>
              </a:rPr>
              <a:t>cahaya yang dapat </a:t>
            </a:r>
            <a:r>
              <a:rPr sz="4000" spc="-10" dirty="0">
                <a:latin typeface="Rockwell"/>
                <a:cs typeface="Rockwell"/>
              </a:rPr>
              <a:t>membuat </a:t>
            </a:r>
            <a:r>
              <a:rPr sz="4000" spc="-5" dirty="0">
                <a:latin typeface="Rockwell"/>
                <a:cs typeface="Rockwell"/>
              </a:rPr>
              <a:t>informasi dapat dikirim  dengan </a:t>
            </a:r>
            <a:r>
              <a:rPr sz="4000" spc="-10" dirty="0">
                <a:latin typeface="Rockwell"/>
                <a:cs typeface="Rockwell"/>
              </a:rPr>
              <a:t>kecepatan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tinggi.</a:t>
            </a:r>
            <a:endParaRPr sz="4000">
              <a:latin typeface="Rockwell"/>
              <a:cs typeface="Rockwell"/>
            </a:endParaRPr>
          </a:p>
          <a:p>
            <a:pPr marL="756285" marR="5080" indent="-744220">
              <a:lnSpc>
                <a:spcPct val="100000"/>
              </a:lnSpc>
              <a:spcBef>
                <a:spcPts val="9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10" dirty="0">
                <a:latin typeface="Rockwell"/>
                <a:cs typeface="Rockwell"/>
              </a:rPr>
              <a:t>Penggunaan yang </a:t>
            </a:r>
            <a:r>
              <a:rPr sz="4000" spc="-5" dirty="0">
                <a:latin typeface="Rockwell"/>
                <a:cs typeface="Rockwell"/>
              </a:rPr>
              <a:t>berulang-ulang </a:t>
            </a:r>
            <a:r>
              <a:rPr sz="4000" spc="-10" dirty="0">
                <a:latin typeface="Rockwell"/>
                <a:cs typeface="Rockwell"/>
              </a:rPr>
              <a:t>terhadap </a:t>
            </a:r>
            <a:r>
              <a:rPr sz="4000" spc="-5" dirty="0">
                <a:latin typeface="Rockwell"/>
                <a:cs typeface="Rockwell"/>
              </a:rPr>
              <a:t>informasi  tidak </a:t>
            </a:r>
            <a:r>
              <a:rPr sz="4000" spc="-10" dirty="0">
                <a:latin typeface="Rockwell"/>
                <a:cs typeface="Rockwell"/>
              </a:rPr>
              <a:t>mempengaruhi kualitas </a:t>
            </a:r>
            <a:r>
              <a:rPr sz="4000" spc="-5" dirty="0">
                <a:latin typeface="Rockwell"/>
                <a:cs typeface="Rockwell"/>
              </a:rPr>
              <a:t>dan kuantitas informasi  itu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sendiri.</a:t>
            </a:r>
            <a:endParaRPr sz="4000">
              <a:latin typeface="Rockwell"/>
              <a:cs typeface="Rockwell"/>
            </a:endParaRPr>
          </a:p>
          <a:p>
            <a:pPr marL="756285" marR="2068195" indent="-7442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Informasi dapat dengan mudah diproses dan  dimodifikasi ke dalam berbagai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bentuk.</a:t>
            </a:r>
            <a:endParaRPr sz="4000">
              <a:latin typeface="Rockwell"/>
              <a:cs typeface="Rockwell"/>
            </a:endParaRPr>
          </a:p>
          <a:p>
            <a:pPr marL="756285" marR="1217295" indent="-7442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Dapat </a:t>
            </a:r>
            <a:r>
              <a:rPr sz="4000" spc="-10" dirty="0">
                <a:latin typeface="Rockwell"/>
                <a:cs typeface="Rockwell"/>
              </a:rPr>
              <a:t>memproses </a:t>
            </a:r>
            <a:r>
              <a:rPr sz="4000" spc="-5" dirty="0">
                <a:latin typeface="Rockwell"/>
                <a:cs typeface="Rockwell"/>
              </a:rPr>
              <a:t>informasi dalam jumlah yang  sangat besar dan </a:t>
            </a:r>
            <a:r>
              <a:rPr sz="4000" spc="-10" dirty="0">
                <a:latin typeface="Rockwell"/>
                <a:cs typeface="Rockwell"/>
              </a:rPr>
              <a:t>mengirimnya </a:t>
            </a:r>
            <a:r>
              <a:rPr sz="4000" spc="-5" dirty="0">
                <a:latin typeface="Rockwell"/>
                <a:cs typeface="Rockwell"/>
              </a:rPr>
              <a:t>secara</a:t>
            </a:r>
            <a:r>
              <a:rPr sz="4000" spc="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interaktif.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394" y="568273"/>
            <a:ext cx="11654790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dirty="0"/>
              <a:t>Ketentuan; Proses</a:t>
            </a:r>
            <a:r>
              <a:rPr sz="6600" spc="-65" dirty="0"/>
              <a:t> </a:t>
            </a:r>
            <a:r>
              <a:rPr sz="6600" spc="-5" dirty="0"/>
              <a:t>Encoding</a:t>
            </a:r>
            <a:endParaRPr sz="6600"/>
          </a:p>
        </p:txBody>
      </p:sp>
      <p:sp>
        <p:nvSpPr>
          <p:cNvPr id="3" name="object 3"/>
          <p:cNvSpPr txBox="1"/>
          <p:nvPr/>
        </p:nvSpPr>
        <p:spPr>
          <a:xfrm>
            <a:off x="479247" y="1939289"/>
            <a:ext cx="13418185" cy="6610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marR="5080" indent="-7442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Unipolar </a:t>
            </a:r>
            <a:r>
              <a:rPr sz="3600" dirty="0">
                <a:latin typeface="Rockwell"/>
                <a:cs typeface="Rockwell"/>
              </a:rPr>
              <a:t>: Semua </a:t>
            </a:r>
            <a:r>
              <a:rPr sz="3600" spc="-5" dirty="0">
                <a:latin typeface="Rockwell"/>
                <a:cs typeface="Rockwell"/>
              </a:rPr>
              <a:t>elemen-elemen sinyal </a:t>
            </a:r>
            <a:r>
              <a:rPr sz="3600" dirty="0">
                <a:latin typeface="Rockwell"/>
                <a:cs typeface="Rockwell"/>
              </a:rPr>
              <a:t>dalam bentuk </a:t>
            </a:r>
            <a:r>
              <a:rPr sz="3600" spc="-10" dirty="0">
                <a:latin typeface="Rockwell"/>
                <a:cs typeface="Rockwell"/>
              </a:rPr>
              <a:t>yang  </a:t>
            </a:r>
            <a:r>
              <a:rPr sz="3600" spc="-5" dirty="0">
                <a:latin typeface="Rockwell"/>
                <a:cs typeface="Rockwell"/>
              </a:rPr>
              <a:t>sama.</a:t>
            </a:r>
            <a:endParaRPr sz="3600">
              <a:latin typeface="Rockwell"/>
              <a:cs typeface="Rockwell"/>
            </a:endParaRPr>
          </a:p>
          <a:p>
            <a:pPr marL="756285" marR="57150" indent="-74422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Polar </a:t>
            </a:r>
            <a:r>
              <a:rPr sz="3600" dirty="0">
                <a:latin typeface="Rockwell"/>
                <a:cs typeface="Rockwell"/>
              </a:rPr>
              <a:t>: Satu </a:t>
            </a:r>
            <a:r>
              <a:rPr sz="3600" spc="-5" dirty="0">
                <a:latin typeface="Rockwell"/>
                <a:cs typeface="Rockwell"/>
              </a:rPr>
              <a:t>state </a:t>
            </a:r>
            <a:r>
              <a:rPr sz="3600" dirty="0">
                <a:latin typeface="Rockwell"/>
                <a:cs typeface="Rockwell"/>
              </a:rPr>
              <a:t>logic </a:t>
            </a:r>
            <a:r>
              <a:rPr sz="3600" spc="-5" dirty="0">
                <a:latin typeface="Rockwell"/>
                <a:cs typeface="Rockwell"/>
              </a:rPr>
              <a:t>dinyatakan oleh </a:t>
            </a:r>
            <a:r>
              <a:rPr sz="3600" dirty="0">
                <a:latin typeface="Rockwell"/>
                <a:cs typeface="Rockwell"/>
              </a:rPr>
              <a:t>tegangan positif</a:t>
            </a:r>
            <a:r>
              <a:rPr sz="3600" spc="-13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dan  </a:t>
            </a:r>
            <a:r>
              <a:rPr sz="3600" spc="-5" dirty="0">
                <a:latin typeface="Rockwell"/>
                <a:cs typeface="Rockwell"/>
              </a:rPr>
              <a:t>sebaliknya oleh tegangan</a:t>
            </a:r>
            <a:r>
              <a:rPr sz="3600" spc="-2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negatif</a:t>
            </a:r>
            <a:endParaRPr sz="3600">
              <a:latin typeface="Rockwell"/>
              <a:cs typeface="Rockwell"/>
            </a:endParaRPr>
          </a:p>
          <a:p>
            <a:pPr marL="756285" marR="1262380" indent="-74422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Rating Data </a:t>
            </a:r>
            <a:r>
              <a:rPr sz="3600" dirty="0">
                <a:latin typeface="Rockwell"/>
                <a:cs typeface="Rockwell"/>
              </a:rPr>
              <a:t>: </a:t>
            </a:r>
            <a:r>
              <a:rPr sz="3600" spc="-5" dirty="0">
                <a:latin typeface="Rockwell"/>
                <a:cs typeface="Rockwell"/>
              </a:rPr>
              <a:t>Rating </a:t>
            </a:r>
            <a:r>
              <a:rPr sz="3600" dirty="0">
                <a:latin typeface="Rockwell"/>
                <a:cs typeface="Rockwell"/>
              </a:rPr>
              <a:t>data transmisi data dalam bit</a:t>
            </a:r>
            <a:r>
              <a:rPr sz="3600" spc="-9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per  secon</a:t>
            </a:r>
            <a:endParaRPr sz="3600">
              <a:latin typeface="Rockwell"/>
              <a:cs typeface="Rockwell"/>
            </a:endParaRPr>
          </a:p>
          <a:p>
            <a:pPr marL="756285" marR="1370330" indent="-74422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Durasi </a:t>
            </a:r>
            <a:r>
              <a:rPr sz="3600" dirty="0">
                <a:latin typeface="Rockwell"/>
                <a:cs typeface="Rockwell"/>
              </a:rPr>
              <a:t>atau panjang </a:t>
            </a:r>
            <a:r>
              <a:rPr sz="3600" spc="-5" dirty="0">
                <a:latin typeface="Rockwell"/>
                <a:cs typeface="Rockwell"/>
              </a:rPr>
              <a:t>suatu </a:t>
            </a:r>
            <a:r>
              <a:rPr sz="3600" dirty="0">
                <a:latin typeface="Rockwell"/>
                <a:cs typeface="Rockwell"/>
              </a:rPr>
              <a:t>bit waktu yang</a:t>
            </a:r>
            <a:r>
              <a:rPr sz="3600" spc="-7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dibutuhkan  </a:t>
            </a:r>
            <a:r>
              <a:rPr sz="3600" dirty="0">
                <a:latin typeface="Rockwell"/>
                <a:cs typeface="Rockwell"/>
              </a:rPr>
              <a:t>pemancar untuk </a:t>
            </a:r>
            <a:r>
              <a:rPr sz="3600" spc="-5" dirty="0">
                <a:latin typeface="Rockwell"/>
                <a:cs typeface="Rockwell"/>
              </a:rPr>
              <a:t>memancarkan</a:t>
            </a:r>
            <a:r>
              <a:rPr sz="3600" spc="-5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bit</a:t>
            </a:r>
            <a:endParaRPr sz="3600">
              <a:latin typeface="Rockwell"/>
              <a:cs typeface="Rockwell"/>
            </a:endParaRPr>
          </a:p>
          <a:p>
            <a:pPr marL="756285" marR="45085" indent="-74422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Rating </a:t>
            </a:r>
            <a:r>
              <a:rPr sz="3600" b="1" spc="-5" dirty="0">
                <a:latin typeface="Rockwell"/>
                <a:cs typeface="Rockwell"/>
              </a:rPr>
              <a:t>modulasi </a:t>
            </a:r>
            <a:r>
              <a:rPr sz="3600" dirty="0">
                <a:latin typeface="Rockwell"/>
                <a:cs typeface="Rockwell"/>
              </a:rPr>
              <a:t>: </a:t>
            </a:r>
            <a:r>
              <a:rPr sz="3600" spc="-5" dirty="0">
                <a:latin typeface="Rockwell"/>
                <a:cs typeface="Rockwell"/>
              </a:rPr>
              <a:t>Rating dimana </a:t>
            </a:r>
            <a:r>
              <a:rPr sz="3600" dirty="0">
                <a:latin typeface="Rockwell"/>
                <a:cs typeface="Rockwell"/>
              </a:rPr>
              <a:t>level </a:t>
            </a:r>
            <a:r>
              <a:rPr sz="3600" spc="-5" dirty="0">
                <a:latin typeface="Rockwell"/>
                <a:cs typeface="Rockwell"/>
              </a:rPr>
              <a:t>sinyal </a:t>
            </a:r>
            <a:r>
              <a:rPr sz="3600" dirty="0">
                <a:latin typeface="Rockwell"/>
                <a:cs typeface="Rockwell"/>
              </a:rPr>
              <a:t>berubah dan  diukur dalam </a:t>
            </a:r>
            <a:r>
              <a:rPr sz="3600" spc="-5" dirty="0">
                <a:latin typeface="Rockwell"/>
                <a:cs typeface="Rockwell"/>
              </a:rPr>
              <a:t>bentuk </a:t>
            </a:r>
            <a:r>
              <a:rPr sz="3600" dirty="0">
                <a:latin typeface="Rockwell"/>
                <a:cs typeface="Rockwell"/>
              </a:rPr>
              <a:t>baud=elemen-elemen </a:t>
            </a:r>
            <a:r>
              <a:rPr sz="3600" spc="-5" dirty="0">
                <a:latin typeface="Rockwell"/>
                <a:cs typeface="Rockwell"/>
              </a:rPr>
              <a:t>sinyal </a:t>
            </a:r>
            <a:r>
              <a:rPr sz="3600" dirty="0">
                <a:latin typeface="Rockwell"/>
                <a:cs typeface="Rockwell"/>
              </a:rPr>
              <a:t>per</a:t>
            </a:r>
            <a:r>
              <a:rPr sz="3600" spc="-14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detik</a:t>
            </a:r>
            <a:endParaRPr sz="36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87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Tanda dan </a:t>
            </a:r>
            <a:r>
              <a:rPr sz="3600" b="1" spc="-5" dirty="0">
                <a:latin typeface="Rockwell"/>
                <a:cs typeface="Rockwell"/>
              </a:rPr>
              <a:t>ruang </a:t>
            </a:r>
            <a:r>
              <a:rPr sz="3600" dirty="0">
                <a:latin typeface="Rockwell"/>
                <a:cs typeface="Rockwell"/>
              </a:rPr>
              <a:t>: </a:t>
            </a:r>
            <a:r>
              <a:rPr sz="3600" spc="-5" dirty="0">
                <a:latin typeface="Rockwell"/>
                <a:cs typeface="Rockwell"/>
              </a:rPr>
              <a:t>Biner </a:t>
            </a:r>
            <a:r>
              <a:rPr sz="3600" dirty="0">
                <a:latin typeface="Rockwell"/>
                <a:cs typeface="Rockwell"/>
              </a:rPr>
              <a:t>1 dan biner 0</a:t>
            </a:r>
            <a:r>
              <a:rPr sz="3600" spc="-7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berturut-turut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08150" y="568273"/>
            <a:ext cx="10991215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dirty="0"/>
              <a:t>Pengkodean Sinyal</a:t>
            </a:r>
            <a:r>
              <a:rPr sz="6600" spc="-70" dirty="0"/>
              <a:t> </a:t>
            </a:r>
            <a:r>
              <a:rPr sz="6600" dirty="0"/>
              <a:t>Digital</a:t>
            </a:r>
            <a:endParaRPr sz="6600"/>
          </a:p>
        </p:txBody>
      </p:sp>
      <p:sp>
        <p:nvSpPr>
          <p:cNvPr id="3" name="object 3"/>
          <p:cNvSpPr txBox="1"/>
          <p:nvPr/>
        </p:nvSpPr>
        <p:spPr>
          <a:xfrm>
            <a:off x="669747" y="1894737"/>
            <a:ext cx="9999345" cy="661035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652780" indent="-640715">
              <a:lnSpc>
                <a:spcPct val="100000"/>
              </a:lnSpc>
              <a:spcBef>
                <a:spcPts val="1060"/>
              </a:spcBef>
              <a:buAutoNum type="arabicPeriod"/>
              <a:tabLst>
                <a:tab pos="652780" algn="l"/>
                <a:tab pos="653415" algn="l"/>
              </a:tabLst>
            </a:pPr>
            <a:r>
              <a:rPr sz="4000" spc="-5" dirty="0">
                <a:latin typeface="Rockwell"/>
                <a:cs typeface="Rockwell"/>
              </a:rPr>
              <a:t>Nonreturn To Zero (NRZ)</a:t>
            </a:r>
            <a:endParaRPr sz="4000">
              <a:latin typeface="Rockwell"/>
              <a:cs typeface="Rockwell"/>
            </a:endParaRPr>
          </a:p>
          <a:p>
            <a:pPr marL="1026160" lvl="1" indent="-515620">
              <a:lnSpc>
                <a:spcPct val="100000"/>
              </a:lnSpc>
              <a:spcBef>
                <a:spcPts val="960"/>
              </a:spcBef>
              <a:buChar char="–"/>
              <a:tabLst>
                <a:tab pos="1026160" algn="l"/>
                <a:tab pos="1026794" algn="l"/>
              </a:tabLst>
            </a:pPr>
            <a:r>
              <a:rPr sz="4000" spc="-5" dirty="0">
                <a:latin typeface="Rockwell"/>
                <a:cs typeface="Rockwell"/>
              </a:rPr>
              <a:t>Nonreturn-to-Zero-Level</a:t>
            </a:r>
            <a:r>
              <a:rPr sz="4000" spc="-5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(NRZ-L)</a:t>
            </a:r>
            <a:endParaRPr sz="4000">
              <a:latin typeface="Rockwell"/>
              <a:cs typeface="Rockwell"/>
            </a:endParaRPr>
          </a:p>
          <a:p>
            <a:pPr marL="1026160" lvl="1" indent="-515620">
              <a:lnSpc>
                <a:spcPct val="100000"/>
              </a:lnSpc>
              <a:spcBef>
                <a:spcPts val="960"/>
              </a:spcBef>
              <a:buChar char="–"/>
              <a:tabLst>
                <a:tab pos="1026160" algn="l"/>
                <a:tab pos="1026794" algn="l"/>
              </a:tabLst>
            </a:pPr>
            <a:r>
              <a:rPr sz="4000" spc="-5" dirty="0">
                <a:latin typeface="Rockwell"/>
                <a:cs typeface="Rockwell"/>
              </a:rPr>
              <a:t>Nonreturn to Zero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Inverted(NRZI)</a:t>
            </a:r>
            <a:endParaRPr sz="4000">
              <a:latin typeface="Rockwell"/>
              <a:cs typeface="Rockwell"/>
            </a:endParaRPr>
          </a:p>
          <a:p>
            <a:pPr marL="527685" indent="-5156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528320" algn="l"/>
              </a:tabLst>
            </a:pPr>
            <a:r>
              <a:rPr sz="4000" spc="-5" dirty="0">
                <a:latin typeface="Rockwell"/>
                <a:cs typeface="Rockwell"/>
              </a:rPr>
              <a:t>Multilevel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Binary</a:t>
            </a:r>
            <a:endParaRPr sz="4000">
              <a:latin typeface="Rockwell"/>
              <a:cs typeface="Rockwell"/>
            </a:endParaRPr>
          </a:p>
          <a:p>
            <a:pPr marL="1026160" lvl="1" indent="-515620">
              <a:lnSpc>
                <a:spcPct val="100000"/>
              </a:lnSpc>
              <a:spcBef>
                <a:spcPts val="960"/>
              </a:spcBef>
              <a:buChar char="–"/>
              <a:tabLst>
                <a:tab pos="1026160" algn="l"/>
                <a:tab pos="1026794" algn="l"/>
              </a:tabLst>
            </a:pPr>
            <a:r>
              <a:rPr sz="4000" spc="-5" dirty="0">
                <a:latin typeface="Rockwell"/>
                <a:cs typeface="Rockwell"/>
              </a:rPr>
              <a:t>Bipolar-AMI (Alternate Mark</a:t>
            </a:r>
            <a:r>
              <a:rPr sz="4000" spc="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Inversion</a:t>
            </a:r>
            <a:endParaRPr sz="4000">
              <a:latin typeface="Rockwell"/>
              <a:cs typeface="Rockwell"/>
            </a:endParaRPr>
          </a:p>
          <a:p>
            <a:pPr marL="1026160" lvl="1" indent="-515620">
              <a:lnSpc>
                <a:spcPct val="100000"/>
              </a:lnSpc>
              <a:spcBef>
                <a:spcPts val="965"/>
              </a:spcBef>
              <a:buChar char="–"/>
              <a:tabLst>
                <a:tab pos="1026160" algn="l"/>
                <a:tab pos="1026794" algn="l"/>
              </a:tabLst>
            </a:pPr>
            <a:r>
              <a:rPr sz="4000" spc="-5" dirty="0">
                <a:latin typeface="Rockwell"/>
                <a:cs typeface="Rockwell"/>
              </a:rPr>
              <a:t>Pseudoternary</a:t>
            </a:r>
            <a:endParaRPr sz="4000">
              <a:latin typeface="Rockwell"/>
              <a:cs typeface="Rockwell"/>
            </a:endParaRPr>
          </a:p>
          <a:p>
            <a:pPr marL="527685" indent="-5156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528320" algn="l"/>
              </a:tabLst>
            </a:pPr>
            <a:r>
              <a:rPr sz="4000" spc="-5" dirty="0">
                <a:latin typeface="Rockwell"/>
                <a:cs typeface="Rockwell"/>
              </a:rPr>
              <a:t>Biphase</a:t>
            </a:r>
            <a:endParaRPr sz="4000">
              <a:latin typeface="Rockwell"/>
              <a:cs typeface="Rockwell"/>
            </a:endParaRPr>
          </a:p>
          <a:p>
            <a:pPr marL="1026160" lvl="1" indent="-515620">
              <a:lnSpc>
                <a:spcPct val="100000"/>
              </a:lnSpc>
              <a:spcBef>
                <a:spcPts val="960"/>
              </a:spcBef>
              <a:buChar char="–"/>
              <a:tabLst>
                <a:tab pos="1026160" algn="l"/>
                <a:tab pos="1026794" algn="l"/>
              </a:tabLst>
            </a:pPr>
            <a:r>
              <a:rPr sz="4000" spc="-5" dirty="0">
                <a:latin typeface="Rockwell"/>
                <a:cs typeface="Rockwell"/>
              </a:rPr>
              <a:t>Manchester</a:t>
            </a:r>
            <a:endParaRPr sz="4000">
              <a:latin typeface="Rockwell"/>
              <a:cs typeface="Rockwell"/>
            </a:endParaRPr>
          </a:p>
          <a:p>
            <a:pPr marL="1026160" lvl="1" indent="-515620">
              <a:lnSpc>
                <a:spcPct val="100000"/>
              </a:lnSpc>
              <a:spcBef>
                <a:spcPts val="960"/>
              </a:spcBef>
              <a:buChar char="–"/>
              <a:tabLst>
                <a:tab pos="1026160" algn="l"/>
                <a:tab pos="1026794" algn="l"/>
              </a:tabLst>
            </a:pPr>
            <a:r>
              <a:rPr sz="4000" spc="-5" dirty="0">
                <a:latin typeface="Rockwell"/>
                <a:cs typeface="Rockwell"/>
              </a:rPr>
              <a:t>Differential</a:t>
            </a:r>
            <a:r>
              <a:rPr sz="4000" spc="-4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manchester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600" y="615518"/>
            <a:ext cx="1012507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1. NonReturn </a:t>
            </a:r>
            <a:r>
              <a:rPr spc="-5" dirty="0"/>
              <a:t>to </a:t>
            </a:r>
            <a:r>
              <a:rPr dirty="0"/>
              <a:t>Zero</a:t>
            </a:r>
            <a:r>
              <a:rPr spc="-95" dirty="0"/>
              <a:t> </a:t>
            </a:r>
            <a:r>
              <a:rPr spc="-5" dirty="0"/>
              <a:t>(NRZ)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247" y="2171191"/>
            <a:ext cx="12940665" cy="6720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176530" indent="-428625" algn="just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1325" algn="l"/>
              </a:tabLst>
            </a:pPr>
            <a:r>
              <a:rPr sz="3600" b="1" i="1" spc="-5" dirty="0">
                <a:latin typeface="Rockwell"/>
                <a:cs typeface="Rockwell"/>
              </a:rPr>
              <a:t>Nonreturn-to-Zero-Level (NRZ-L) </a:t>
            </a:r>
            <a:r>
              <a:rPr sz="3600" dirty="0">
                <a:latin typeface="Rockwell"/>
                <a:cs typeface="Rockwell"/>
              </a:rPr>
              <a:t>yaitu </a:t>
            </a:r>
            <a:r>
              <a:rPr sz="3600" spc="-5" dirty="0">
                <a:latin typeface="Rockwell"/>
                <a:cs typeface="Rockwell"/>
              </a:rPr>
              <a:t>suatu kode </a:t>
            </a:r>
            <a:r>
              <a:rPr sz="3600" dirty="0">
                <a:latin typeface="Rockwell"/>
                <a:cs typeface="Rockwell"/>
              </a:rPr>
              <a:t>dimana  tegangan </a:t>
            </a:r>
            <a:r>
              <a:rPr sz="3600" spc="-5" dirty="0">
                <a:latin typeface="Rockwell"/>
                <a:cs typeface="Rockwell"/>
              </a:rPr>
              <a:t>negatif </a:t>
            </a:r>
            <a:r>
              <a:rPr sz="3600" dirty="0">
                <a:latin typeface="Rockwell"/>
                <a:cs typeface="Rockwell"/>
              </a:rPr>
              <a:t>dipakai untuk </a:t>
            </a:r>
            <a:r>
              <a:rPr sz="3600" spc="-5" dirty="0">
                <a:latin typeface="Rockwell"/>
                <a:cs typeface="Rockwell"/>
              </a:rPr>
              <a:t>mewakili suatu </a:t>
            </a:r>
            <a:r>
              <a:rPr sz="3600" dirty="0">
                <a:latin typeface="Rockwell"/>
                <a:cs typeface="Rockwell"/>
              </a:rPr>
              <a:t>binary dan  tegangan positif dipakai untuk </a:t>
            </a:r>
            <a:r>
              <a:rPr sz="3600" spc="-5" dirty="0">
                <a:latin typeface="Rockwell"/>
                <a:cs typeface="Rockwell"/>
              </a:rPr>
              <a:t>mewakili </a:t>
            </a:r>
            <a:r>
              <a:rPr sz="3600" dirty="0">
                <a:latin typeface="Rockwell"/>
                <a:cs typeface="Rockwell"/>
              </a:rPr>
              <a:t>binary</a:t>
            </a:r>
            <a:r>
              <a:rPr sz="3600" spc="-9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lainnya.</a:t>
            </a:r>
            <a:endParaRPr sz="3600">
              <a:latin typeface="Rockwell"/>
              <a:cs typeface="Rockwell"/>
            </a:endParaRPr>
          </a:p>
          <a:p>
            <a:pPr marL="440690" marR="5080" indent="-428625" algn="just">
              <a:lnSpc>
                <a:spcPct val="100000"/>
              </a:lnSpc>
              <a:spcBef>
                <a:spcPts val="865"/>
              </a:spcBef>
              <a:buFont typeface="Rockwell"/>
              <a:buChar char="•"/>
              <a:tabLst>
                <a:tab pos="441325" algn="l"/>
              </a:tabLst>
            </a:pPr>
            <a:r>
              <a:rPr sz="3600" b="1" i="1" dirty="0">
                <a:latin typeface="Rockwell"/>
                <a:cs typeface="Rockwell"/>
              </a:rPr>
              <a:t>Nonreturn </a:t>
            </a:r>
            <a:r>
              <a:rPr sz="3600" b="1" i="1" spc="-5" dirty="0">
                <a:latin typeface="Rockwell"/>
                <a:cs typeface="Rockwell"/>
              </a:rPr>
              <a:t>to </a:t>
            </a:r>
            <a:r>
              <a:rPr sz="3600" b="1" i="1" dirty="0">
                <a:latin typeface="Rockwell"/>
                <a:cs typeface="Rockwell"/>
              </a:rPr>
              <a:t>Zero Inverted(NRZI) </a:t>
            </a:r>
            <a:r>
              <a:rPr sz="3600" dirty="0">
                <a:latin typeface="Rockwell"/>
                <a:cs typeface="Rockwell"/>
              </a:rPr>
              <a:t>yaitu </a:t>
            </a:r>
            <a:r>
              <a:rPr sz="3600" spc="-5" dirty="0">
                <a:latin typeface="Rockwell"/>
                <a:cs typeface="Rockwell"/>
              </a:rPr>
              <a:t>suatu kode </a:t>
            </a:r>
            <a:r>
              <a:rPr sz="3600" dirty="0">
                <a:latin typeface="Rockwell"/>
                <a:cs typeface="Rockwell"/>
              </a:rPr>
              <a:t>dimana  </a:t>
            </a:r>
            <a:r>
              <a:rPr sz="3600" spc="-5" dirty="0">
                <a:latin typeface="Rockwell"/>
                <a:cs typeface="Rockwell"/>
              </a:rPr>
              <a:t>suatu </a:t>
            </a:r>
            <a:r>
              <a:rPr sz="3600" dirty="0">
                <a:latin typeface="Rockwell"/>
                <a:cs typeface="Rockwell"/>
              </a:rPr>
              <a:t>transisi (</a:t>
            </a:r>
            <a:r>
              <a:rPr sz="3600" i="1" dirty="0">
                <a:latin typeface="Rockwell"/>
                <a:cs typeface="Rockwell"/>
              </a:rPr>
              <a:t>low ke high </a:t>
            </a:r>
            <a:r>
              <a:rPr sz="3600" dirty="0">
                <a:latin typeface="Rockwell"/>
                <a:cs typeface="Rockwell"/>
              </a:rPr>
              <a:t>atau </a:t>
            </a:r>
            <a:r>
              <a:rPr sz="3600" i="1" dirty="0">
                <a:latin typeface="Rockwell"/>
                <a:cs typeface="Rockwell"/>
              </a:rPr>
              <a:t>high ke </a:t>
            </a:r>
            <a:r>
              <a:rPr sz="3600" i="1" spc="-5" dirty="0">
                <a:latin typeface="Rockwell"/>
                <a:cs typeface="Rockwell"/>
              </a:rPr>
              <a:t>low</a:t>
            </a:r>
            <a:r>
              <a:rPr sz="3600" spc="-5" dirty="0">
                <a:latin typeface="Rockwell"/>
                <a:cs typeface="Rockwell"/>
              </a:rPr>
              <a:t>) </a:t>
            </a:r>
            <a:r>
              <a:rPr sz="3600" dirty="0">
                <a:latin typeface="Rockwell"/>
                <a:cs typeface="Rockwell"/>
              </a:rPr>
              <a:t>pada </a:t>
            </a:r>
            <a:r>
              <a:rPr sz="3600" spc="-5" dirty="0">
                <a:latin typeface="Rockwell"/>
                <a:cs typeface="Rockwell"/>
              </a:rPr>
              <a:t>awal suatu  </a:t>
            </a:r>
            <a:r>
              <a:rPr sz="3600" dirty="0">
                <a:latin typeface="Rockwell"/>
                <a:cs typeface="Rockwell"/>
              </a:rPr>
              <a:t>bit time akan dikenal </a:t>
            </a:r>
            <a:r>
              <a:rPr sz="3600" spc="-5" dirty="0">
                <a:latin typeface="Rockwell"/>
                <a:cs typeface="Rockwell"/>
              </a:rPr>
              <a:t>sebagai </a:t>
            </a:r>
            <a:r>
              <a:rPr sz="3600" dirty="0">
                <a:latin typeface="Rockwell"/>
                <a:cs typeface="Rockwell"/>
              </a:rPr>
              <a:t>binary </a:t>
            </a:r>
            <a:r>
              <a:rPr sz="3600" spc="-270" dirty="0">
                <a:latin typeface="Rockwell"/>
                <a:cs typeface="Rockwell"/>
              </a:rPr>
              <a:t>„1</a:t>
            </a:r>
            <a:r>
              <a:rPr sz="3600" spc="-270" dirty="0">
                <a:latin typeface="Times New Roman"/>
                <a:cs typeface="Times New Roman"/>
              </a:rPr>
              <a:t>′ </a:t>
            </a:r>
            <a:r>
              <a:rPr sz="3600" dirty="0">
                <a:latin typeface="Rockwell"/>
                <a:cs typeface="Rockwell"/>
              </a:rPr>
              <a:t>untuk bit</a:t>
            </a:r>
            <a:r>
              <a:rPr sz="3600" spc="-45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time</a:t>
            </a:r>
            <a:endParaRPr sz="3600">
              <a:latin typeface="Rockwell"/>
              <a:cs typeface="Rockwell"/>
            </a:endParaRPr>
          </a:p>
          <a:p>
            <a:pPr marL="440690" marR="20955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latin typeface="Rockwell"/>
                <a:cs typeface="Rockwell"/>
              </a:rPr>
              <a:t>tersebut; tidak ada transisi berarti binary </a:t>
            </a:r>
            <a:r>
              <a:rPr sz="3600" spc="-204" dirty="0">
                <a:latin typeface="Rockwell"/>
                <a:cs typeface="Rockwell"/>
              </a:rPr>
              <a:t>„0</a:t>
            </a:r>
            <a:r>
              <a:rPr sz="3600" spc="-204" dirty="0">
                <a:latin typeface="Times New Roman"/>
                <a:cs typeface="Times New Roman"/>
              </a:rPr>
              <a:t>′</a:t>
            </a:r>
            <a:r>
              <a:rPr sz="3600" spc="-204" dirty="0">
                <a:latin typeface="Rockwell"/>
                <a:cs typeface="Rockwell"/>
              </a:rPr>
              <a:t>. </a:t>
            </a:r>
            <a:r>
              <a:rPr sz="3600" dirty="0">
                <a:latin typeface="Rockwell"/>
                <a:cs typeface="Rockwell"/>
              </a:rPr>
              <a:t>Keuntungan  </a:t>
            </a:r>
            <a:r>
              <a:rPr sz="3600" spc="-5" dirty="0">
                <a:latin typeface="Rockwell"/>
                <a:cs typeface="Rockwell"/>
              </a:rPr>
              <a:t>differensial encoding </a:t>
            </a:r>
            <a:r>
              <a:rPr sz="3600" dirty="0">
                <a:latin typeface="Rockwell"/>
                <a:cs typeface="Rockwell"/>
              </a:rPr>
              <a:t>: lebih </a:t>
            </a:r>
            <a:r>
              <a:rPr sz="3600" spc="-5" dirty="0">
                <a:latin typeface="Rockwell"/>
                <a:cs typeface="Rockwell"/>
              </a:rPr>
              <a:t>kebal </a:t>
            </a:r>
            <a:r>
              <a:rPr sz="3600" i="1" dirty="0">
                <a:latin typeface="Rockwell"/>
                <a:cs typeface="Rockwell"/>
              </a:rPr>
              <a:t>noise</a:t>
            </a:r>
            <a:r>
              <a:rPr sz="3600" dirty="0">
                <a:latin typeface="Rockwell"/>
                <a:cs typeface="Rockwell"/>
              </a:rPr>
              <a:t>, tidak </a:t>
            </a:r>
            <a:r>
              <a:rPr sz="3600" spc="-5" dirty="0">
                <a:latin typeface="Rockwell"/>
                <a:cs typeface="Rockwell"/>
              </a:rPr>
              <a:t>dipengaruhi  oleh </a:t>
            </a:r>
            <a:r>
              <a:rPr sz="3600" dirty="0">
                <a:latin typeface="Rockwell"/>
                <a:cs typeface="Rockwell"/>
              </a:rPr>
              <a:t>level</a:t>
            </a:r>
            <a:r>
              <a:rPr sz="3600" spc="-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tegangan.</a:t>
            </a:r>
            <a:endParaRPr sz="3600">
              <a:latin typeface="Rockwell"/>
              <a:cs typeface="Rockwell"/>
            </a:endParaRPr>
          </a:p>
          <a:p>
            <a:pPr marL="440690" marR="177800">
              <a:lnSpc>
                <a:spcPct val="100000"/>
              </a:lnSpc>
            </a:pPr>
            <a:r>
              <a:rPr sz="3600" b="1" i="1" dirty="0">
                <a:latin typeface="Rockwell"/>
                <a:cs typeface="Rockwell"/>
              </a:rPr>
              <a:t>Kelemahan: </a:t>
            </a:r>
            <a:r>
              <a:rPr sz="3600" dirty="0">
                <a:latin typeface="Rockwell"/>
                <a:cs typeface="Rockwell"/>
              </a:rPr>
              <a:t>dari </a:t>
            </a:r>
            <a:r>
              <a:rPr sz="3600" spc="-5" dirty="0">
                <a:latin typeface="Rockwell"/>
                <a:cs typeface="Rockwell"/>
              </a:rPr>
              <a:t>NRZ-L maupun NRZI </a:t>
            </a:r>
            <a:r>
              <a:rPr sz="3600" dirty="0">
                <a:latin typeface="Rockwell"/>
                <a:cs typeface="Rockwell"/>
              </a:rPr>
              <a:t>adalah </a:t>
            </a:r>
            <a:r>
              <a:rPr sz="3600" spc="-5" dirty="0">
                <a:latin typeface="Rockwell"/>
                <a:cs typeface="Rockwell"/>
              </a:rPr>
              <a:t>keterbatasan  </a:t>
            </a:r>
            <a:r>
              <a:rPr sz="3600" dirty="0">
                <a:latin typeface="Rockwell"/>
                <a:cs typeface="Rockwell"/>
              </a:rPr>
              <a:t>dalam </a:t>
            </a:r>
            <a:r>
              <a:rPr sz="3600" spc="-5" dirty="0">
                <a:latin typeface="Rockwell"/>
                <a:cs typeface="Rockwell"/>
              </a:rPr>
              <a:t>komponen </a:t>
            </a:r>
            <a:r>
              <a:rPr sz="3600" dirty="0">
                <a:latin typeface="Rockwell"/>
                <a:cs typeface="Rockwell"/>
              </a:rPr>
              <a:t>DC dan </a:t>
            </a:r>
            <a:r>
              <a:rPr sz="3600" spc="-5" dirty="0">
                <a:latin typeface="Rockwell"/>
                <a:cs typeface="Rockwell"/>
              </a:rPr>
              <a:t>kemampuansynchronisasi </a:t>
            </a:r>
            <a:r>
              <a:rPr sz="3600" dirty="0">
                <a:latin typeface="Rockwell"/>
                <a:cs typeface="Rockwell"/>
              </a:rPr>
              <a:t>yang  buruk.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600" y="615518"/>
            <a:ext cx="753427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2. Multilevel</a:t>
            </a:r>
            <a:r>
              <a:rPr spc="-105" dirty="0"/>
              <a:t> </a:t>
            </a:r>
            <a:r>
              <a:rPr spc="-5" dirty="0"/>
              <a:t>Binary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247" y="2169667"/>
            <a:ext cx="13185140" cy="6243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i="1" spc="-5" dirty="0">
                <a:latin typeface="Rockwell"/>
                <a:cs typeface="Rockwell"/>
              </a:rPr>
              <a:t>Bipolar-AMI </a:t>
            </a:r>
            <a:r>
              <a:rPr sz="4000" spc="-5" dirty="0">
                <a:latin typeface="Rockwell"/>
                <a:cs typeface="Rockwell"/>
              </a:rPr>
              <a:t>yaitu </a:t>
            </a:r>
            <a:r>
              <a:rPr sz="4000" spc="-10" dirty="0">
                <a:latin typeface="Rockwell"/>
                <a:cs typeface="Rockwell"/>
              </a:rPr>
              <a:t>suatu kode </a:t>
            </a:r>
            <a:r>
              <a:rPr sz="4000" spc="-5" dirty="0">
                <a:latin typeface="Rockwell"/>
                <a:cs typeface="Rockwell"/>
              </a:rPr>
              <a:t>dimana binary </a:t>
            </a:r>
            <a:r>
              <a:rPr sz="4000" spc="-305" dirty="0">
                <a:latin typeface="Rockwell"/>
                <a:cs typeface="Rockwell"/>
              </a:rPr>
              <a:t>„0</a:t>
            </a:r>
            <a:r>
              <a:rPr sz="4000" spc="-305" dirty="0">
                <a:latin typeface="Times New Roman"/>
                <a:cs typeface="Times New Roman"/>
              </a:rPr>
              <a:t>′  </a:t>
            </a:r>
            <a:r>
              <a:rPr sz="4000" spc="-5" dirty="0">
                <a:latin typeface="Rockwell"/>
                <a:cs typeface="Rockwell"/>
              </a:rPr>
              <a:t>diwakili dengan tidak adanya line </a:t>
            </a:r>
            <a:r>
              <a:rPr sz="4000" spc="-10" dirty="0">
                <a:latin typeface="Rockwell"/>
                <a:cs typeface="Rockwell"/>
              </a:rPr>
              <a:t>sinyal </a:t>
            </a:r>
            <a:r>
              <a:rPr sz="4000" spc="-5" dirty="0">
                <a:latin typeface="Rockwell"/>
                <a:cs typeface="Rockwell"/>
              </a:rPr>
              <a:t>dan binary </a:t>
            </a:r>
            <a:r>
              <a:rPr sz="4000" spc="-315" dirty="0">
                <a:latin typeface="Rockwell"/>
                <a:cs typeface="Rockwell"/>
              </a:rPr>
              <a:t>„1</a:t>
            </a:r>
            <a:r>
              <a:rPr sz="4000" spc="-315" dirty="0">
                <a:latin typeface="Times New Roman"/>
                <a:cs typeface="Times New Roman"/>
              </a:rPr>
              <a:t>′  </a:t>
            </a:r>
            <a:r>
              <a:rPr sz="4000" spc="-5" dirty="0">
                <a:latin typeface="Rockwell"/>
                <a:cs typeface="Rockwell"/>
              </a:rPr>
              <a:t>diwakili oleh suatu pulsa positif atau </a:t>
            </a:r>
            <a:r>
              <a:rPr sz="4000" spc="-10" dirty="0">
                <a:latin typeface="Rockwell"/>
                <a:cs typeface="Rockwell"/>
              </a:rPr>
              <a:t>negatif. </a:t>
            </a:r>
            <a:r>
              <a:rPr sz="4000" spc="-5" dirty="0">
                <a:latin typeface="Rockwell"/>
                <a:cs typeface="Rockwell"/>
              </a:rPr>
              <a:t>Zero  </a:t>
            </a:r>
            <a:r>
              <a:rPr sz="4000" spc="-10" dirty="0">
                <a:latin typeface="Rockwell"/>
                <a:cs typeface="Rockwell"/>
              </a:rPr>
              <a:t>menggambarkan </a:t>
            </a:r>
            <a:r>
              <a:rPr sz="4000" spc="-5" dirty="0">
                <a:latin typeface="Rockwell"/>
                <a:cs typeface="Rockwell"/>
              </a:rPr>
              <a:t>tidak adanya line </a:t>
            </a:r>
            <a:r>
              <a:rPr sz="4000" spc="-10" dirty="0">
                <a:latin typeface="Rockwell"/>
                <a:cs typeface="Rockwell"/>
              </a:rPr>
              <a:t>signal. </a:t>
            </a:r>
            <a:r>
              <a:rPr sz="4000" spc="-5" dirty="0">
                <a:latin typeface="Rockwell"/>
                <a:cs typeface="Rockwell"/>
              </a:rPr>
              <a:t>Satu  </a:t>
            </a:r>
            <a:r>
              <a:rPr sz="4000" spc="-10" dirty="0">
                <a:latin typeface="Rockwell"/>
                <a:cs typeface="Rockwell"/>
              </a:rPr>
              <a:t>menggambarkan </a:t>
            </a:r>
            <a:r>
              <a:rPr sz="4000" spc="-5" dirty="0">
                <a:latin typeface="Rockwell"/>
                <a:cs typeface="Rockwell"/>
              </a:rPr>
              <a:t>positif atau </a:t>
            </a:r>
            <a:r>
              <a:rPr sz="4000" spc="-10" dirty="0">
                <a:latin typeface="Rockwell"/>
                <a:cs typeface="Rockwell"/>
              </a:rPr>
              <a:t>negatif</a:t>
            </a:r>
            <a:r>
              <a:rPr sz="4000" spc="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sinyal.</a:t>
            </a:r>
            <a:endParaRPr sz="4000">
              <a:latin typeface="Rockwell"/>
              <a:cs typeface="Rockwell"/>
            </a:endParaRPr>
          </a:p>
          <a:p>
            <a:pPr marL="440690" marR="324485" indent="-428625">
              <a:lnSpc>
                <a:spcPct val="100000"/>
              </a:lnSpc>
              <a:spcBef>
                <a:spcPts val="96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i="1" spc="-5" dirty="0">
                <a:latin typeface="Rockwell"/>
                <a:cs typeface="Rockwell"/>
              </a:rPr>
              <a:t>Pseudoternary </a:t>
            </a:r>
            <a:r>
              <a:rPr sz="4000" spc="-5" dirty="0">
                <a:latin typeface="Rockwell"/>
                <a:cs typeface="Rockwell"/>
              </a:rPr>
              <a:t>yaitu suatu kode dimana binary </a:t>
            </a:r>
            <a:r>
              <a:rPr sz="4000" spc="-305" dirty="0">
                <a:latin typeface="Rockwell"/>
                <a:cs typeface="Rockwell"/>
              </a:rPr>
              <a:t>„1</a:t>
            </a:r>
            <a:r>
              <a:rPr sz="4000" spc="-305" dirty="0">
                <a:latin typeface="Times New Roman"/>
                <a:cs typeface="Times New Roman"/>
              </a:rPr>
              <a:t>′  </a:t>
            </a:r>
            <a:r>
              <a:rPr sz="4000" spc="-5" dirty="0">
                <a:latin typeface="Rockwell"/>
                <a:cs typeface="Rockwell"/>
              </a:rPr>
              <a:t>diwakili </a:t>
            </a:r>
            <a:r>
              <a:rPr sz="4000" spc="-10" dirty="0">
                <a:latin typeface="Rockwell"/>
                <a:cs typeface="Rockwell"/>
              </a:rPr>
              <a:t>oleh </a:t>
            </a:r>
            <a:r>
              <a:rPr sz="4000" spc="-5" dirty="0">
                <a:latin typeface="Rockwell"/>
                <a:cs typeface="Rockwell"/>
              </a:rPr>
              <a:t>ketiadaan line </a:t>
            </a:r>
            <a:r>
              <a:rPr sz="4000" spc="-10" dirty="0">
                <a:latin typeface="Rockwell"/>
                <a:cs typeface="Rockwell"/>
              </a:rPr>
              <a:t>sinyal </a:t>
            </a:r>
            <a:r>
              <a:rPr sz="4000" spc="-5" dirty="0">
                <a:latin typeface="Rockwell"/>
                <a:cs typeface="Rockwell"/>
              </a:rPr>
              <a:t>dan binary </a:t>
            </a:r>
            <a:r>
              <a:rPr sz="4000" spc="-305" dirty="0">
                <a:latin typeface="Rockwell"/>
                <a:cs typeface="Rockwell"/>
              </a:rPr>
              <a:t>„0</a:t>
            </a:r>
            <a:r>
              <a:rPr sz="4000" spc="-305" dirty="0">
                <a:latin typeface="Times New Roman"/>
                <a:cs typeface="Times New Roman"/>
              </a:rPr>
              <a:t>′ </a:t>
            </a:r>
            <a:r>
              <a:rPr sz="4000" spc="-10" dirty="0">
                <a:latin typeface="Rockwell"/>
                <a:cs typeface="Rockwell"/>
              </a:rPr>
              <a:t>oleh  </a:t>
            </a:r>
            <a:r>
              <a:rPr sz="4000" spc="-5" dirty="0">
                <a:latin typeface="Rockwell"/>
                <a:cs typeface="Rockwell"/>
              </a:rPr>
              <a:t>pergantian pulsa-pulsa positif dan </a:t>
            </a:r>
            <a:r>
              <a:rPr sz="4000" spc="-10" dirty="0">
                <a:latin typeface="Rockwell"/>
                <a:cs typeface="Rockwell"/>
              </a:rPr>
              <a:t>negatif. </a:t>
            </a:r>
            <a:r>
              <a:rPr sz="4000" spc="-5" dirty="0">
                <a:latin typeface="Rockwell"/>
                <a:cs typeface="Rockwell"/>
              </a:rPr>
              <a:t>Satu  </a:t>
            </a:r>
            <a:r>
              <a:rPr sz="4000" spc="-10" dirty="0">
                <a:latin typeface="Rockwell"/>
                <a:cs typeface="Rockwell"/>
              </a:rPr>
              <a:t>menggambarkan </a:t>
            </a:r>
            <a:r>
              <a:rPr sz="4000" spc="-5" dirty="0">
                <a:latin typeface="Rockwell"/>
                <a:cs typeface="Rockwell"/>
              </a:rPr>
              <a:t>adanya jalur sinyal. Zero  </a:t>
            </a:r>
            <a:r>
              <a:rPr sz="4000" spc="-10" dirty="0">
                <a:latin typeface="Rockwell"/>
                <a:cs typeface="Rockwell"/>
              </a:rPr>
              <a:t>menggambarkan </a:t>
            </a:r>
            <a:r>
              <a:rPr sz="4000" spc="-5" dirty="0">
                <a:latin typeface="Rockwell"/>
                <a:cs typeface="Rockwell"/>
              </a:rPr>
              <a:t>perwakilan </a:t>
            </a:r>
            <a:r>
              <a:rPr sz="4000" spc="-10" dirty="0">
                <a:latin typeface="Rockwell"/>
                <a:cs typeface="Rockwell"/>
              </a:rPr>
              <a:t>dari </a:t>
            </a:r>
            <a:r>
              <a:rPr sz="4000" spc="-5" dirty="0">
                <a:latin typeface="Rockwell"/>
                <a:cs typeface="Rockwell"/>
              </a:rPr>
              <a:t>positif dan</a:t>
            </a:r>
            <a:r>
              <a:rPr sz="4000" spc="6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negatif.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600" y="615518"/>
            <a:ext cx="393128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3.</a:t>
            </a:r>
            <a:r>
              <a:rPr spc="-85" dirty="0"/>
              <a:t> </a:t>
            </a:r>
            <a:r>
              <a:rPr spc="-5" dirty="0"/>
              <a:t>Biphase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03047" y="2128265"/>
            <a:ext cx="13357225" cy="56343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i="1" spc="-5" dirty="0">
                <a:latin typeface="Rockwell"/>
                <a:cs typeface="Rockwell"/>
              </a:rPr>
              <a:t>Manchester </a:t>
            </a:r>
            <a:r>
              <a:rPr sz="4000" spc="-5" dirty="0">
                <a:latin typeface="Rockwell"/>
                <a:cs typeface="Rockwell"/>
              </a:rPr>
              <a:t>yaitu </a:t>
            </a:r>
            <a:r>
              <a:rPr sz="4000" spc="-10" dirty="0">
                <a:latin typeface="Rockwell"/>
                <a:cs typeface="Rockwell"/>
              </a:rPr>
              <a:t>suatu kode </a:t>
            </a:r>
            <a:r>
              <a:rPr sz="4000" spc="-5" dirty="0">
                <a:latin typeface="Rockwell"/>
                <a:cs typeface="Rockwell"/>
              </a:rPr>
              <a:t>dimana ada </a:t>
            </a:r>
            <a:r>
              <a:rPr sz="4000" spc="-10" dirty="0">
                <a:latin typeface="Rockwell"/>
                <a:cs typeface="Rockwell"/>
              </a:rPr>
              <a:t>suatu </a:t>
            </a:r>
            <a:r>
              <a:rPr sz="4000" spc="-5" dirty="0">
                <a:latin typeface="Rockwell"/>
                <a:cs typeface="Rockwell"/>
              </a:rPr>
              <a:t>transisi  pada </a:t>
            </a:r>
            <a:r>
              <a:rPr sz="4000" spc="-10" dirty="0">
                <a:latin typeface="Rockwell"/>
                <a:cs typeface="Rockwell"/>
              </a:rPr>
              <a:t>setengah </a:t>
            </a:r>
            <a:r>
              <a:rPr sz="4000" spc="-5" dirty="0">
                <a:latin typeface="Rockwell"/>
                <a:cs typeface="Rockwell"/>
              </a:rPr>
              <a:t>dari periode. </a:t>
            </a:r>
            <a:r>
              <a:rPr sz="4000" spc="-10" dirty="0">
                <a:latin typeface="Rockwell"/>
                <a:cs typeface="Rockwell"/>
              </a:rPr>
              <a:t>Tiap </a:t>
            </a:r>
            <a:r>
              <a:rPr sz="4000" spc="-5" dirty="0">
                <a:latin typeface="Rockwell"/>
                <a:cs typeface="Rockwell"/>
              </a:rPr>
              <a:t>bit transisi low </a:t>
            </a:r>
            <a:r>
              <a:rPr sz="4000" spc="-10" dirty="0">
                <a:latin typeface="Rockwell"/>
                <a:cs typeface="Rockwell"/>
              </a:rPr>
              <a:t>ke  high mewakili </a:t>
            </a:r>
            <a:r>
              <a:rPr sz="4000" spc="-305" dirty="0">
                <a:latin typeface="Rockwell"/>
                <a:cs typeface="Rockwell"/>
              </a:rPr>
              <a:t>„1</a:t>
            </a:r>
            <a:r>
              <a:rPr sz="4000" spc="-305" dirty="0">
                <a:latin typeface="Times New Roman"/>
                <a:cs typeface="Times New Roman"/>
              </a:rPr>
              <a:t>′ </a:t>
            </a:r>
            <a:r>
              <a:rPr sz="4000" spc="-5" dirty="0">
                <a:latin typeface="Rockwell"/>
                <a:cs typeface="Rockwell"/>
              </a:rPr>
              <a:t>dan </a:t>
            </a:r>
            <a:r>
              <a:rPr sz="4000" dirty="0">
                <a:latin typeface="Rockwell"/>
                <a:cs typeface="Rockwell"/>
              </a:rPr>
              <a:t>high </a:t>
            </a:r>
            <a:r>
              <a:rPr sz="4000" spc="-5" dirty="0">
                <a:latin typeface="Rockwell"/>
                <a:cs typeface="Rockwell"/>
              </a:rPr>
              <a:t>ke low </a:t>
            </a:r>
            <a:r>
              <a:rPr sz="4000" spc="-10" dirty="0">
                <a:latin typeface="Rockwell"/>
                <a:cs typeface="Rockwell"/>
              </a:rPr>
              <a:t>mewakili </a:t>
            </a:r>
            <a:r>
              <a:rPr sz="4000" spc="-229" dirty="0">
                <a:latin typeface="Rockwell"/>
                <a:cs typeface="Rockwell"/>
              </a:rPr>
              <a:t>„0</a:t>
            </a:r>
            <a:r>
              <a:rPr sz="4000" spc="-229" dirty="0">
                <a:latin typeface="Times New Roman"/>
                <a:cs typeface="Times New Roman"/>
              </a:rPr>
              <a:t>′</a:t>
            </a:r>
            <a:r>
              <a:rPr sz="4000" spc="-229" dirty="0">
                <a:latin typeface="Rockwell"/>
                <a:cs typeface="Rockwell"/>
              </a:rPr>
              <a:t>. </a:t>
            </a:r>
            <a:r>
              <a:rPr sz="4000" spc="-5" dirty="0">
                <a:latin typeface="Rockwell"/>
                <a:cs typeface="Rockwell"/>
              </a:rPr>
              <a:t>Zero  dari tinggi ke rendah di pertengahan interval. Satu dari  rendah ke tinggi di pertengahan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interval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i="1" spc="-5" dirty="0">
                <a:latin typeface="Rockwell"/>
                <a:cs typeface="Rockwell"/>
              </a:rPr>
              <a:t>Differential </a:t>
            </a:r>
            <a:r>
              <a:rPr sz="4000" b="1" i="1" spc="-10" dirty="0">
                <a:latin typeface="Rockwell"/>
                <a:cs typeface="Rockwell"/>
              </a:rPr>
              <a:t>manchester </a:t>
            </a:r>
            <a:r>
              <a:rPr sz="4000" spc="-5" dirty="0">
                <a:latin typeface="Rockwell"/>
                <a:cs typeface="Rockwell"/>
              </a:rPr>
              <a:t>yaitu </a:t>
            </a:r>
            <a:r>
              <a:rPr sz="4000" spc="-10" dirty="0">
                <a:latin typeface="Rockwell"/>
                <a:cs typeface="Rockwell"/>
              </a:rPr>
              <a:t>suatu </a:t>
            </a:r>
            <a:r>
              <a:rPr sz="4000" spc="-5" dirty="0">
                <a:latin typeface="Rockwell"/>
                <a:cs typeface="Rockwell"/>
              </a:rPr>
              <a:t>kode</a:t>
            </a:r>
            <a:r>
              <a:rPr sz="4000" spc="1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dimana</a:t>
            </a:r>
            <a:endParaRPr sz="4000">
              <a:latin typeface="Rockwell"/>
              <a:cs typeface="Rockwell"/>
            </a:endParaRPr>
          </a:p>
          <a:p>
            <a:pPr marL="440690" marR="140970" algn="just">
              <a:lnSpc>
                <a:spcPct val="100000"/>
              </a:lnSpc>
            </a:pPr>
            <a:r>
              <a:rPr sz="4000" spc="-5" dirty="0">
                <a:latin typeface="Rockwell"/>
                <a:cs typeface="Rockwell"/>
              </a:rPr>
              <a:t>binary </a:t>
            </a:r>
            <a:r>
              <a:rPr sz="4000" spc="-310" dirty="0">
                <a:latin typeface="Rockwell"/>
                <a:cs typeface="Rockwell"/>
              </a:rPr>
              <a:t>„0</a:t>
            </a:r>
            <a:r>
              <a:rPr sz="4000" spc="-310" dirty="0">
                <a:latin typeface="Times New Roman"/>
                <a:cs typeface="Times New Roman"/>
              </a:rPr>
              <a:t>′ </a:t>
            </a:r>
            <a:r>
              <a:rPr sz="4000" spc="-5" dirty="0">
                <a:latin typeface="Rockwell"/>
                <a:cs typeface="Rockwell"/>
              </a:rPr>
              <a:t>diwakili oleh adanya transisi di awal periode  </a:t>
            </a:r>
            <a:r>
              <a:rPr sz="4000" spc="-10" dirty="0">
                <a:latin typeface="Rockwell"/>
                <a:cs typeface="Rockwell"/>
              </a:rPr>
              <a:t>suatu </a:t>
            </a:r>
            <a:r>
              <a:rPr sz="4000" spc="-5" dirty="0">
                <a:latin typeface="Rockwell"/>
                <a:cs typeface="Rockwell"/>
              </a:rPr>
              <a:t>bit dan binary </a:t>
            </a:r>
            <a:r>
              <a:rPr sz="4000" spc="-310" dirty="0">
                <a:latin typeface="Rockwell"/>
                <a:cs typeface="Rockwell"/>
              </a:rPr>
              <a:t>„1</a:t>
            </a:r>
            <a:r>
              <a:rPr sz="4000" spc="-310" dirty="0">
                <a:latin typeface="Times New Roman"/>
                <a:cs typeface="Times New Roman"/>
              </a:rPr>
              <a:t>′ </a:t>
            </a:r>
            <a:r>
              <a:rPr sz="4000" spc="-5" dirty="0">
                <a:latin typeface="Rockwell"/>
                <a:cs typeface="Rockwell"/>
              </a:rPr>
              <a:t>diwakili </a:t>
            </a:r>
            <a:r>
              <a:rPr sz="4000" spc="-10" dirty="0">
                <a:latin typeface="Rockwell"/>
                <a:cs typeface="Rockwell"/>
              </a:rPr>
              <a:t>oleh ketiadaan </a:t>
            </a:r>
            <a:r>
              <a:rPr sz="4000" spc="-5" dirty="0">
                <a:latin typeface="Rockwell"/>
                <a:cs typeface="Rockwell"/>
              </a:rPr>
              <a:t>transisi  di awal periode suatu bit.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" y="158241"/>
            <a:ext cx="13100050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8424545" algn="l"/>
              </a:tabLst>
            </a:pPr>
            <a:r>
              <a:rPr dirty="0"/>
              <a:t>Perba</a:t>
            </a:r>
            <a:r>
              <a:rPr spc="10" dirty="0"/>
              <a:t>n</a:t>
            </a:r>
            <a:r>
              <a:rPr dirty="0"/>
              <a:t>din</a:t>
            </a:r>
            <a:r>
              <a:rPr spc="10" dirty="0"/>
              <a:t>g</a:t>
            </a:r>
            <a:r>
              <a:rPr spc="-5" dirty="0"/>
              <a:t>a</a:t>
            </a:r>
            <a:r>
              <a:rPr dirty="0"/>
              <a:t>n</a:t>
            </a:r>
            <a:r>
              <a:rPr spc="-50" dirty="0"/>
              <a:t> </a:t>
            </a:r>
            <a:r>
              <a:rPr dirty="0"/>
              <a:t>Format	Pengko</a:t>
            </a:r>
            <a:r>
              <a:rPr spc="15" dirty="0"/>
              <a:t>d</a:t>
            </a:r>
            <a:r>
              <a:rPr spc="-5" dirty="0"/>
              <a:t>ean  </a:t>
            </a:r>
            <a:r>
              <a:rPr dirty="0"/>
              <a:t>Sinyal</a:t>
            </a:r>
            <a:r>
              <a:rPr spc="-5" dirty="0"/>
              <a:t> </a:t>
            </a:r>
            <a:r>
              <a:rPr dirty="0"/>
              <a:t>Digital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111943"/>
            <a:ext cx="14401800" cy="68082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100"/>
              </a:spcBef>
            </a:pPr>
            <a:r>
              <a:rPr dirty="0"/>
              <a:t>Sinyal </a:t>
            </a:r>
            <a:r>
              <a:rPr spc="-5" dirty="0"/>
              <a:t>Analog vs </a:t>
            </a:r>
            <a:r>
              <a:rPr dirty="0"/>
              <a:t>Sinyal</a:t>
            </a:r>
            <a:r>
              <a:rPr spc="-80" dirty="0"/>
              <a:t> </a:t>
            </a:r>
            <a:r>
              <a:rPr dirty="0"/>
              <a:t>Digital(1)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78485" marR="5080" indent="-428625">
              <a:lnSpc>
                <a:spcPct val="100000"/>
              </a:lnSpc>
              <a:spcBef>
                <a:spcPts val="95"/>
              </a:spcBef>
              <a:buFont typeface="Rockwell"/>
              <a:buChar char="•"/>
              <a:tabLst>
                <a:tab pos="578485" algn="l"/>
                <a:tab pos="579120" algn="l"/>
              </a:tabLst>
            </a:pPr>
            <a:r>
              <a:rPr b="1" i="1" spc="-5" dirty="0">
                <a:latin typeface="Rockwell"/>
                <a:cs typeface="Rockwell"/>
              </a:rPr>
              <a:t>Sinyal analog </a:t>
            </a:r>
            <a:r>
              <a:rPr spc="-5" dirty="0"/>
              <a:t>adalah </a:t>
            </a:r>
            <a:r>
              <a:rPr spc="-10" dirty="0"/>
              <a:t>sinyal </a:t>
            </a:r>
            <a:r>
              <a:rPr spc="-5" dirty="0"/>
              <a:t>data dalam bentuk  gelombang yg berkelanjutan, </a:t>
            </a:r>
            <a:r>
              <a:rPr spc="-10" dirty="0"/>
              <a:t>membawa </a:t>
            </a:r>
            <a:r>
              <a:rPr spc="-5" dirty="0"/>
              <a:t>informasi dg  </a:t>
            </a:r>
            <a:r>
              <a:rPr spc="-10" dirty="0"/>
              <a:t>merubah </a:t>
            </a:r>
            <a:r>
              <a:rPr spc="-5" dirty="0"/>
              <a:t>karakter gelombangnya. Sinyal analog  mentransmisikan </a:t>
            </a:r>
            <a:r>
              <a:rPr spc="-10" dirty="0"/>
              <a:t>suara </a:t>
            </a:r>
            <a:r>
              <a:rPr spc="-5" dirty="0"/>
              <a:t>&amp; gambar dalam bentuk  gelombang</a:t>
            </a:r>
            <a:r>
              <a:rPr spc="-10" dirty="0"/>
              <a:t> </a:t>
            </a:r>
            <a:r>
              <a:rPr spc="-5" dirty="0"/>
              <a:t>kontiniu.</a:t>
            </a:r>
          </a:p>
          <a:p>
            <a:pPr marL="578485" marR="5334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578485" algn="l"/>
                <a:tab pos="579120" algn="l"/>
              </a:tabLst>
            </a:pPr>
            <a:r>
              <a:rPr spc="-5" dirty="0"/>
              <a:t>Karakter yg terpenting yg dimiliki </a:t>
            </a:r>
            <a:r>
              <a:rPr spc="-10" dirty="0"/>
              <a:t>oleh </a:t>
            </a:r>
            <a:r>
              <a:rPr spc="-5" dirty="0"/>
              <a:t>isyarat analog  adalah amplitudo dan frekuensi yg biasanya  dinyatakan dg gelombang </a:t>
            </a:r>
            <a:r>
              <a:rPr dirty="0"/>
              <a:t>sinus, </a:t>
            </a:r>
            <a:r>
              <a:rPr spc="-5" dirty="0"/>
              <a:t>mengingat  gelombang sinus </a:t>
            </a:r>
            <a:r>
              <a:rPr spc="-10" dirty="0"/>
              <a:t>merupakan </a:t>
            </a:r>
            <a:r>
              <a:rPr dirty="0"/>
              <a:t>dasar </a:t>
            </a:r>
            <a:r>
              <a:rPr spc="-5" dirty="0"/>
              <a:t>untuk semua  bentuk isyarat</a:t>
            </a:r>
            <a:r>
              <a:rPr spc="5" dirty="0"/>
              <a:t> </a:t>
            </a:r>
            <a:r>
              <a:rPr spc="-5" dirty="0"/>
              <a:t>analog.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25217"/>
            <a:ext cx="12709525" cy="53917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Sinyal </a:t>
            </a:r>
            <a:r>
              <a:rPr sz="4400" spc="-5" dirty="0">
                <a:latin typeface="Rockwell"/>
                <a:cs typeface="Rockwell"/>
              </a:rPr>
              <a:t>digital merupakan hasil </a:t>
            </a:r>
            <a:r>
              <a:rPr sz="4400" dirty="0">
                <a:latin typeface="Rockwell"/>
                <a:cs typeface="Rockwell"/>
              </a:rPr>
              <a:t>teknologi yang  dapat </a:t>
            </a:r>
            <a:r>
              <a:rPr sz="4400" spc="-5" dirty="0">
                <a:latin typeface="Rockwell"/>
                <a:cs typeface="Rockwell"/>
              </a:rPr>
              <a:t>mengubah signal menjadi kombinasi  </a:t>
            </a:r>
            <a:r>
              <a:rPr sz="4400" dirty="0">
                <a:latin typeface="Rockwell"/>
                <a:cs typeface="Rockwell"/>
              </a:rPr>
              <a:t>urutan bilangan 0 dan 1 (juga </a:t>
            </a:r>
            <a:r>
              <a:rPr sz="4400" spc="-5" dirty="0">
                <a:latin typeface="Rockwell"/>
                <a:cs typeface="Rockwell"/>
              </a:rPr>
              <a:t>dengan </a:t>
            </a:r>
            <a:r>
              <a:rPr sz="4400" dirty="0">
                <a:latin typeface="Rockwell"/>
                <a:cs typeface="Rockwell"/>
              </a:rPr>
              <a:t>biner),  </a:t>
            </a:r>
            <a:r>
              <a:rPr sz="4400" spc="-5" dirty="0">
                <a:latin typeface="Rockwell"/>
                <a:cs typeface="Rockwell"/>
              </a:rPr>
              <a:t>sehingga </a:t>
            </a:r>
            <a:r>
              <a:rPr sz="4400" dirty="0">
                <a:latin typeface="Rockwell"/>
                <a:cs typeface="Rockwell"/>
              </a:rPr>
              <a:t>tidak mudah </a:t>
            </a:r>
            <a:r>
              <a:rPr sz="4400" spc="-5" dirty="0">
                <a:latin typeface="Rockwell"/>
                <a:cs typeface="Rockwell"/>
              </a:rPr>
              <a:t>terpengaruh oleh </a:t>
            </a:r>
            <a:r>
              <a:rPr sz="4400" dirty="0">
                <a:latin typeface="Rockwell"/>
                <a:cs typeface="Rockwell"/>
              </a:rPr>
              <a:t>derau,  proses informasinya pun mudah, cepat dan  akurat, tetapi transmisi </a:t>
            </a:r>
            <a:r>
              <a:rPr sz="4400" spc="-5" dirty="0">
                <a:latin typeface="Rockwell"/>
                <a:cs typeface="Rockwell"/>
              </a:rPr>
              <a:t>dengan sinyal </a:t>
            </a:r>
            <a:r>
              <a:rPr sz="4400" dirty="0">
                <a:latin typeface="Rockwell"/>
                <a:cs typeface="Rockwell"/>
              </a:rPr>
              <a:t>digital  </a:t>
            </a:r>
            <a:r>
              <a:rPr sz="4400" spc="-5" dirty="0">
                <a:latin typeface="Rockwell"/>
                <a:cs typeface="Rockwell"/>
              </a:rPr>
              <a:t>hanya mencapai </a:t>
            </a:r>
            <a:r>
              <a:rPr sz="4400" dirty="0">
                <a:latin typeface="Rockwell"/>
                <a:cs typeface="Rockwell"/>
              </a:rPr>
              <a:t>jarak jangkau </a:t>
            </a:r>
            <a:r>
              <a:rPr sz="4400" spc="-5" dirty="0">
                <a:latin typeface="Rockwell"/>
                <a:cs typeface="Rockwell"/>
              </a:rPr>
              <a:t>pengiriman </a:t>
            </a:r>
            <a:r>
              <a:rPr sz="4400" dirty="0">
                <a:latin typeface="Rockwell"/>
                <a:cs typeface="Rockwell"/>
              </a:rPr>
              <a:t>data  yang relatif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dekat.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100"/>
              </a:spcBef>
            </a:pPr>
            <a:r>
              <a:rPr dirty="0"/>
              <a:t>Sinyal </a:t>
            </a:r>
            <a:r>
              <a:rPr spc="-5" dirty="0"/>
              <a:t>Analog vs </a:t>
            </a:r>
            <a:r>
              <a:rPr dirty="0"/>
              <a:t>Sinyal</a:t>
            </a:r>
            <a:r>
              <a:rPr spc="-80" dirty="0"/>
              <a:t> </a:t>
            </a:r>
            <a:r>
              <a:rPr dirty="0"/>
              <a:t>Digital(1)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3872" y="615518"/>
            <a:ext cx="1289367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Teknik Pengkodean dan</a:t>
            </a:r>
            <a:r>
              <a:rPr spc="-114" dirty="0"/>
              <a:t> </a:t>
            </a:r>
            <a:r>
              <a:rPr dirty="0"/>
              <a:t>Modulasi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5217"/>
            <a:ext cx="11491595" cy="3830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40132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2524125" algn="l"/>
                <a:tab pos="2726690" algn="l"/>
                <a:tab pos="5360670" algn="l"/>
                <a:tab pos="7112000" algn="l"/>
                <a:tab pos="7336155" algn="l"/>
                <a:tab pos="8673465" algn="l"/>
                <a:tab pos="8886190" algn="l"/>
              </a:tabLst>
            </a:pPr>
            <a:r>
              <a:rPr sz="4800" spc="-5" dirty="0">
                <a:latin typeface="Rockwell"/>
                <a:cs typeface="Rockwell"/>
              </a:rPr>
              <a:t>Bentuk	</a:t>
            </a:r>
            <a:r>
              <a:rPr sz="4800" dirty="0">
                <a:latin typeface="Rockwell"/>
                <a:cs typeface="Rockwell"/>
              </a:rPr>
              <a:t>x(t)</a:t>
            </a:r>
            <a:r>
              <a:rPr sz="4800" spc="-5" dirty="0">
                <a:latin typeface="Rockwell"/>
                <a:cs typeface="Rockwell"/>
              </a:rPr>
              <a:t> bergantung	</a:t>
            </a:r>
            <a:r>
              <a:rPr sz="4800" dirty="0">
                <a:latin typeface="Rockwell"/>
                <a:cs typeface="Rockwell"/>
              </a:rPr>
              <a:t>pada	</a:t>
            </a:r>
            <a:r>
              <a:rPr sz="4800" spc="-5" dirty="0">
                <a:latin typeface="Rockwell"/>
                <a:cs typeface="Rockwell"/>
              </a:rPr>
              <a:t>teknik  pengkodean</a:t>
            </a:r>
            <a:r>
              <a:rPr sz="4800" spc="1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dan	dipilih	yang	</a:t>
            </a:r>
            <a:r>
              <a:rPr sz="4800" spc="-5" dirty="0">
                <a:latin typeface="Rockwell"/>
                <a:cs typeface="Rockwell"/>
              </a:rPr>
              <a:t>sesuai  </a:t>
            </a:r>
            <a:r>
              <a:rPr sz="4800" dirty="0">
                <a:latin typeface="Rockwell"/>
                <a:cs typeface="Rockwell"/>
              </a:rPr>
              <a:t>dengan	</a:t>
            </a:r>
            <a:r>
              <a:rPr sz="4800" spc="-5" dirty="0">
                <a:latin typeface="Rockwell"/>
                <a:cs typeface="Rockwell"/>
              </a:rPr>
              <a:t>karakteristik media</a:t>
            </a:r>
            <a:r>
              <a:rPr sz="4800" spc="-5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transmisi.</a:t>
            </a:r>
            <a:endParaRPr sz="48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6087110" algn="l"/>
              </a:tabLst>
            </a:pPr>
            <a:r>
              <a:rPr sz="4800" spc="-5" dirty="0">
                <a:latin typeface="Rockwell"/>
                <a:cs typeface="Rockwell"/>
              </a:rPr>
              <a:t>Frekuensi sinyal pembawa </a:t>
            </a:r>
            <a:r>
              <a:rPr sz="4800" dirty="0">
                <a:latin typeface="Rockwell"/>
                <a:cs typeface="Rockwell"/>
              </a:rPr>
              <a:t>dipilih </a:t>
            </a:r>
            <a:r>
              <a:rPr sz="4800" spc="-5" dirty="0">
                <a:latin typeface="Rockwell"/>
                <a:cs typeface="Rockwell"/>
              </a:rPr>
              <a:t>yang  kompatibel</a:t>
            </a:r>
            <a:r>
              <a:rPr sz="4800" spc="-3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dengan	</a:t>
            </a:r>
            <a:r>
              <a:rPr sz="4800" spc="-5" dirty="0">
                <a:latin typeface="Rockwell"/>
                <a:cs typeface="Rockwell"/>
              </a:rPr>
              <a:t>media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transmisi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4290" y="0"/>
            <a:ext cx="13627509" cy="90007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95473" y="5968059"/>
            <a:ext cx="961644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600" dirty="0"/>
              <a:t>Teknik Komunikasi</a:t>
            </a:r>
            <a:r>
              <a:rPr sz="5600" spc="-90" dirty="0"/>
              <a:t> </a:t>
            </a:r>
            <a:r>
              <a:rPr sz="5600" spc="-5" dirty="0"/>
              <a:t>Digital</a:t>
            </a:r>
            <a:endParaRPr sz="56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06239" y="615518"/>
            <a:ext cx="498983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Pendah</a:t>
            </a:r>
            <a:r>
              <a:rPr spc="10" dirty="0"/>
              <a:t>u</a:t>
            </a:r>
            <a:r>
              <a:rPr dirty="0"/>
              <a:t>luan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30200" y="2169667"/>
            <a:ext cx="13610590" cy="6243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19685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Salah satu </a:t>
            </a:r>
            <a:r>
              <a:rPr sz="4000" i="1" spc="-5" dirty="0">
                <a:latin typeface="Rockwell"/>
                <a:cs typeface="Rockwell"/>
              </a:rPr>
              <a:t>tujuan komunikasi data </a:t>
            </a:r>
            <a:r>
              <a:rPr sz="4000" spc="-5" dirty="0">
                <a:latin typeface="Rockwell"/>
                <a:cs typeface="Rockwell"/>
              </a:rPr>
              <a:t>adalah </a:t>
            </a:r>
            <a:r>
              <a:rPr sz="4000" spc="-10" dirty="0">
                <a:latin typeface="Rockwell"/>
                <a:cs typeface="Rockwell"/>
              </a:rPr>
              <a:t>untuk  mengirimkan data secara utuh </a:t>
            </a:r>
            <a:r>
              <a:rPr sz="4000" spc="-5" dirty="0">
                <a:latin typeface="Rockwell"/>
                <a:cs typeface="Rockwell"/>
              </a:rPr>
              <a:t>dari </a:t>
            </a:r>
            <a:r>
              <a:rPr sz="4000" spc="-10" dirty="0">
                <a:latin typeface="Rockwell"/>
                <a:cs typeface="Rockwell"/>
              </a:rPr>
              <a:t>sumber </a:t>
            </a:r>
            <a:r>
              <a:rPr sz="4000" spc="-5" dirty="0">
                <a:latin typeface="Rockwell"/>
                <a:cs typeface="Rockwell"/>
              </a:rPr>
              <a:t>data </a:t>
            </a:r>
            <a:r>
              <a:rPr sz="4000" spc="-10" dirty="0">
                <a:latin typeface="Rockwell"/>
                <a:cs typeface="Rockwell"/>
              </a:rPr>
              <a:t>hingga  </a:t>
            </a:r>
            <a:r>
              <a:rPr sz="4000" spc="-5" dirty="0">
                <a:latin typeface="Rockwell"/>
                <a:cs typeface="Rockwell"/>
              </a:rPr>
              <a:t>sampai ke penerima atau tujuan pengiriman. Data </a:t>
            </a:r>
            <a:r>
              <a:rPr sz="4000" spc="-10" dirty="0">
                <a:latin typeface="Rockwell"/>
                <a:cs typeface="Rockwell"/>
              </a:rPr>
              <a:t>utuh  </a:t>
            </a:r>
            <a:r>
              <a:rPr sz="4000" spc="-5" dirty="0">
                <a:latin typeface="Rockwell"/>
                <a:cs typeface="Rockwell"/>
              </a:rPr>
              <a:t>diterima, berarti bahwa data tersebut lengkap tidak  corrupt atau </a:t>
            </a:r>
            <a:r>
              <a:rPr sz="4000" spc="-10" dirty="0">
                <a:latin typeface="Rockwell"/>
                <a:cs typeface="Rockwell"/>
              </a:rPr>
              <a:t>hilang </a:t>
            </a:r>
            <a:r>
              <a:rPr sz="4000" spc="-5" dirty="0">
                <a:latin typeface="Rockwell"/>
                <a:cs typeface="Rockwell"/>
              </a:rPr>
              <a:t>pada saat</a:t>
            </a:r>
            <a:r>
              <a:rPr sz="4000" spc="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pengiriman.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Untuk </a:t>
            </a:r>
            <a:r>
              <a:rPr sz="4000" spc="-10" dirty="0">
                <a:latin typeface="Rockwell"/>
                <a:cs typeface="Rockwell"/>
              </a:rPr>
              <a:t>menjaga </a:t>
            </a:r>
            <a:r>
              <a:rPr sz="4000" spc="-5" dirty="0">
                <a:latin typeface="Rockwell"/>
                <a:cs typeface="Rockwell"/>
              </a:rPr>
              <a:t>dan </a:t>
            </a:r>
            <a:r>
              <a:rPr sz="4000" spc="-10" dirty="0">
                <a:latin typeface="Rockwell"/>
                <a:cs typeface="Rockwell"/>
              </a:rPr>
              <a:t>meyakinkan </a:t>
            </a:r>
            <a:r>
              <a:rPr sz="4000" spc="-5" dirty="0">
                <a:latin typeface="Rockwell"/>
                <a:cs typeface="Rockwell"/>
              </a:rPr>
              <a:t>bahwa data yang  </a:t>
            </a:r>
            <a:r>
              <a:rPr sz="4000" spc="-10" dirty="0">
                <a:latin typeface="Rockwell"/>
                <a:cs typeface="Rockwell"/>
              </a:rPr>
              <a:t>sedang </a:t>
            </a:r>
            <a:r>
              <a:rPr sz="4000" spc="-5" dirty="0">
                <a:latin typeface="Rockwell"/>
                <a:cs typeface="Rockwell"/>
              </a:rPr>
              <a:t>dikirim akan tiba dengan selamat dan </a:t>
            </a:r>
            <a:r>
              <a:rPr sz="4000" spc="-10" dirty="0">
                <a:latin typeface="Rockwell"/>
                <a:cs typeface="Rockwell"/>
              </a:rPr>
              <a:t>utuh ke  </a:t>
            </a:r>
            <a:r>
              <a:rPr sz="4000" spc="-5" dirty="0">
                <a:latin typeface="Rockwell"/>
                <a:cs typeface="Rockwell"/>
              </a:rPr>
              <a:t>tangan penerima itulah dilakukan pendeteksian  </a:t>
            </a:r>
            <a:r>
              <a:rPr sz="4000" spc="-10" dirty="0">
                <a:latin typeface="Rockwell"/>
                <a:cs typeface="Rockwell"/>
              </a:rPr>
              <a:t>kesalahan </a:t>
            </a:r>
            <a:r>
              <a:rPr sz="4000" spc="-5" dirty="0">
                <a:latin typeface="Rockwell"/>
                <a:cs typeface="Rockwell"/>
              </a:rPr>
              <a:t>dan </a:t>
            </a:r>
            <a:r>
              <a:rPr sz="4000" spc="-10" dirty="0">
                <a:latin typeface="Rockwell"/>
                <a:cs typeface="Rockwell"/>
              </a:rPr>
              <a:t>melakukan </a:t>
            </a:r>
            <a:r>
              <a:rPr sz="4000" spc="-5" dirty="0">
                <a:latin typeface="Rockwell"/>
                <a:cs typeface="Rockwell"/>
              </a:rPr>
              <a:t>pembetulan </a:t>
            </a:r>
            <a:r>
              <a:rPr sz="4000" spc="-10" dirty="0">
                <a:latin typeface="Rockwell"/>
                <a:cs typeface="Rockwell"/>
              </a:rPr>
              <a:t>kembali </a:t>
            </a:r>
            <a:r>
              <a:rPr sz="4000" spc="-5" dirty="0">
                <a:latin typeface="Rockwell"/>
                <a:cs typeface="Rockwell"/>
              </a:rPr>
              <a:t>data jika  ternyata ada yang</a:t>
            </a:r>
            <a:r>
              <a:rPr sz="4000" spc="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salah.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3540" y="713054"/>
            <a:ext cx="13638530" cy="67532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5" dirty="0">
                <a:latin typeface="Rockwell"/>
                <a:cs typeface="Rockwell"/>
              </a:rPr>
              <a:t>Keuntungan </a:t>
            </a:r>
            <a:r>
              <a:rPr sz="4800" b="1" dirty="0">
                <a:latin typeface="Rockwell"/>
                <a:cs typeface="Rockwell"/>
              </a:rPr>
              <a:t>Teknik </a:t>
            </a:r>
            <a:r>
              <a:rPr sz="4800" b="1" spc="-5" dirty="0">
                <a:latin typeface="Rockwell"/>
                <a:cs typeface="Rockwell"/>
              </a:rPr>
              <a:t>Komunikasi </a:t>
            </a:r>
            <a:r>
              <a:rPr sz="4800" b="1" dirty="0">
                <a:latin typeface="Rockwell"/>
                <a:cs typeface="Rockwell"/>
              </a:rPr>
              <a:t>Data</a:t>
            </a:r>
            <a:r>
              <a:rPr sz="4800" b="1" spc="10" dirty="0">
                <a:latin typeface="Rockwell"/>
                <a:cs typeface="Rockwell"/>
              </a:rPr>
              <a:t> </a:t>
            </a:r>
            <a:r>
              <a:rPr sz="4800" b="1" dirty="0">
                <a:latin typeface="Rockwell"/>
                <a:cs typeface="Rockwell"/>
              </a:rPr>
              <a:t>Digital</a:t>
            </a:r>
            <a:endParaRPr sz="48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5950">
              <a:latin typeface="Times New Roman"/>
              <a:cs typeface="Times New Roman"/>
            </a:endParaRPr>
          </a:p>
          <a:p>
            <a:pPr marL="1365885" indent="-915035">
              <a:lnSpc>
                <a:spcPct val="100000"/>
              </a:lnSpc>
              <a:buAutoNum type="arabicPeriod"/>
              <a:tabLst>
                <a:tab pos="1365885" algn="l"/>
                <a:tab pos="1366520" algn="l"/>
              </a:tabLst>
            </a:pPr>
            <a:r>
              <a:rPr sz="4800" i="1" spc="-5" dirty="0">
                <a:latin typeface="Rockwell"/>
                <a:cs typeface="Rockwell"/>
              </a:rPr>
              <a:t>Kemudahan</a:t>
            </a:r>
            <a:r>
              <a:rPr sz="4800" i="1" spc="-30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Multipleksing</a:t>
            </a:r>
            <a:r>
              <a:rPr sz="4800" dirty="0">
                <a:latin typeface="Rockwell"/>
                <a:cs typeface="Rockwell"/>
              </a:rPr>
              <a:t>,</a:t>
            </a:r>
            <a:endParaRPr sz="4800">
              <a:latin typeface="Rockwell"/>
              <a:cs typeface="Rockwell"/>
            </a:endParaRPr>
          </a:p>
          <a:p>
            <a:pPr marL="1365885" indent="-915035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1365885" algn="l"/>
                <a:tab pos="1366520" algn="l"/>
              </a:tabLst>
            </a:pPr>
            <a:r>
              <a:rPr sz="4800" i="1" spc="-5" dirty="0">
                <a:latin typeface="Rockwell"/>
                <a:cs typeface="Rockwell"/>
              </a:rPr>
              <a:t>Kemudahan</a:t>
            </a:r>
            <a:r>
              <a:rPr sz="4800" i="1" spc="-30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Persinyalan</a:t>
            </a:r>
            <a:r>
              <a:rPr sz="4800" dirty="0">
                <a:latin typeface="Rockwell"/>
                <a:cs typeface="Rockwell"/>
              </a:rPr>
              <a:t>,</a:t>
            </a:r>
            <a:endParaRPr sz="4800">
              <a:latin typeface="Rockwell"/>
              <a:cs typeface="Rockwell"/>
            </a:endParaRPr>
          </a:p>
          <a:p>
            <a:pPr marL="1365885" indent="-915035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1365885" algn="l"/>
                <a:tab pos="1366520" algn="l"/>
                <a:tab pos="8628380" algn="l"/>
                <a:tab pos="9808845" algn="l"/>
              </a:tabLst>
            </a:pPr>
            <a:r>
              <a:rPr sz="4800" i="1" dirty="0">
                <a:latin typeface="Rockwell"/>
                <a:cs typeface="Rockwell"/>
              </a:rPr>
              <a:t>Integrasi</a:t>
            </a:r>
            <a:r>
              <a:rPr sz="4800" i="1" spc="-25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Sistem</a:t>
            </a:r>
            <a:r>
              <a:rPr sz="4800" i="1" spc="25" dirty="0">
                <a:latin typeface="Rockwell"/>
                <a:cs typeface="Rockwell"/>
              </a:rPr>
              <a:t> </a:t>
            </a:r>
            <a:r>
              <a:rPr sz="4800" i="1" spc="-5" dirty="0">
                <a:latin typeface="Rockwell"/>
                <a:cs typeface="Rockwell"/>
              </a:rPr>
              <a:t>Transmisi	</a:t>
            </a:r>
            <a:r>
              <a:rPr sz="4800" i="1" dirty="0">
                <a:latin typeface="Rockwell"/>
                <a:cs typeface="Rockwell"/>
              </a:rPr>
              <a:t>dan	Switching</a:t>
            </a:r>
            <a:r>
              <a:rPr sz="4800" dirty="0">
                <a:latin typeface="Rockwell"/>
                <a:cs typeface="Rockwell"/>
              </a:rPr>
              <a:t>,</a:t>
            </a:r>
            <a:endParaRPr sz="4800">
              <a:latin typeface="Rockwell"/>
              <a:cs typeface="Rockwell"/>
            </a:endParaRPr>
          </a:p>
          <a:p>
            <a:pPr marL="1365885" indent="-915035">
              <a:lnSpc>
                <a:spcPct val="100000"/>
              </a:lnSpc>
              <a:spcBef>
                <a:spcPts val="1150"/>
              </a:spcBef>
              <a:buAutoNum type="arabicPeriod"/>
              <a:tabLst>
                <a:tab pos="1365885" algn="l"/>
                <a:tab pos="1366520" algn="l"/>
                <a:tab pos="4583430" algn="l"/>
              </a:tabLst>
            </a:pPr>
            <a:r>
              <a:rPr sz="4800" i="1" spc="-5" dirty="0">
                <a:latin typeface="Rockwell"/>
                <a:cs typeface="Rockwell"/>
              </a:rPr>
              <a:t>Regenerasi	</a:t>
            </a:r>
            <a:r>
              <a:rPr sz="4800" i="1" dirty="0">
                <a:latin typeface="Rockwell"/>
                <a:cs typeface="Rockwell"/>
              </a:rPr>
              <a:t>Sinyal</a:t>
            </a:r>
            <a:r>
              <a:rPr sz="4800" dirty="0">
                <a:latin typeface="Rockwell"/>
                <a:cs typeface="Rockwell"/>
              </a:rPr>
              <a:t>,</a:t>
            </a:r>
            <a:endParaRPr sz="4800">
              <a:latin typeface="Rockwell"/>
              <a:cs typeface="Rockwell"/>
            </a:endParaRPr>
          </a:p>
          <a:p>
            <a:pPr marL="1365885" indent="-915035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1365885" algn="l"/>
                <a:tab pos="1366520" algn="l"/>
              </a:tabLst>
            </a:pPr>
            <a:r>
              <a:rPr sz="4800" i="1" spc="-5" dirty="0">
                <a:latin typeface="Rockwell"/>
                <a:cs typeface="Rockwell"/>
              </a:rPr>
              <a:t>Kemudahan</a:t>
            </a:r>
            <a:r>
              <a:rPr sz="4800" i="1" spc="-30" dirty="0">
                <a:latin typeface="Rockwell"/>
                <a:cs typeface="Rockwell"/>
              </a:rPr>
              <a:t> </a:t>
            </a:r>
            <a:r>
              <a:rPr sz="4800" i="1" spc="-5" dirty="0">
                <a:latin typeface="Rockwell"/>
                <a:cs typeface="Rockwell"/>
              </a:rPr>
              <a:t>Enkripsi</a:t>
            </a:r>
            <a:r>
              <a:rPr sz="4800" spc="-5" dirty="0">
                <a:latin typeface="Rockwell"/>
                <a:cs typeface="Rockwell"/>
              </a:rPr>
              <a:t>,</a:t>
            </a:r>
            <a:endParaRPr sz="4800">
              <a:latin typeface="Rockwell"/>
              <a:cs typeface="Rockwell"/>
            </a:endParaRPr>
          </a:p>
          <a:p>
            <a:pPr marL="1365885" indent="-915035">
              <a:lnSpc>
                <a:spcPct val="100000"/>
              </a:lnSpc>
              <a:spcBef>
                <a:spcPts val="1150"/>
              </a:spcBef>
              <a:buAutoNum type="arabicPeriod"/>
              <a:tabLst>
                <a:tab pos="1365885" algn="l"/>
                <a:tab pos="1366520" algn="l"/>
              </a:tabLst>
            </a:pPr>
            <a:r>
              <a:rPr sz="4800" i="1" dirty="0">
                <a:latin typeface="Rockwell"/>
                <a:cs typeface="Rockwell"/>
              </a:rPr>
              <a:t>Pemrosesan Sinyal</a:t>
            </a:r>
            <a:r>
              <a:rPr sz="4800" i="1" spc="-25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Digital</a:t>
            </a:r>
            <a:r>
              <a:rPr sz="4800" dirty="0">
                <a:latin typeface="Rockwell"/>
                <a:cs typeface="Rockwell"/>
              </a:rPr>
              <a:t>,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64285"/>
            <a:ext cx="935228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/>
              <a:t>1.Kemudahan</a:t>
            </a:r>
            <a:r>
              <a:rPr sz="5400" spc="-35" dirty="0"/>
              <a:t> </a:t>
            </a:r>
            <a:r>
              <a:rPr sz="5400" spc="-5" dirty="0"/>
              <a:t>Multiplexing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479247" y="2169667"/>
            <a:ext cx="13328015" cy="56343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Sistem </a:t>
            </a:r>
            <a:r>
              <a:rPr sz="4000" spc="-10" dirty="0">
                <a:latin typeface="Rockwell"/>
                <a:cs typeface="Rockwell"/>
              </a:rPr>
              <a:t>komunikasi </a:t>
            </a:r>
            <a:r>
              <a:rPr sz="4000" spc="-5" dirty="0">
                <a:latin typeface="Rockwell"/>
                <a:cs typeface="Rockwell"/>
              </a:rPr>
              <a:t>data digital pertama </a:t>
            </a:r>
            <a:r>
              <a:rPr sz="4000" spc="-10" dirty="0">
                <a:latin typeface="Rockwell"/>
                <a:cs typeface="Rockwell"/>
              </a:rPr>
              <a:t>kali  </a:t>
            </a:r>
            <a:r>
              <a:rPr sz="4000" spc="-5" dirty="0">
                <a:latin typeface="Rockwell"/>
                <a:cs typeface="Rockwell"/>
              </a:rPr>
              <a:t>diaplikasikan </a:t>
            </a:r>
            <a:r>
              <a:rPr sz="4000" spc="-10" dirty="0">
                <a:latin typeface="Rockwell"/>
                <a:cs typeface="Rockwell"/>
              </a:rPr>
              <a:t>untuk sistem </a:t>
            </a:r>
            <a:r>
              <a:rPr sz="4000" spc="-5" dirty="0">
                <a:latin typeface="Rockwell"/>
                <a:cs typeface="Rockwell"/>
              </a:rPr>
              <a:t>telepon yang </a:t>
            </a:r>
            <a:r>
              <a:rPr sz="4000" spc="-10" dirty="0">
                <a:latin typeface="Rockwell"/>
                <a:cs typeface="Rockwell"/>
              </a:rPr>
              <a:t>menggunakan  </a:t>
            </a:r>
            <a:r>
              <a:rPr sz="4000" spc="-5" dirty="0">
                <a:latin typeface="Rockwell"/>
                <a:cs typeface="Rockwell"/>
              </a:rPr>
              <a:t>teknik </a:t>
            </a:r>
            <a:r>
              <a:rPr sz="4000" i="1" spc="-5" dirty="0">
                <a:latin typeface="Rockwell"/>
                <a:cs typeface="Rockwell"/>
              </a:rPr>
              <a:t>Time Division Multiplexing </a:t>
            </a:r>
            <a:r>
              <a:rPr sz="4000" spc="-5" dirty="0">
                <a:latin typeface="Rockwell"/>
                <a:cs typeface="Rockwell"/>
              </a:rPr>
              <a:t>(TDM). Pada data  digital ini </a:t>
            </a:r>
            <a:r>
              <a:rPr sz="4000" spc="-10" dirty="0">
                <a:latin typeface="Rockwell"/>
                <a:cs typeface="Rockwell"/>
              </a:rPr>
              <a:t>memiliki keunggulan </a:t>
            </a:r>
            <a:r>
              <a:rPr sz="4000" spc="-5" dirty="0">
                <a:latin typeface="Rockwell"/>
                <a:cs typeface="Rockwell"/>
              </a:rPr>
              <a:t>dalam </a:t>
            </a:r>
            <a:r>
              <a:rPr sz="4000" spc="-10" dirty="0">
                <a:latin typeface="Rockwell"/>
                <a:cs typeface="Rockwell"/>
              </a:rPr>
              <a:t>hal </a:t>
            </a:r>
            <a:r>
              <a:rPr sz="4000" spc="-5" dirty="0">
                <a:latin typeface="Rockwell"/>
                <a:cs typeface="Rockwell"/>
              </a:rPr>
              <a:t>reliabilitas  terhadap gangguan (noise), distorsi, dan interferensi  lain.</a:t>
            </a:r>
            <a:endParaRPr sz="4000">
              <a:latin typeface="Rockwell"/>
              <a:cs typeface="Rockwell"/>
            </a:endParaRPr>
          </a:p>
          <a:p>
            <a:pPr marL="440690" marR="12192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Degradasi </a:t>
            </a:r>
            <a:r>
              <a:rPr sz="4000" spc="-10" dirty="0">
                <a:latin typeface="Rockwell"/>
                <a:cs typeface="Rockwell"/>
              </a:rPr>
              <a:t>sinyal </a:t>
            </a:r>
            <a:r>
              <a:rPr sz="4000" spc="-5" dirty="0">
                <a:latin typeface="Rockwell"/>
                <a:cs typeface="Rockwell"/>
              </a:rPr>
              <a:t>akibat beberapa faktor gangguan  tersebut dapat diatasi dengan </a:t>
            </a:r>
            <a:r>
              <a:rPr sz="4000" spc="-10" dirty="0">
                <a:latin typeface="Rockwell"/>
                <a:cs typeface="Rockwell"/>
              </a:rPr>
              <a:t>kemampuan </a:t>
            </a:r>
            <a:r>
              <a:rPr sz="4000" spc="-5" dirty="0">
                <a:latin typeface="Rockwell"/>
                <a:cs typeface="Rockwell"/>
              </a:rPr>
              <a:t>data digital  yang </a:t>
            </a:r>
            <a:r>
              <a:rPr sz="4000" spc="-10" dirty="0">
                <a:latin typeface="Rockwell"/>
                <a:cs typeface="Rockwell"/>
              </a:rPr>
              <a:t>melakukan </a:t>
            </a:r>
            <a:r>
              <a:rPr sz="4000" spc="-5" dirty="0">
                <a:latin typeface="Rockwell"/>
                <a:cs typeface="Rockwell"/>
              </a:rPr>
              <a:t>regenerasi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sinyal.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15518"/>
            <a:ext cx="1018667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2. Kemudahan</a:t>
            </a:r>
            <a:r>
              <a:rPr spc="-105" dirty="0"/>
              <a:t> </a:t>
            </a:r>
            <a:r>
              <a:rPr dirty="0"/>
              <a:t>Persinyalan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8265"/>
            <a:ext cx="12632055" cy="56343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Persinyalan yang </a:t>
            </a:r>
            <a:r>
              <a:rPr sz="4000" spc="-10" dirty="0">
                <a:latin typeface="Rockwell"/>
                <a:cs typeface="Rockwell"/>
              </a:rPr>
              <a:t>membawa </a:t>
            </a:r>
            <a:r>
              <a:rPr sz="4000" spc="-5" dirty="0">
                <a:latin typeface="Rockwell"/>
                <a:cs typeface="Rockwell"/>
              </a:rPr>
              <a:t>informasi </a:t>
            </a:r>
            <a:r>
              <a:rPr sz="4000" spc="-10" dirty="0">
                <a:latin typeface="Rockwell"/>
                <a:cs typeface="Rockwell"/>
              </a:rPr>
              <a:t>kendali  komunikasi merupakan </a:t>
            </a:r>
            <a:r>
              <a:rPr sz="4000" spc="-5" dirty="0">
                <a:latin typeface="Rockwell"/>
                <a:cs typeface="Rockwell"/>
              </a:rPr>
              <a:t>bagian dari </a:t>
            </a:r>
            <a:r>
              <a:rPr sz="4000" spc="-10" dirty="0">
                <a:latin typeface="Rockwell"/>
                <a:cs typeface="Rockwell"/>
              </a:rPr>
              <a:t>sistem </a:t>
            </a:r>
            <a:r>
              <a:rPr sz="4000" spc="-5" dirty="0">
                <a:latin typeface="Rockwell"/>
                <a:cs typeface="Rockwell"/>
              </a:rPr>
              <a:t>transmisi  digital. Informasi tersebut dapat digabungkan </a:t>
            </a:r>
            <a:r>
              <a:rPr sz="4000" spc="-10" dirty="0">
                <a:latin typeface="Rockwell"/>
                <a:cs typeface="Rockwell"/>
              </a:rPr>
              <a:t>ke  </a:t>
            </a:r>
            <a:r>
              <a:rPr sz="4000" spc="-5" dirty="0">
                <a:latin typeface="Rockwell"/>
                <a:cs typeface="Rockwell"/>
              </a:rPr>
              <a:t>dalam jalur transmisi digital bersama-sama dengan  informasi </a:t>
            </a:r>
            <a:r>
              <a:rPr sz="4000" spc="-10" dirty="0">
                <a:latin typeface="Rockwell"/>
                <a:cs typeface="Rockwell"/>
              </a:rPr>
              <a:t>kendali TDM </a:t>
            </a:r>
            <a:r>
              <a:rPr sz="4000" spc="-5" dirty="0">
                <a:latin typeface="Rockwell"/>
                <a:cs typeface="Rockwell"/>
              </a:rPr>
              <a:t>yang dengan </a:t>
            </a:r>
            <a:r>
              <a:rPr sz="4000" spc="-10" dirty="0">
                <a:latin typeface="Rockwell"/>
                <a:cs typeface="Rockwell"/>
              </a:rPr>
              <a:t>mudah </a:t>
            </a:r>
            <a:r>
              <a:rPr sz="4000" spc="-5" dirty="0">
                <a:latin typeface="Rockwell"/>
                <a:cs typeface="Rockwell"/>
              </a:rPr>
              <a:t>dapat  diidentifikasi </a:t>
            </a:r>
            <a:r>
              <a:rPr sz="4000" spc="-10" dirty="0">
                <a:latin typeface="Rockwell"/>
                <a:cs typeface="Rockwell"/>
              </a:rPr>
              <a:t>sebagai kanal kendali</a:t>
            </a:r>
            <a:r>
              <a:rPr sz="4000" spc="1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komunikasi.</a:t>
            </a:r>
            <a:endParaRPr sz="4000">
              <a:latin typeface="Rockwell"/>
              <a:cs typeface="Rockwell"/>
            </a:endParaRPr>
          </a:p>
          <a:p>
            <a:pPr marL="440690" marR="434975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Fungsi dan format </a:t>
            </a:r>
            <a:r>
              <a:rPr sz="4000" spc="-10" dirty="0">
                <a:latin typeface="Rockwell"/>
                <a:cs typeface="Rockwell"/>
              </a:rPr>
              <a:t>sistem </a:t>
            </a:r>
            <a:r>
              <a:rPr sz="4000" spc="-5" dirty="0">
                <a:latin typeface="Rockwell"/>
                <a:cs typeface="Rockwell"/>
              </a:rPr>
              <a:t>persinyalan dapat  dimodifikasi </a:t>
            </a:r>
            <a:r>
              <a:rPr sz="4000" spc="-10" dirty="0">
                <a:latin typeface="Rockwell"/>
                <a:cs typeface="Rockwell"/>
              </a:rPr>
              <a:t>secara </a:t>
            </a:r>
            <a:r>
              <a:rPr sz="4000" spc="-5" dirty="0">
                <a:latin typeface="Rockwell"/>
                <a:cs typeface="Rockwell"/>
              </a:rPr>
              <a:t>terpisah tanpa </a:t>
            </a:r>
            <a:r>
              <a:rPr sz="4000" spc="-10" dirty="0">
                <a:latin typeface="Rockwell"/>
                <a:cs typeface="Rockwell"/>
              </a:rPr>
              <a:t>mempengaruhi  sistem </a:t>
            </a:r>
            <a:r>
              <a:rPr sz="4000" spc="-5" dirty="0">
                <a:latin typeface="Rockwell"/>
                <a:cs typeface="Rockwell"/>
              </a:rPr>
              <a:t>transmisi data </a:t>
            </a:r>
            <a:r>
              <a:rPr sz="4000" spc="-10" dirty="0">
                <a:latin typeface="Rockwell"/>
                <a:cs typeface="Rockwell"/>
              </a:rPr>
              <a:t>secara</a:t>
            </a:r>
            <a:r>
              <a:rPr sz="4000" spc="4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keseluruhan.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743534"/>
            <a:ext cx="1199515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3.Integrasi </a:t>
            </a:r>
            <a:r>
              <a:rPr sz="4400" dirty="0"/>
              <a:t>Sistem Transmisi </a:t>
            </a:r>
            <a:r>
              <a:rPr sz="4400" spc="-5" dirty="0"/>
              <a:t>dan</a:t>
            </a:r>
            <a:r>
              <a:rPr sz="4400" spc="-65" dirty="0"/>
              <a:t> </a:t>
            </a:r>
            <a:r>
              <a:rPr sz="4400" dirty="0"/>
              <a:t>Switching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822452" y="2700019"/>
            <a:ext cx="12540615" cy="33801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Sistem </a:t>
            </a:r>
            <a:r>
              <a:rPr sz="4400" spc="-5" dirty="0">
                <a:latin typeface="Rockwell"/>
                <a:cs typeface="Rockwell"/>
              </a:rPr>
              <a:t>komunikasi </a:t>
            </a:r>
            <a:r>
              <a:rPr sz="4400" dirty="0">
                <a:latin typeface="Rockwell"/>
                <a:cs typeface="Rockwell"/>
              </a:rPr>
              <a:t>data </a:t>
            </a:r>
            <a:r>
              <a:rPr sz="4400" spc="-5" dirty="0">
                <a:latin typeface="Rockwell"/>
                <a:cs typeface="Rockwell"/>
              </a:rPr>
              <a:t>digital </a:t>
            </a:r>
            <a:r>
              <a:rPr sz="4400" dirty="0">
                <a:latin typeface="Rockwell"/>
                <a:cs typeface="Rockwell"/>
              </a:rPr>
              <a:t>fungsi </a:t>
            </a:r>
            <a:r>
              <a:rPr sz="4400" spc="-5" dirty="0">
                <a:latin typeface="Rockwell"/>
                <a:cs typeface="Rockwell"/>
              </a:rPr>
              <a:t>TDM  sangat mirip dengan </a:t>
            </a:r>
            <a:r>
              <a:rPr sz="4400" dirty="0">
                <a:latin typeface="Rockwell"/>
                <a:cs typeface="Rockwell"/>
              </a:rPr>
              <a:t>fungsi </a:t>
            </a:r>
            <a:r>
              <a:rPr sz="4400" spc="-5" dirty="0">
                <a:latin typeface="Rockwell"/>
                <a:cs typeface="Rockwell"/>
              </a:rPr>
              <a:t>Time </a:t>
            </a:r>
            <a:r>
              <a:rPr sz="4400" dirty="0">
                <a:latin typeface="Rockwell"/>
                <a:cs typeface="Rockwell"/>
              </a:rPr>
              <a:t>Division  Switching sehingga fungsi </a:t>
            </a:r>
            <a:r>
              <a:rPr sz="4400" spc="-5" dirty="0">
                <a:latin typeface="Rockwell"/>
                <a:cs typeface="Rockwell"/>
              </a:rPr>
              <a:t>TDM </a:t>
            </a:r>
            <a:r>
              <a:rPr sz="4400" dirty="0">
                <a:latin typeface="Rockwell"/>
                <a:cs typeface="Rockwell"/>
              </a:rPr>
              <a:t>dengan</a:t>
            </a:r>
            <a:r>
              <a:rPr sz="4400" spc="-6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mudah  dapat diintegrasikan di dalam </a:t>
            </a:r>
            <a:r>
              <a:rPr sz="4400" spc="-5" dirty="0">
                <a:latin typeface="Rockwell"/>
                <a:cs typeface="Rockwell"/>
              </a:rPr>
              <a:t>perangkat  </a:t>
            </a:r>
            <a:r>
              <a:rPr sz="4400" dirty="0">
                <a:latin typeface="Rockwell"/>
                <a:cs typeface="Rockwell"/>
              </a:rPr>
              <a:t>penyambung.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15518"/>
            <a:ext cx="748538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4.Regenerasi</a:t>
            </a:r>
            <a:r>
              <a:rPr spc="-125" dirty="0"/>
              <a:t> </a:t>
            </a:r>
            <a:r>
              <a:rPr dirty="0"/>
              <a:t>Sinyal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547619"/>
            <a:ext cx="12102465" cy="4561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4825365" algn="l"/>
                <a:tab pos="5764530" algn="l"/>
                <a:tab pos="5791200" algn="l"/>
                <a:tab pos="7721600" algn="l"/>
                <a:tab pos="10034905" algn="l"/>
                <a:tab pos="10184765" algn="l"/>
              </a:tabLst>
            </a:pPr>
            <a:r>
              <a:rPr sz="4800" dirty="0">
                <a:latin typeface="Rockwell"/>
                <a:cs typeface="Rockwell"/>
              </a:rPr>
              <a:t>Dalam </a:t>
            </a:r>
            <a:r>
              <a:rPr sz="4800" spc="-10" dirty="0">
                <a:latin typeface="Rockwell"/>
                <a:cs typeface="Rockwell"/>
              </a:rPr>
              <a:t>komunikasi	</a:t>
            </a:r>
            <a:r>
              <a:rPr sz="4800" dirty="0">
                <a:latin typeface="Rockwell"/>
                <a:cs typeface="Rockwell"/>
              </a:rPr>
              <a:t>digital	</a:t>
            </a:r>
            <a:r>
              <a:rPr sz="4800" spc="-5" dirty="0">
                <a:latin typeface="Rockwell"/>
                <a:cs typeface="Rockwell"/>
              </a:rPr>
              <a:t>representasi  sinyal suara </a:t>
            </a:r>
            <a:r>
              <a:rPr sz="4800" dirty="0">
                <a:latin typeface="Rockwell"/>
                <a:cs typeface="Rockwell"/>
              </a:rPr>
              <a:t>dalam format digital  </a:t>
            </a:r>
            <a:r>
              <a:rPr sz="4800" spc="-5" dirty="0">
                <a:latin typeface="Rockwell"/>
                <a:cs typeface="Rockwell"/>
              </a:rPr>
              <a:t>melibatka</a:t>
            </a:r>
            <a:r>
              <a:rPr sz="4800" dirty="0">
                <a:latin typeface="Rockwell"/>
                <a:cs typeface="Rockwell"/>
              </a:rPr>
              <a:t>n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proses		</a:t>
            </a:r>
            <a:r>
              <a:rPr sz="4800" spc="-5" dirty="0">
                <a:latin typeface="Rockwell"/>
                <a:cs typeface="Rockwell"/>
              </a:rPr>
              <a:t>konvers</a:t>
            </a:r>
            <a:r>
              <a:rPr sz="4800" dirty="0">
                <a:latin typeface="Rockwell"/>
                <a:cs typeface="Rockwell"/>
              </a:rPr>
              <a:t>i</a:t>
            </a:r>
            <a:r>
              <a:rPr sz="4800" spc="-5" dirty="0">
                <a:latin typeface="Rockwell"/>
                <a:cs typeface="Rockwell"/>
              </a:rPr>
              <a:t> sinya</a:t>
            </a:r>
            <a:r>
              <a:rPr sz="4800" dirty="0">
                <a:latin typeface="Rockwell"/>
                <a:cs typeface="Rockwell"/>
              </a:rPr>
              <a:t>l		a</a:t>
            </a:r>
            <a:r>
              <a:rPr sz="4800" spc="-15" dirty="0">
                <a:latin typeface="Rockwell"/>
                <a:cs typeface="Rockwell"/>
              </a:rPr>
              <a:t>n</a:t>
            </a:r>
            <a:r>
              <a:rPr sz="4800" dirty="0">
                <a:latin typeface="Rockwell"/>
                <a:cs typeface="Rockwell"/>
              </a:rPr>
              <a:t>alog  </a:t>
            </a:r>
            <a:r>
              <a:rPr sz="4800" spc="-5" dirty="0">
                <a:latin typeface="Rockwell"/>
                <a:cs typeface="Rockwell"/>
              </a:rPr>
              <a:t>menjadi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urutan	cuplikan-cuplikan	diskrit.</a:t>
            </a:r>
            <a:endParaRPr sz="4800">
              <a:latin typeface="Rockwell"/>
              <a:cs typeface="Rockwell"/>
            </a:endParaRPr>
          </a:p>
          <a:p>
            <a:pPr marL="440690" marR="12192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2726690" algn="l"/>
                <a:tab pos="6858000" algn="l"/>
              </a:tabLst>
            </a:pPr>
            <a:r>
              <a:rPr sz="4800" dirty="0">
                <a:latin typeface="Rockwell"/>
                <a:cs typeface="Rockwell"/>
              </a:rPr>
              <a:t>Setiap </a:t>
            </a:r>
            <a:r>
              <a:rPr sz="4800" spc="-5" dirty="0">
                <a:latin typeface="Rockwell"/>
                <a:cs typeface="Rockwell"/>
              </a:rPr>
              <a:t>cuplikan </a:t>
            </a:r>
            <a:r>
              <a:rPr sz="4800" dirty="0">
                <a:latin typeface="Rockwell"/>
                <a:cs typeface="Rockwell"/>
              </a:rPr>
              <a:t>diskrit </a:t>
            </a:r>
            <a:r>
              <a:rPr sz="4800" spc="-5" dirty="0">
                <a:latin typeface="Rockwell"/>
                <a:cs typeface="Rockwell"/>
              </a:rPr>
              <a:t>direpresentasikan  </a:t>
            </a:r>
            <a:r>
              <a:rPr sz="4800" dirty="0">
                <a:latin typeface="Rockwell"/>
                <a:cs typeface="Rockwell"/>
              </a:rPr>
              <a:t>dengan	</a:t>
            </a:r>
            <a:r>
              <a:rPr sz="4800" spc="-10" dirty="0">
                <a:latin typeface="Rockwell"/>
                <a:cs typeface="Rockwell"/>
              </a:rPr>
              <a:t>sejumlah</a:t>
            </a:r>
            <a:r>
              <a:rPr sz="4800" spc="1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digit	biner.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15518"/>
            <a:ext cx="870966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5.Kemudahan</a:t>
            </a:r>
            <a:r>
              <a:rPr spc="-105" dirty="0"/>
              <a:t> </a:t>
            </a:r>
            <a:r>
              <a:rPr dirty="0"/>
              <a:t>Enkripsi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547619"/>
            <a:ext cx="12719685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4907915" algn="l"/>
                <a:tab pos="6858000" algn="l"/>
                <a:tab pos="7879715" algn="l"/>
                <a:tab pos="10234295" algn="l"/>
                <a:tab pos="10348595" algn="l"/>
              </a:tabLst>
            </a:pPr>
            <a:r>
              <a:rPr sz="4800" dirty="0">
                <a:latin typeface="Rockwell"/>
                <a:cs typeface="Rockwell"/>
              </a:rPr>
              <a:t>Dalam</a:t>
            </a:r>
            <a:r>
              <a:rPr sz="4800" spc="-10" dirty="0">
                <a:latin typeface="Rockwell"/>
                <a:cs typeface="Rockwell"/>
              </a:rPr>
              <a:t> kemudahan</a:t>
            </a:r>
            <a:r>
              <a:rPr sz="4800" spc="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proses	</a:t>
            </a:r>
            <a:r>
              <a:rPr sz="4800" spc="-5" dirty="0">
                <a:latin typeface="Rockwell"/>
                <a:cs typeface="Rockwell"/>
              </a:rPr>
              <a:t>enkripsi		</a:t>
            </a:r>
            <a:r>
              <a:rPr sz="4800" dirty="0">
                <a:latin typeface="Rockwell"/>
                <a:cs typeface="Rockwell"/>
              </a:rPr>
              <a:t>dan  diskripsi </a:t>
            </a:r>
            <a:r>
              <a:rPr sz="4800" spc="-5" dirty="0">
                <a:latin typeface="Rockwell"/>
                <a:cs typeface="Rockwell"/>
              </a:rPr>
              <a:t>terhadap sinyal </a:t>
            </a:r>
            <a:r>
              <a:rPr sz="4800" dirty="0">
                <a:latin typeface="Rockwell"/>
                <a:cs typeface="Rockwell"/>
              </a:rPr>
              <a:t>digital </a:t>
            </a:r>
            <a:r>
              <a:rPr sz="4800" spc="-10" dirty="0">
                <a:latin typeface="Rockwell"/>
                <a:cs typeface="Rockwell"/>
              </a:rPr>
              <a:t>merupakan  </a:t>
            </a:r>
            <a:r>
              <a:rPr sz="4800" dirty="0">
                <a:latin typeface="Rockwell"/>
                <a:cs typeface="Rockwell"/>
              </a:rPr>
              <a:t>fitur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ekstra </a:t>
            </a:r>
            <a:r>
              <a:rPr sz="4800" dirty="0">
                <a:latin typeface="Rockwell"/>
                <a:cs typeface="Rockwell"/>
              </a:rPr>
              <a:t>dari	</a:t>
            </a:r>
            <a:r>
              <a:rPr sz="4800" spc="-5" dirty="0">
                <a:latin typeface="Rockwell"/>
                <a:cs typeface="Rockwell"/>
              </a:rPr>
              <a:t>sistem	</a:t>
            </a:r>
            <a:r>
              <a:rPr sz="4800" spc="-10" dirty="0">
                <a:latin typeface="Rockwell"/>
                <a:cs typeface="Rockwell"/>
              </a:rPr>
              <a:t>komunikasi	</a:t>
            </a:r>
            <a:r>
              <a:rPr sz="4800" dirty="0">
                <a:latin typeface="Rockwell"/>
                <a:cs typeface="Rockwell"/>
              </a:rPr>
              <a:t>digital.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64285"/>
            <a:ext cx="957008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6.Pemrosesan </a:t>
            </a:r>
            <a:r>
              <a:rPr sz="5400" spc="-5" dirty="0"/>
              <a:t>Sinyal</a:t>
            </a:r>
            <a:r>
              <a:rPr sz="5400" spc="-85" dirty="0"/>
              <a:t> </a:t>
            </a:r>
            <a:r>
              <a:rPr sz="5400" dirty="0"/>
              <a:t>Digital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822452" y="2623819"/>
            <a:ext cx="11667490" cy="2952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2863850" algn="l"/>
                <a:tab pos="4909185" algn="l"/>
                <a:tab pos="6624320" algn="l"/>
                <a:tab pos="8723630" algn="l"/>
              </a:tabLst>
            </a:pPr>
            <a:r>
              <a:rPr sz="4800" spc="-5" dirty="0">
                <a:latin typeface="Rockwell"/>
                <a:cs typeface="Rockwell"/>
              </a:rPr>
              <a:t>Sebagai	</a:t>
            </a:r>
            <a:r>
              <a:rPr sz="4800" dirty="0">
                <a:latin typeface="Rockwell"/>
                <a:cs typeface="Rockwell"/>
              </a:rPr>
              <a:t>proses	</a:t>
            </a:r>
            <a:r>
              <a:rPr sz="4800" spc="-5" dirty="0">
                <a:latin typeface="Rockwell"/>
                <a:cs typeface="Rockwell"/>
              </a:rPr>
              <a:t>operasi </a:t>
            </a:r>
            <a:r>
              <a:rPr sz="4800" dirty="0">
                <a:latin typeface="Rockwell"/>
                <a:cs typeface="Rockwell"/>
              </a:rPr>
              <a:t>yang	dilakukan  pada </a:t>
            </a:r>
            <a:r>
              <a:rPr sz="4800" spc="-5" dirty="0">
                <a:latin typeface="Rockwell"/>
                <a:cs typeface="Rockwell"/>
              </a:rPr>
              <a:t>sebuah sinyal </a:t>
            </a:r>
            <a:r>
              <a:rPr sz="4800" dirty="0">
                <a:latin typeface="Rockwell"/>
                <a:cs typeface="Rockwell"/>
              </a:rPr>
              <a:t>untuk </a:t>
            </a:r>
            <a:r>
              <a:rPr sz="4800" spc="-5" dirty="0">
                <a:latin typeface="Rockwell"/>
                <a:cs typeface="Rockwell"/>
              </a:rPr>
              <a:t>memanipulasi  </a:t>
            </a:r>
            <a:r>
              <a:rPr sz="4800" dirty="0">
                <a:latin typeface="Rockwell"/>
                <a:cs typeface="Rockwell"/>
              </a:rPr>
              <a:t>atau</a:t>
            </a:r>
            <a:r>
              <a:rPr sz="4800" spc="30" dirty="0">
                <a:latin typeface="Rockwell"/>
                <a:cs typeface="Rockwell"/>
              </a:rPr>
              <a:t> </a:t>
            </a:r>
            <a:r>
              <a:rPr sz="4800" spc="-10" dirty="0">
                <a:latin typeface="Rockwell"/>
                <a:cs typeface="Rockwell"/>
              </a:rPr>
              <a:t>mentransformasi	</a:t>
            </a:r>
            <a:r>
              <a:rPr sz="4800" spc="-5" dirty="0">
                <a:latin typeface="Rockwell"/>
                <a:cs typeface="Rockwell"/>
              </a:rPr>
              <a:t>karakteristik-  </a:t>
            </a:r>
            <a:r>
              <a:rPr sz="4800" spc="-10" dirty="0">
                <a:latin typeface="Rockwell"/>
                <a:cs typeface="Rockwell"/>
              </a:rPr>
              <a:t>karakteristiknya.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72714" y="158241"/>
            <a:ext cx="8062595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15010" marR="5080" indent="-702945">
              <a:lnSpc>
                <a:spcPct val="100000"/>
              </a:lnSpc>
              <a:spcBef>
                <a:spcPts val="100"/>
              </a:spcBef>
            </a:pPr>
            <a:r>
              <a:rPr dirty="0"/>
              <a:t>SYNCHRONOUS</a:t>
            </a:r>
            <a:r>
              <a:rPr spc="-100" dirty="0"/>
              <a:t> </a:t>
            </a:r>
            <a:r>
              <a:rPr dirty="0"/>
              <a:t>DAN  </a:t>
            </a:r>
            <a:r>
              <a:rPr spc="-5" dirty="0"/>
              <a:t>ASYNCHRONOUS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623819"/>
            <a:ext cx="11242040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1325" algn="l"/>
                <a:tab pos="8434070" algn="l"/>
                <a:tab pos="9716135" algn="l"/>
              </a:tabLst>
            </a:pPr>
            <a:r>
              <a:rPr sz="4800" b="1" dirty="0">
                <a:latin typeface="Rockwell"/>
                <a:cs typeface="Rockwell"/>
              </a:rPr>
              <a:t>Synchronisasi</a:t>
            </a:r>
            <a:r>
              <a:rPr sz="4800" b="1" spc="-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adalah</a:t>
            </a:r>
            <a:r>
              <a:rPr sz="4800" spc="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sala</a:t>
            </a:r>
            <a:r>
              <a:rPr sz="4800" dirty="0">
                <a:latin typeface="Rockwell"/>
                <a:cs typeface="Rockwell"/>
              </a:rPr>
              <a:t>h	</a:t>
            </a:r>
            <a:r>
              <a:rPr sz="4800" spc="-5" dirty="0">
                <a:latin typeface="Rockwell"/>
                <a:cs typeface="Rockwell"/>
              </a:rPr>
              <a:t>sat</a:t>
            </a:r>
            <a:r>
              <a:rPr sz="4800" dirty="0">
                <a:latin typeface="Rockwell"/>
                <a:cs typeface="Rockwell"/>
              </a:rPr>
              <a:t>u	tugas  utama dari </a:t>
            </a:r>
            <a:r>
              <a:rPr sz="4800" spc="-5" dirty="0">
                <a:latin typeface="Rockwell"/>
                <a:cs typeface="Rockwell"/>
              </a:rPr>
              <a:t>komunikasi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data.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42359" y="615518"/>
            <a:ext cx="612203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SYNCHRONOUS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247" y="2245867"/>
            <a:ext cx="13263244" cy="62712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Ada level </a:t>
            </a:r>
            <a:r>
              <a:rPr sz="4000" spc="-5" dirty="0">
                <a:latin typeface="Rockwell"/>
                <a:cs typeface="Rockwell"/>
              </a:rPr>
              <a:t>lain dari synchronisasi yang perlu agar  receiver dapat </a:t>
            </a:r>
            <a:r>
              <a:rPr sz="4000" spc="-10" dirty="0">
                <a:latin typeface="Rockwell"/>
                <a:cs typeface="Rockwell"/>
              </a:rPr>
              <a:t>menentukan </a:t>
            </a:r>
            <a:r>
              <a:rPr sz="4000" spc="-5" dirty="0">
                <a:latin typeface="Rockwell"/>
                <a:cs typeface="Rockwell"/>
              </a:rPr>
              <a:t>awal dan akhir dari </a:t>
            </a:r>
            <a:r>
              <a:rPr sz="4000" spc="-10" dirty="0">
                <a:latin typeface="Rockwell"/>
                <a:cs typeface="Rockwell"/>
              </a:rPr>
              <a:t>suatu  </a:t>
            </a:r>
            <a:r>
              <a:rPr sz="4000" spc="-5" dirty="0">
                <a:latin typeface="Rockwell"/>
                <a:cs typeface="Rockwell"/>
              </a:rPr>
              <a:t>blok data. Untuk </a:t>
            </a:r>
            <a:r>
              <a:rPr sz="4000" spc="-10" dirty="0">
                <a:latin typeface="Rockwell"/>
                <a:cs typeface="Rockwell"/>
              </a:rPr>
              <a:t>itu, </a:t>
            </a:r>
            <a:r>
              <a:rPr sz="4000" spc="-5" dirty="0">
                <a:latin typeface="Rockwell"/>
                <a:cs typeface="Rockwell"/>
              </a:rPr>
              <a:t>tiap blok dimulai dengan suatu  pola preamble bit dan diakhiri dengan pola postamble  bit. Pola-pola ini adalah </a:t>
            </a:r>
            <a:r>
              <a:rPr sz="4000" spc="-10" dirty="0">
                <a:latin typeface="Rockwell"/>
                <a:cs typeface="Rockwell"/>
              </a:rPr>
              <a:t>kontrol </a:t>
            </a:r>
            <a:r>
              <a:rPr sz="4000" spc="-5" dirty="0">
                <a:latin typeface="Rockwell"/>
                <a:cs typeface="Rockwell"/>
              </a:rPr>
              <a:t>informasi. Frame  adalah data plus kontrol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informasi.</a:t>
            </a:r>
            <a:endParaRPr sz="4000">
              <a:latin typeface="Rockwell"/>
              <a:cs typeface="Rockwell"/>
            </a:endParaRPr>
          </a:p>
          <a:p>
            <a:pPr marL="440690" marR="189865" indent="-428625">
              <a:lnSpc>
                <a:spcPct val="100000"/>
              </a:lnSpc>
              <a:spcBef>
                <a:spcPts val="965"/>
              </a:spcBef>
              <a:buFont typeface="Rockwell"/>
              <a:buChar char="•"/>
              <a:tabLst>
                <a:tab pos="565785" algn="l"/>
                <a:tab pos="566420" algn="l"/>
              </a:tabLst>
            </a:pPr>
            <a:r>
              <a:rPr dirty="0"/>
              <a:t>	</a:t>
            </a:r>
            <a:r>
              <a:rPr sz="4000" spc="-5" dirty="0">
                <a:latin typeface="Rockwell"/>
                <a:cs typeface="Rockwell"/>
              </a:rPr>
              <a:t>Format yang tepat dari frame tergantung dari </a:t>
            </a:r>
            <a:r>
              <a:rPr sz="4000" spc="-10" dirty="0">
                <a:latin typeface="Rockwell"/>
                <a:cs typeface="Rockwell"/>
              </a:rPr>
              <a:t>metode  </a:t>
            </a:r>
            <a:r>
              <a:rPr sz="4000" spc="-5" dirty="0">
                <a:latin typeface="Rockwell"/>
                <a:cs typeface="Rockwell"/>
              </a:rPr>
              <a:t>transmisinya, yaitu: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40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Transmisi</a:t>
            </a:r>
            <a:r>
              <a:rPr sz="3400" spc="-25" dirty="0">
                <a:latin typeface="Rockwell"/>
                <a:cs typeface="Rockwell"/>
              </a:rPr>
              <a:t> </a:t>
            </a:r>
            <a:r>
              <a:rPr sz="3400" spc="-10" dirty="0">
                <a:latin typeface="Rockwell"/>
                <a:cs typeface="Rockwell"/>
              </a:rPr>
              <a:t>character-oriented</a:t>
            </a:r>
            <a:endParaRPr sz="34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20"/>
              </a:spcBef>
              <a:buChar char="–"/>
              <a:tabLst>
                <a:tab pos="939800" algn="l"/>
              </a:tabLst>
            </a:pPr>
            <a:r>
              <a:rPr sz="3400" spc="-10" dirty="0">
                <a:latin typeface="Rockwell"/>
                <a:cs typeface="Rockwell"/>
              </a:rPr>
              <a:t>Transmisi</a:t>
            </a:r>
            <a:r>
              <a:rPr sz="3400" spc="-20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bit-oriented</a:t>
            </a:r>
            <a:endParaRPr sz="3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5659" y="615518"/>
            <a:ext cx="665289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ASYNCHRONOUS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0700" y="1858517"/>
            <a:ext cx="13131800" cy="68668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Strategi dari </a:t>
            </a:r>
            <a:r>
              <a:rPr sz="4400" spc="-5" dirty="0">
                <a:latin typeface="Rockwell"/>
                <a:cs typeface="Rockwell"/>
              </a:rPr>
              <a:t>metode </a:t>
            </a:r>
            <a:r>
              <a:rPr sz="4400" dirty="0">
                <a:latin typeface="Rockwell"/>
                <a:cs typeface="Rockwell"/>
              </a:rPr>
              <a:t>ini yaitu </a:t>
            </a:r>
            <a:r>
              <a:rPr sz="4400" spc="-5" dirty="0">
                <a:latin typeface="Rockwell"/>
                <a:cs typeface="Rockwell"/>
              </a:rPr>
              <a:t>mencegah problem  </a:t>
            </a:r>
            <a:r>
              <a:rPr sz="4400" dirty="0">
                <a:latin typeface="Rockwell"/>
                <a:cs typeface="Rockwell"/>
              </a:rPr>
              <a:t>timing dengan tidak </a:t>
            </a:r>
            <a:r>
              <a:rPr sz="4400" spc="-5" dirty="0">
                <a:latin typeface="Rockwell"/>
                <a:cs typeface="Rockwell"/>
              </a:rPr>
              <a:t>mengirim </a:t>
            </a:r>
            <a:r>
              <a:rPr sz="4400" dirty="0">
                <a:latin typeface="Rockwell"/>
                <a:cs typeface="Rockwell"/>
              </a:rPr>
              <a:t>aliran bit panjang  yang tidak putus-putusnya. Melainkan data  ditransmisi per </a:t>
            </a:r>
            <a:r>
              <a:rPr sz="4400" spc="-5" dirty="0">
                <a:latin typeface="Rockwell"/>
                <a:cs typeface="Rockwell"/>
              </a:rPr>
              <a:t>karakter pada suatu </a:t>
            </a:r>
            <a:r>
              <a:rPr sz="4400" dirty="0">
                <a:latin typeface="Rockwell"/>
                <a:cs typeface="Rockwell"/>
              </a:rPr>
              <a:t>waktu,  dimana tiap </a:t>
            </a:r>
            <a:r>
              <a:rPr sz="4400" spc="-5" dirty="0">
                <a:latin typeface="Rockwell"/>
                <a:cs typeface="Rockwell"/>
              </a:rPr>
              <a:t>karakter </a:t>
            </a:r>
            <a:r>
              <a:rPr sz="4400" dirty="0">
                <a:latin typeface="Rockwell"/>
                <a:cs typeface="Rockwell"/>
              </a:rPr>
              <a:t>adalah 5 </a:t>
            </a:r>
            <a:r>
              <a:rPr sz="4400" spc="-5" dirty="0">
                <a:latin typeface="Rockwell"/>
                <a:cs typeface="Rockwell"/>
              </a:rPr>
              <a:t>sampai </a:t>
            </a:r>
            <a:r>
              <a:rPr sz="4400" dirty="0">
                <a:latin typeface="Rockwell"/>
                <a:cs typeface="Rockwell"/>
              </a:rPr>
              <a:t>8 bit  </a:t>
            </a:r>
            <a:r>
              <a:rPr sz="4400" spc="-5" dirty="0">
                <a:latin typeface="Rockwell"/>
                <a:cs typeface="Rockwell"/>
              </a:rPr>
              <a:t>panjangnya.</a:t>
            </a:r>
            <a:endParaRPr sz="4400">
              <a:latin typeface="Rockwell"/>
              <a:cs typeface="Rockwell"/>
            </a:endParaRPr>
          </a:p>
          <a:p>
            <a:pPr marL="440690" marR="484505" indent="-428625">
              <a:lnSpc>
                <a:spcPct val="100000"/>
              </a:lnSpc>
              <a:spcBef>
                <a:spcPts val="106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Timing </a:t>
            </a:r>
            <a:r>
              <a:rPr sz="4400" dirty="0">
                <a:latin typeface="Rockwell"/>
                <a:cs typeface="Rockwell"/>
              </a:rPr>
              <a:t>atau </a:t>
            </a:r>
            <a:r>
              <a:rPr sz="4400" spc="-5" dirty="0">
                <a:latin typeface="Rockwell"/>
                <a:cs typeface="Rockwell"/>
              </a:rPr>
              <a:t>synchronisasi harus dipertahankan  </a:t>
            </a:r>
            <a:r>
              <a:rPr sz="4400" dirty="0">
                <a:latin typeface="Rockwell"/>
                <a:cs typeface="Rockwell"/>
              </a:rPr>
              <a:t>antara tiap </a:t>
            </a:r>
            <a:r>
              <a:rPr sz="4400" spc="-5" dirty="0">
                <a:latin typeface="Rockwell"/>
                <a:cs typeface="Rockwell"/>
              </a:rPr>
              <a:t>karakter; </a:t>
            </a:r>
            <a:r>
              <a:rPr sz="4400" dirty="0">
                <a:latin typeface="Rockwell"/>
                <a:cs typeface="Rockwell"/>
              </a:rPr>
              <a:t>receiver </a:t>
            </a:r>
            <a:r>
              <a:rPr sz="4400" spc="-5" dirty="0">
                <a:latin typeface="Rockwell"/>
                <a:cs typeface="Rockwell"/>
              </a:rPr>
              <a:t>mempunyai  kesempatan </a:t>
            </a:r>
            <a:r>
              <a:rPr sz="4400" dirty="0">
                <a:latin typeface="Rockwell"/>
                <a:cs typeface="Rockwell"/>
              </a:rPr>
              <a:t>untuk men-synchron-kan awal dari  tiap </a:t>
            </a:r>
            <a:r>
              <a:rPr sz="4400" spc="-5" dirty="0">
                <a:latin typeface="Rockwell"/>
                <a:cs typeface="Rockwell"/>
              </a:rPr>
              <a:t>karakter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baru.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010917"/>
            <a:ext cx="12743815" cy="5525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4114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Komunikasi asynchronous adalah </a:t>
            </a:r>
            <a:r>
              <a:rPr sz="4400" spc="-5" dirty="0">
                <a:latin typeface="Rockwell"/>
                <a:cs typeface="Rockwell"/>
              </a:rPr>
              <a:t>sederhana  </a:t>
            </a:r>
            <a:r>
              <a:rPr sz="4400" dirty="0">
                <a:latin typeface="Rockwell"/>
                <a:cs typeface="Rockwell"/>
              </a:rPr>
              <a:t>dan </a:t>
            </a:r>
            <a:r>
              <a:rPr sz="4400" spc="-5" dirty="0">
                <a:latin typeface="Rockwell"/>
                <a:cs typeface="Rockwell"/>
              </a:rPr>
              <a:t>murah tetapi </a:t>
            </a:r>
            <a:r>
              <a:rPr sz="4400" dirty="0">
                <a:latin typeface="Rockwell"/>
                <a:cs typeface="Rockwell"/>
              </a:rPr>
              <a:t>memerlukan tambahan 2  </a:t>
            </a:r>
            <a:r>
              <a:rPr sz="4400" spc="-5" dirty="0">
                <a:latin typeface="Rockwell"/>
                <a:cs typeface="Rockwell"/>
              </a:rPr>
              <a:t>sampai </a:t>
            </a:r>
            <a:r>
              <a:rPr sz="4400" dirty="0">
                <a:latin typeface="Rockwell"/>
                <a:cs typeface="Rockwell"/>
              </a:rPr>
              <a:t>3 bit </a:t>
            </a:r>
            <a:r>
              <a:rPr sz="4400" spc="-5" dirty="0">
                <a:latin typeface="Rockwell"/>
                <a:cs typeface="Rockwell"/>
              </a:rPr>
              <a:t>per karakter </a:t>
            </a:r>
            <a:r>
              <a:rPr sz="4400" dirty="0">
                <a:latin typeface="Rockwell"/>
                <a:cs typeface="Rockwell"/>
              </a:rPr>
              <a:t>untuk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synchronisasi.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Persentase </a:t>
            </a:r>
            <a:r>
              <a:rPr sz="4400" dirty="0">
                <a:latin typeface="Rockwell"/>
                <a:cs typeface="Rockwell"/>
              </a:rPr>
              <a:t>tambahan dapat dikurangi dengan  </a:t>
            </a:r>
            <a:r>
              <a:rPr sz="4400" spc="-5" dirty="0">
                <a:latin typeface="Rockwell"/>
                <a:cs typeface="Rockwell"/>
              </a:rPr>
              <a:t>mengirim </a:t>
            </a:r>
            <a:r>
              <a:rPr sz="4400" dirty="0">
                <a:latin typeface="Rockwell"/>
                <a:cs typeface="Rockwell"/>
              </a:rPr>
              <a:t>blok-blok bit yang besar antara </a:t>
            </a:r>
            <a:r>
              <a:rPr sz="4400" spc="-5" dirty="0">
                <a:latin typeface="Rockwell"/>
                <a:cs typeface="Rockwell"/>
              </a:rPr>
              <a:t>start  </a:t>
            </a:r>
            <a:r>
              <a:rPr sz="4400" dirty="0">
                <a:latin typeface="Rockwell"/>
                <a:cs typeface="Rockwell"/>
              </a:rPr>
              <a:t>dan </a:t>
            </a:r>
            <a:r>
              <a:rPr sz="4400" spc="-5" dirty="0">
                <a:latin typeface="Rockwell"/>
                <a:cs typeface="Rockwell"/>
              </a:rPr>
              <a:t>stop </a:t>
            </a:r>
            <a:r>
              <a:rPr sz="4400" dirty="0">
                <a:latin typeface="Rockwell"/>
                <a:cs typeface="Rockwell"/>
              </a:rPr>
              <a:t>bit, tetapi akan </a:t>
            </a:r>
            <a:r>
              <a:rPr sz="4400" spc="-5" dirty="0">
                <a:latin typeface="Rockwell"/>
                <a:cs typeface="Rockwell"/>
              </a:rPr>
              <a:t>memperbesar  kumulatif </a:t>
            </a:r>
            <a:r>
              <a:rPr sz="4400" dirty="0">
                <a:latin typeface="Rockwell"/>
                <a:cs typeface="Rockwell"/>
              </a:rPr>
              <a:t>timing </a:t>
            </a:r>
            <a:r>
              <a:rPr sz="4400" spc="-5" dirty="0">
                <a:latin typeface="Rockwell"/>
                <a:cs typeface="Rockwell"/>
              </a:rPr>
              <a:t>error. </a:t>
            </a:r>
            <a:r>
              <a:rPr sz="4400" dirty="0">
                <a:latin typeface="Rockwell"/>
                <a:cs typeface="Rockwell"/>
              </a:rPr>
              <a:t>Solusinya yaitu transmisi  </a:t>
            </a:r>
            <a:r>
              <a:rPr sz="4400" spc="-5" dirty="0">
                <a:latin typeface="Rockwell"/>
                <a:cs typeface="Rockwell"/>
              </a:rPr>
              <a:t>synchronous.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75436" y="664285"/>
            <a:ext cx="1224915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/>
              <a:t>Perbandingan Asinkron </a:t>
            </a:r>
            <a:r>
              <a:rPr sz="5400" dirty="0"/>
              <a:t>dan</a:t>
            </a:r>
            <a:r>
              <a:rPr sz="5400" spc="20" dirty="0"/>
              <a:t> </a:t>
            </a:r>
            <a:r>
              <a:rPr sz="5400" spc="-5" dirty="0"/>
              <a:t>Sinkron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520700" y="2395219"/>
            <a:ext cx="13293090" cy="6196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177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Untuk </a:t>
            </a:r>
            <a:r>
              <a:rPr sz="4400" spc="-5" dirty="0">
                <a:latin typeface="Rockwell"/>
                <a:cs typeface="Rockwell"/>
              </a:rPr>
              <a:t>blok-blok </a:t>
            </a:r>
            <a:r>
              <a:rPr sz="4400" dirty="0">
                <a:latin typeface="Rockwell"/>
                <a:cs typeface="Rockwell"/>
              </a:rPr>
              <a:t>data yang cukup </a:t>
            </a:r>
            <a:r>
              <a:rPr sz="4400" spc="-5" dirty="0">
                <a:latin typeface="Rockwell"/>
                <a:cs typeface="Rockwell"/>
              </a:rPr>
              <a:t>besar, </a:t>
            </a:r>
            <a:r>
              <a:rPr sz="4400" dirty="0">
                <a:latin typeface="Rockwell"/>
                <a:cs typeface="Rockwell"/>
              </a:rPr>
              <a:t>transmisi  </a:t>
            </a:r>
            <a:r>
              <a:rPr sz="4400" spc="-5" dirty="0">
                <a:latin typeface="Rockwell"/>
                <a:cs typeface="Rockwell"/>
              </a:rPr>
              <a:t>sinkronisasi </a:t>
            </a:r>
            <a:r>
              <a:rPr sz="4400" dirty="0">
                <a:latin typeface="Rockwell"/>
                <a:cs typeface="Rockwell"/>
              </a:rPr>
              <a:t>jauh lebih </a:t>
            </a:r>
            <a:r>
              <a:rPr sz="4400" spc="-5" dirty="0">
                <a:latin typeface="Rockwell"/>
                <a:cs typeface="Rockwell"/>
              </a:rPr>
              <a:t>efisien </a:t>
            </a:r>
            <a:r>
              <a:rPr sz="4400" dirty="0">
                <a:latin typeface="Rockwell"/>
                <a:cs typeface="Rockwell"/>
              </a:rPr>
              <a:t>dari pada </a:t>
            </a:r>
            <a:r>
              <a:rPr sz="4400" spc="-5" dirty="0">
                <a:latin typeface="Rockwell"/>
                <a:cs typeface="Rockwell"/>
              </a:rPr>
              <a:t>asinkron.  Transmisi asinkron memerlukan overhead </a:t>
            </a:r>
            <a:r>
              <a:rPr sz="4400" dirty="0">
                <a:latin typeface="Rockwell"/>
                <a:cs typeface="Rockwell"/>
              </a:rPr>
              <a:t>20 </a:t>
            </a:r>
            <a:r>
              <a:rPr sz="4400" spc="5" dirty="0">
                <a:latin typeface="Rockwell"/>
                <a:cs typeface="Rockwell"/>
              </a:rPr>
              <a:t>%  </a:t>
            </a:r>
            <a:r>
              <a:rPr sz="4400" dirty="0">
                <a:latin typeface="Rockwell"/>
                <a:cs typeface="Rockwell"/>
              </a:rPr>
              <a:t>atau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lebih.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65"/>
              </a:spcBef>
              <a:buChar char="•"/>
              <a:tabLst>
                <a:tab pos="440690" algn="l"/>
                <a:tab pos="441325" algn="l"/>
                <a:tab pos="10429875" algn="l"/>
              </a:tabLst>
            </a:pPr>
            <a:r>
              <a:rPr sz="4400" spc="-5" dirty="0">
                <a:latin typeface="Rockwell"/>
                <a:cs typeface="Rockwell"/>
              </a:rPr>
              <a:t>Bila </a:t>
            </a:r>
            <a:r>
              <a:rPr sz="4400" dirty="0">
                <a:latin typeface="Rockwell"/>
                <a:cs typeface="Rockwell"/>
              </a:rPr>
              <a:t>menggunakan </a:t>
            </a:r>
            <a:r>
              <a:rPr sz="4400" spc="-5" dirty="0">
                <a:latin typeface="Rockwell"/>
                <a:cs typeface="Rockwell"/>
              </a:rPr>
              <a:t>transmisi </a:t>
            </a:r>
            <a:r>
              <a:rPr sz="4400" dirty="0">
                <a:latin typeface="Rockwell"/>
                <a:cs typeface="Rockwell"/>
              </a:rPr>
              <a:t>sinkron biasanya  lebih </a:t>
            </a:r>
            <a:r>
              <a:rPr sz="4400" spc="-5" dirty="0">
                <a:latin typeface="Rockwell"/>
                <a:cs typeface="Rockwell"/>
              </a:rPr>
              <a:t>kecil </a:t>
            </a:r>
            <a:r>
              <a:rPr sz="4400" dirty="0">
                <a:latin typeface="Rockwell"/>
                <a:cs typeface="Rockwell"/>
              </a:rPr>
              <a:t>dari 1000 bit, yang </a:t>
            </a:r>
            <a:r>
              <a:rPr sz="4400" spc="-5" dirty="0">
                <a:latin typeface="Rockwell"/>
                <a:cs typeface="Rockwell"/>
              </a:rPr>
              <a:t>mengandung </a:t>
            </a:r>
            <a:r>
              <a:rPr sz="4400" dirty="0">
                <a:latin typeface="Rockwell"/>
                <a:cs typeface="Rockwell"/>
              </a:rPr>
              <a:t>48 bit  </a:t>
            </a:r>
            <a:r>
              <a:rPr sz="4400" spc="-5" dirty="0">
                <a:latin typeface="Rockwell"/>
                <a:cs typeface="Rockwell"/>
              </a:rPr>
              <a:t>kontrol </a:t>
            </a:r>
            <a:r>
              <a:rPr sz="4400" dirty="0">
                <a:latin typeface="Rockwell"/>
                <a:cs typeface="Rockwell"/>
              </a:rPr>
              <a:t>informasi (termasuk flag), </a:t>
            </a:r>
            <a:r>
              <a:rPr sz="4400" spc="-5" dirty="0">
                <a:latin typeface="Rockwell"/>
                <a:cs typeface="Rockwell"/>
              </a:rPr>
              <a:t>maka </a:t>
            </a:r>
            <a:r>
              <a:rPr sz="4400" dirty="0">
                <a:latin typeface="Rockwell"/>
                <a:cs typeface="Rockwell"/>
              </a:rPr>
              <a:t>untuk  pesan 1000 </a:t>
            </a:r>
            <a:r>
              <a:rPr sz="4400" spc="-5" dirty="0">
                <a:latin typeface="Rockwell"/>
                <a:cs typeface="Rockwell"/>
              </a:rPr>
              <a:t>bit,</a:t>
            </a:r>
            <a:r>
              <a:rPr sz="4400" spc="6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overheadnya</a:t>
            </a:r>
            <a:r>
              <a:rPr sz="4400" spc="3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adalah	48 / 1048</a:t>
            </a:r>
            <a:r>
              <a:rPr sz="4400" spc="-9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X  100% =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4.6%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6167" y="615518"/>
            <a:ext cx="1273048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Deteksi Error dengan</a:t>
            </a:r>
            <a:r>
              <a:rPr spc="-100" dirty="0"/>
              <a:t> </a:t>
            </a:r>
            <a:r>
              <a:rPr dirty="0"/>
              <a:t>Redundansi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319019"/>
            <a:ext cx="12228830" cy="3514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 algn="just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579755" algn="l"/>
              </a:tabLst>
            </a:pPr>
            <a:r>
              <a:rPr dirty="0"/>
              <a:t>	</a:t>
            </a:r>
            <a:r>
              <a:rPr sz="4400" dirty="0">
                <a:latin typeface="Rockwell"/>
                <a:cs typeface="Rockwell"/>
              </a:rPr>
              <a:t>Data tambahan yang tidak ada </a:t>
            </a:r>
            <a:r>
              <a:rPr sz="4400" spc="-5" dirty="0">
                <a:latin typeface="Rockwell"/>
                <a:cs typeface="Rockwell"/>
              </a:rPr>
              <a:t>hubungannya  dengan </a:t>
            </a:r>
            <a:r>
              <a:rPr sz="4400" dirty="0">
                <a:latin typeface="Rockwell"/>
                <a:cs typeface="Rockwell"/>
              </a:rPr>
              <a:t>isi informasi yang </a:t>
            </a:r>
            <a:r>
              <a:rPr sz="4400" spc="-5" dirty="0">
                <a:latin typeface="Rockwell"/>
                <a:cs typeface="Rockwell"/>
              </a:rPr>
              <a:t>dikirimkan, </a:t>
            </a:r>
            <a:r>
              <a:rPr sz="4400" dirty="0">
                <a:latin typeface="Rockwell"/>
                <a:cs typeface="Rockwell"/>
              </a:rPr>
              <a:t>berupa  bit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pariti.</a:t>
            </a:r>
            <a:endParaRPr sz="4400">
              <a:latin typeface="Rockwell"/>
              <a:cs typeface="Rockwell"/>
            </a:endParaRPr>
          </a:p>
          <a:p>
            <a:pPr marL="440690" marR="4616450" indent="-428625" algn="just">
              <a:lnSpc>
                <a:spcPct val="100000"/>
              </a:lnSpc>
              <a:spcBef>
                <a:spcPts val="1060"/>
              </a:spcBef>
              <a:buChar char="•"/>
              <a:tabLst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Berfungsi menunjukkan </a:t>
            </a:r>
            <a:r>
              <a:rPr sz="4400" dirty="0">
                <a:latin typeface="Rockwell"/>
                <a:cs typeface="Rockwell"/>
              </a:rPr>
              <a:t>ada  tidaknya </a:t>
            </a:r>
            <a:r>
              <a:rPr sz="4400" spc="-5" dirty="0">
                <a:latin typeface="Rockwell"/>
                <a:cs typeface="Rockwell"/>
              </a:rPr>
              <a:t>kesalahan</a:t>
            </a:r>
            <a:r>
              <a:rPr sz="4400" spc="-4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data.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18303" y="615518"/>
            <a:ext cx="396811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Troughput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5217"/>
            <a:ext cx="10447020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3138170" algn="l"/>
                <a:tab pos="4572635" algn="l"/>
                <a:tab pos="5424805" algn="l"/>
                <a:tab pos="6788784" algn="l"/>
                <a:tab pos="7849234" algn="l"/>
              </a:tabLst>
            </a:pPr>
            <a:r>
              <a:rPr sz="4800" spc="-5" dirty="0">
                <a:latin typeface="Rockwell"/>
                <a:cs typeface="Rockwell"/>
              </a:rPr>
              <a:t>Perbandingan	</a:t>
            </a:r>
            <a:r>
              <a:rPr sz="4800" dirty="0">
                <a:latin typeface="Rockwell"/>
                <a:cs typeface="Rockwell"/>
              </a:rPr>
              <a:t>antara data	yang  berguna	dengan	data	</a:t>
            </a:r>
            <a:r>
              <a:rPr sz="4800" spc="-5" dirty="0">
                <a:latin typeface="Rockwell"/>
                <a:cs typeface="Rockwell"/>
              </a:rPr>
              <a:t>keseluruhan.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5572" y="615518"/>
            <a:ext cx="1189609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Urutan Pengerjaan</a:t>
            </a:r>
            <a:r>
              <a:rPr spc="-100" dirty="0"/>
              <a:t> </a:t>
            </a:r>
            <a:r>
              <a:rPr dirty="0"/>
              <a:t>Sinkronisasi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55447" y="2090165"/>
            <a:ext cx="13049885" cy="6365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327025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Sinkronisasi bit: Ditandai </a:t>
            </a:r>
            <a:r>
              <a:rPr sz="4000" dirty="0">
                <a:latin typeface="Rockwell"/>
                <a:cs typeface="Rockwell"/>
              </a:rPr>
              <a:t>awal </a:t>
            </a:r>
            <a:r>
              <a:rPr sz="4000" spc="-5" dirty="0">
                <a:latin typeface="Rockwell"/>
                <a:cs typeface="Rockwell"/>
              </a:rPr>
              <a:t>&amp; akhir </a:t>
            </a:r>
            <a:r>
              <a:rPr sz="4000" spc="-10" dirty="0">
                <a:latin typeface="Rockwell"/>
                <a:cs typeface="Rockwell"/>
              </a:rPr>
              <a:t>untuk </a:t>
            </a:r>
            <a:r>
              <a:rPr sz="4000" spc="-5" dirty="0">
                <a:latin typeface="Rockwell"/>
                <a:cs typeface="Rockwell"/>
              </a:rPr>
              <a:t>masing-  </a:t>
            </a:r>
            <a:r>
              <a:rPr sz="4000" spc="-10" dirty="0">
                <a:latin typeface="Rockwell"/>
                <a:cs typeface="Rockwell"/>
              </a:rPr>
              <a:t>masing bit.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Sinkronisasi </a:t>
            </a:r>
            <a:r>
              <a:rPr sz="4000" spc="-10" dirty="0">
                <a:latin typeface="Rockwell"/>
                <a:cs typeface="Rockwell"/>
              </a:rPr>
              <a:t>karakter: </a:t>
            </a:r>
            <a:r>
              <a:rPr sz="4000" spc="-5" dirty="0">
                <a:latin typeface="Rockwell"/>
                <a:cs typeface="Rockwell"/>
              </a:rPr>
              <a:t>Ditandai </a:t>
            </a:r>
            <a:r>
              <a:rPr sz="4000" dirty="0">
                <a:latin typeface="Rockwell"/>
                <a:cs typeface="Rockwell"/>
              </a:rPr>
              <a:t>awal </a:t>
            </a:r>
            <a:r>
              <a:rPr sz="4000" spc="-5" dirty="0">
                <a:latin typeface="Rockwell"/>
                <a:cs typeface="Rockwell"/>
              </a:rPr>
              <a:t>dan akhir </a:t>
            </a:r>
            <a:r>
              <a:rPr sz="4000" spc="-10" dirty="0">
                <a:latin typeface="Rockwell"/>
                <a:cs typeface="Rockwell"/>
              </a:rPr>
              <a:t>untuk  masing-masing karakter </a:t>
            </a:r>
            <a:r>
              <a:rPr sz="4000" spc="-5" dirty="0">
                <a:latin typeface="Rockwell"/>
                <a:cs typeface="Rockwell"/>
              </a:rPr>
              <a:t>atau satuan </a:t>
            </a:r>
            <a:r>
              <a:rPr sz="4000" spc="-10" dirty="0">
                <a:latin typeface="Rockwell"/>
                <a:cs typeface="Rockwell"/>
              </a:rPr>
              <a:t>kecil </a:t>
            </a:r>
            <a:r>
              <a:rPr sz="4000" spc="-5" dirty="0">
                <a:latin typeface="Rockwell"/>
                <a:cs typeface="Rockwell"/>
              </a:rPr>
              <a:t>lainnya dari  data.</a:t>
            </a:r>
            <a:endParaRPr sz="4000">
              <a:latin typeface="Rockwell"/>
              <a:cs typeface="Rockwell"/>
            </a:endParaRPr>
          </a:p>
          <a:p>
            <a:pPr marL="440690" marR="10287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Sinkronisasi blok: Ditandai </a:t>
            </a:r>
            <a:r>
              <a:rPr sz="4000" dirty="0">
                <a:latin typeface="Rockwell"/>
                <a:cs typeface="Rockwell"/>
              </a:rPr>
              <a:t>awal </a:t>
            </a:r>
            <a:r>
              <a:rPr sz="4000" spc="-5" dirty="0">
                <a:latin typeface="Rockwell"/>
                <a:cs typeface="Rockwell"/>
              </a:rPr>
              <a:t>dan akhir dari satuan  besar data. </a:t>
            </a:r>
            <a:r>
              <a:rPr sz="4000" dirty="0">
                <a:latin typeface="Rockwell"/>
                <a:cs typeface="Rockwell"/>
              </a:rPr>
              <a:t>Dan </a:t>
            </a:r>
            <a:r>
              <a:rPr sz="4000" spc="-5" dirty="0">
                <a:latin typeface="Rockwell"/>
                <a:cs typeface="Rockwell"/>
              </a:rPr>
              <a:t>untuk pesan yang </a:t>
            </a:r>
            <a:r>
              <a:rPr sz="4000" spc="-10" dirty="0">
                <a:latin typeface="Rockwell"/>
                <a:cs typeface="Rockwell"/>
              </a:rPr>
              <a:t>besar, </a:t>
            </a:r>
            <a:r>
              <a:rPr sz="4000" spc="-5" dirty="0">
                <a:latin typeface="Rockwell"/>
                <a:cs typeface="Rockwell"/>
              </a:rPr>
              <a:t>dibagi-bagi  </a:t>
            </a:r>
            <a:r>
              <a:rPr sz="4000" spc="-10" dirty="0">
                <a:latin typeface="Rockwell"/>
                <a:cs typeface="Rockwell"/>
              </a:rPr>
              <a:t>menjadi </a:t>
            </a:r>
            <a:r>
              <a:rPr sz="4000" spc="-5" dirty="0">
                <a:latin typeface="Rockwell"/>
                <a:cs typeface="Rockwell"/>
              </a:rPr>
              <a:t>beberapa blok </a:t>
            </a:r>
            <a:r>
              <a:rPr sz="4000" spc="-10" dirty="0">
                <a:latin typeface="Rockwell"/>
                <a:cs typeface="Rockwell"/>
              </a:rPr>
              <a:t>kemudian </a:t>
            </a:r>
            <a:r>
              <a:rPr sz="4000" spc="-5" dirty="0">
                <a:latin typeface="Rockwell"/>
                <a:cs typeface="Rockwell"/>
              </a:rPr>
              <a:t>baru dikirimkan  pengurutan blok-blok yang telah dibagi tersebut  adalah tugas dari</a:t>
            </a:r>
            <a:r>
              <a:rPr sz="4000" spc="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timming.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38145" y="615518"/>
            <a:ext cx="952944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Teknik Mendeteksi</a:t>
            </a:r>
            <a:r>
              <a:rPr spc="-120" dirty="0"/>
              <a:t> </a:t>
            </a:r>
            <a:r>
              <a:rPr dirty="0"/>
              <a:t>Error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15900" y="1861565"/>
            <a:ext cx="13658215" cy="68535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419734" indent="-428625">
              <a:lnSpc>
                <a:spcPct val="100000"/>
              </a:lnSpc>
              <a:spcBef>
                <a:spcPts val="9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spc="-5" dirty="0">
                <a:latin typeface="Rockwell"/>
                <a:cs typeface="Rockwell"/>
              </a:rPr>
              <a:t>Forward </a:t>
            </a:r>
            <a:r>
              <a:rPr sz="4000" b="1" spc="-10" dirty="0">
                <a:latin typeface="Rockwell"/>
                <a:cs typeface="Rockwell"/>
              </a:rPr>
              <a:t>Error </a:t>
            </a:r>
            <a:r>
              <a:rPr sz="4000" b="1" spc="-5" dirty="0">
                <a:latin typeface="Rockwell"/>
                <a:cs typeface="Rockwell"/>
              </a:rPr>
              <a:t>Control: </a:t>
            </a:r>
            <a:r>
              <a:rPr sz="4000" spc="-5" dirty="0">
                <a:latin typeface="Rockwell"/>
                <a:cs typeface="Rockwell"/>
              </a:rPr>
              <a:t>Dimana </a:t>
            </a:r>
            <a:r>
              <a:rPr sz="4000" spc="-10" dirty="0">
                <a:latin typeface="Rockwell"/>
                <a:cs typeface="Rockwell"/>
              </a:rPr>
              <a:t>setiap </a:t>
            </a:r>
            <a:r>
              <a:rPr sz="4000" spc="-5" dirty="0">
                <a:latin typeface="Rockwell"/>
                <a:cs typeface="Rockwell"/>
              </a:rPr>
              <a:t>karakter yang  ditransmisikan atau frame berisi </a:t>
            </a:r>
            <a:r>
              <a:rPr sz="4000" spc="-10" dirty="0">
                <a:latin typeface="Rockwell"/>
                <a:cs typeface="Rockwell"/>
              </a:rPr>
              <a:t>informasi </a:t>
            </a:r>
            <a:r>
              <a:rPr sz="4000" spc="-5" dirty="0">
                <a:latin typeface="Rockwell"/>
                <a:cs typeface="Rockwell"/>
              </a:rPr>
              <a:t>tambahan  (redundant) </a:t>
            </a:r>
            <a:r>
              <a:rPr sz="4000" spc="-10" dirty="0">
                <a:latin typeface="Rockwell"/>
                <a:cs typeface="Rockwell"/>
              </a:rPr>
              <a:t>sehingga </a:t>
            </a:r>
            <a:r>
              <a:rPr sz="4000" spc="-5" dirty="0">
                <a:latin typeface="Rockwell"/>
                <a:cs typeface="Rockwell"/>
              </a:rPr>
              <a:t>bila penerima tidak </a:t>
            </a:r>
            <a:r>
              <a:rPr sz="4000" spc="-10" dirty="0">
                <a:latin typeface="Rockwell"/>
                <a:cs typeface="Rockwell"/>
              </a:rPr>
              <a:t>hanya </a:t>
            </a:r>
            <a:r>
              <a:rPr sz="4000" spc="-5" dirty="0">
                <a:latin typeface="Rockwell"/>
                <a:cs typeface="Rockwell"/>
              </a:rPr>
              <a:t>dapat  </a:t>
            </a:r>
            <a:r>
              <a:rPr sz="4000" spc="-10" dirty="0">
                <a:latin typeface="Rockwell"/>
                <a:cs typeface="Rockwell"/>
              </a:rPr>
              <a:t>mendeteksi dimana error </a:t>
            </a:r>
            <a:r>
              <a:rPr sz="4000" spc="-5" dirty="0">
                <a:latin typeface="Rockwell"/>
                <a:cs typeface="Rockwell"/>
              </a:rPr>
              <a:t>terjadi, tetapi juga  </a:t>
            </a:r>
            <a:r>
              <a:rPr sz="4000" spc="-10" dirty="0">
                <a:latin typeface="Rockwell"/>
                <a:cs typeface="Rockwell"/>
              </a:rPr>
              <a:t>menjelaskan </a:t>
            </a:r>
            <a:r>
              <a:rPr sz="4000" spc="-5" dirty="0">
                <a:latin typeface="Rockwell"/>
                <a:cs typeface="Rockwell"/>
              </a:rPr>
              <a:t>dimana aliran bit yang </a:t>
            </a:r>
            <a:r>
              <a:rPr sz="4000" spc="-10" dirty="0">
                <a:latin typeface="Rockwell"/>
                <a:cs typeface="Rockwell"/>
              </a:rPr>
              <a:t>diterima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error.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spc="-5" dirty="0">
                <a:latin typeface="Rockwell"/>
                <a:cs typeface="Rockwell"/>
              </a:rPr>
              <a:t>Feedback </a:t>
            </a:r>
            <a:r>
              <a:rPr sz="4000" b="1" spc="-10" dirty="0">
                <a:latin typeface="Rockwell"/>
                <a:cs typeface="Rockwell"/>
              </a:rPr>
              <a:t>(backward) </a:t>
            </a:r>
            <a:r>
              <a:rPr sz="4000" b="1" spc="-5" dirty="0">
                <a:latin typeface="Rockwell"/>
                <a:cs typeface="Rockwell"/>
              </a:rPr>
              <a:t>Error Control: </a:t>
            </a:r>
            <a:r>
              <a:rPr sz="4000" spc="-5" dirty="0">
                <a:latin typeface="Rockwell"/>
                <a:cs typeface="Rockwell"/>
              </a:rPr>
              <a:t>Dimana </a:t>
            </a:r>
            <a:r>
              <a:rPr sz="4000" spc="-10" dirty="0">
                <a:latin typeface="Rockwell"/>
                <a:cs typeface="Rockwell"/>
              </a:rPr>
              <a:t>setiap  karakter atau </a:t>
            </a:r>
            <a:r>
              <a:rPr sz="4000" spc="-5" dirty="0">
                <a:latin typeface="Rockwell"/>
                <a:cs typeface="Rockwell"/>
              </a:rPr>
              <a:t>frame </a:t>
            </a:r>
            <a:r>
              <a:rPr sz="4000" spc="-10" dirty="0">
                <a:latin typeface="Rockwell"/>
                <a:cs typeface="Rockwell"/>
              </a:rPr>
              <a:t>memilki </a:t>
            </a:r>
            <a:r>
              <a:rPr sz="4000" spc="-5" dirty="0">
                <a:latin typeface="Rockwell"/>
                <a:cs typeface="Rockwell"/>
              </a:rPr>
              <a:t>informasi yang cukup untuk  </a:t>
            </a:r>
            <a:r>
              <a:rPr sz="4000" spc="-10" dirty="0">
                <a:latin typeface="Rockwell"/>
                <a:cs typeface="Rockwell"/>
              </a:rPr>
              <a:t>memperbolehkan </a:t>
            </a:r>
            <a:r>
              <a:rPr sz="4000" spc="-5" dirty="0">
                <a:latin typeface="Rockwell"/>
                <a:cs typeface="Rockwell"/>
              </a:rPr>
              <a:t>penerima </a:t>
            </a:r>
            <a:r>
              <a:rPr sz="4000" spc="-10" dirty="0">
                <a:latin typeface="Rockwell"/>
                <a:cs typeface="Rockwell"/>
              </a:rPr>
              <a:t>mendeteksi </a:t>
            </a:r>
            <a:r>
              <a:rPr sz="4000" spc="-5" dirty="0">
                <a:latin typeface="Rockwell"/>
                <a:cs typeface="Rockwell"/>
              </a:rPr>
              <a:t>bila  </a:t>
            </a:r>
            <a:r>
              <a:rPr sz="4000" spc="-10" dirty="0">
                <a:latin typeface="Rockwell"/>
                <a:cs typeface="Rockwell"/>
              </a:rPr>
              <a:t>menemukan kesalahan </a:t>
            </a:r>
            <a:r>
              <a:rPr sz="4000" spc="-5" dirty="0">
                <a:latin typeface="Rockwell"/>
                <a:cs typeface="Rockwell"/>
              </a:rPr>
              <a:t>tetapi tidak lokasinya. Sebuah  transmisi </a:t>
            </a:r>
            <a:r>
              <a:rPr sz="4000" spc="-10" dirty="0">
                <a:latin typeface="Rockwell"/>
                <a:cs typeface="Rockwell"/>
              </a:rPr>
              <a:t>kontro </a:t>
            </a:r>
            <a:r>
              <a:rPr sz="4000" spc="-5" dirty="0">
                <a:latin typeface="Rockwell"/>
                <a:cs typeface="Rockwell"/>
              </a:rPr>
              <a:t>digunakan </a:t>
            </a:r>
            <a:r>
              <a:rPr sz="4000" spc="-10" dirty="0">
                <a:latin typeface="Rockwell"/>
                <a:cs typeface="Rockwell"/>
              </a:rPr>
              <a:t>untuk meminta </a:t>
            </a:r>
            <a:r>
              <a:rPr sz="4000" spc="-5" dirty="0">
                <a:latin typeface="Rockwell"/>
                <a:cs typeface="Rockwell"/>
              </a:rPr>
              <a:t>pengiriman  ulang, </a:t>
            </a:r>
            <a:r>
              <a:rPr sz="4000" spc="-10" dirty="0">
                <a:latin typeface="Rockwell"/>
                <a:cs typeface="Rockwell"/>
              </a:rPr>
              <a:t>menyalin </a:t>
            </a:r>
            <a:r>
              <a:rPr sz="4000" spc="-5" dirty="0">
                <a:latin typeface="Rockwell"/>
                <a:cs typeface="Rockwell"/>
              </a:rPr>
              <a:t>informasi yang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dikirimkan.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81629" y="615518"/>
            <a:ext cx="863727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Feedback </a:t>
            </a:r>
            <a:r>
              <a:rPr spc="-5" dirty="0"/>
              <a:t>error</a:t>
            </a:r>
            <a:r>
              <a:rPr spc="-130" dirty="0"/>
              <a:t> </a:t>
            </a:r>
            <a:r>
              <a:rPr dirty="0"/>
              <a:t>control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73100" y="2319019"/>
            <a:ext cx="12649200" cy="2842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marR="2211070" indent="-7442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spc="-5" dirty="0">
                <a:latin typeface="Rockwell"/>
                <a:cs typeface="Rockwell"/>
              </a:rPr>
              <a:t>Teknik </a:t>
            </a:r>
            <a:r>
              <a:rPr sz="4400" dirty="0">
                <a:latin typeface="Rockwell"/>
                <a:cs typeface="Rockwell"/>
              </a:rPr>
              <a:t>yang digunakan untuk</a:t>
            </a:r>
            <a:r>
              <a:rPr sz="4400" spc="-4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deteksi  kesalahan</a:t>
            </a:r>
            <a:endParaRPr sz="4400">
              <a:latin typeface="Rockwell"/>
              <a:cs typeface="Rockwell"/>
            </a:endParaRPr>
          </a:p>
          <a:p>
            <a:pPr marL="756285" marR="5080" indent="-744220">
              <a:lnSpc>
                <a:spcPct val="100000"/>
              </a:lnSpc>
              <a:spcBef>
                <a:spcPts val="10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latin typeface="Rockwell"/>
                <a:cs typeface="Rockwell"/>
              </a:rPr>
              <a:t>Kontrol </a:t>
            </a:r>
            <a:r>
              <a:rPr sz="4400" spc="-5" dirty="0">
                <a:latin typeface="Rockwell"/>
                <a:cs typeface="Rockwell"/>
              </a:rPr>
              <a:t>algoritma </a:t>
            </a:r>
            <a:r>
              <a:rPr sz="4400" dirty="0">
                <a:latin typeface="Rockwell"/>
                <a:cs typeface="Rockwell"/>
              </a:rPr>
              <a:t>yang telah </a:t>
            </a:r>
            <a:r>
              <a:rPr sz="4400" spc="-5" dirty="0">
                <a:latin typeface="Rockwell"/>
                <a:cs typeface="Rockwell"/>
              </a:rPr>
              <a:t>disediakan </a:t>
            </a:r>
            <a:r>
              <a:rPr sz="4400" dirty="0">
                <a:latin typeface="Rockwell"/>
                <a:cs typeface="Rockwell"/>
              </a:rPr>
              <a:t>untuk  </a:t>
            </a:r>
            <a:r>
              <a:rPr sz="4400" spc="-5" dirty="0">
                <a:latin typeface="Rockwell"/>
                <a:cs typeface="Rockwell"/>
              </a:rPr>
              <a:t>mengontrol </a:t>
            </a:r>
            <a:r>
              <a:rPr sz="4400" dirty="0">
                <a:latin typeface="Rockwell"/>
                <a:cs typeface="Rockwell"/>
              </a:rPr>
              <a:t>transmisi ulang.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39442" y="615518"/>
            <a:ext cx="1012761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Metode Deteksi</a:t>
            </a:r>
            <a:r>
              <a:rPr spc="-95" dirty="0"/>
              <a:t> </a:t>
            </a:r>
            <a:r>
              <a:rPr dirty="0"/>
              <a:t>Kesalahan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395219"/>
            <a:ext cx="12581255" cy="4184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marR="1170305" indent="-7442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285" algn="l"/>
                <a:tab pos="756920" algn="l"/>
                <a:tab pos="4521835" algn="l"/>
                <a:tab pos="7515859" algn="l"/>
                <a:tab pos="9752965" algn="l"/>
              </a:tabLst>
            </a:pPr>
            <a:r>
              <a:rPr sz="4400" i="1" spc="-5" dirty="0">
                <a:latin typeface="Rockwell"/>
                <a:cs typeface="Rockwell"/>
              </a:rPr>
              <a:t>Echo</a:t>
            </a:r>
            <a:r>
              <a:rPr sz="4400" i="1" dirty="0">
                <a:latin typeface="Rockwell"/>
                <a:cs typeface="Rockwell"/>
              </a:rPr>
              <a:t>:</a:t>
            </a:r>
            <a:r>
              <a:rPr sz="4400" i="1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Metode	seder</a:t>
            </a:r>
            <a:r>
              <a:rPr sz="4400" spc="-20" dirty="0">
                <a:latin typeface="Rockwell"/>
                <a:cs typeface="Rockwell"/>
              </a:rPr>
              <a:t>h</a:t>
            </a:r>
            <a:r>
              <a:rPr sz="4400" dirty="0">
                <a:latin typeface="Rockwell"/>
                <a:cs typeface="Rockwell"/>
              </a:rPr>
              <a:t>ana	den</a:t>
            </a:r>
            <a:r>
              <a:rPr sz="4400" spc="-20" dirty="0">
                <a:latin typeface="Rockwell"/>
                <a:cs typeface="Rockwell"/>
              </a:rPr>
              <a:t>g</a:t>
            </a:r>
            <a:r>
              <a:rPr sz="4400" dirty="0">
                <a:latin typeface="Rockwell"/>
                <a:cs typeface="Rockwell"/>
              </a:rPr>
              <a:t>an	</a:t>
            </a:r>
            <a:r>
              <a:rPr sz="4400" spc="-5" dirty="0">
                <a:latin typeface="Rockwell"/>
                <a:cs typeface="Rockwell"/>
              </a:rPr>
              <a:t>sistem  </a:t>
            </a:r>
            <a:r>
              <a:rPr sz="4400" dirty="0">
                <a:latin typeface="Rockwell"/>
                <a:cs typeface="Rockwell"/>
              </a:rPr>
              <a:t>interaktif.</a:t>
            </a:r>
            <a:endParaRPr sz="4400">
              <a:latin typeface="Rockwell"/>
              <a:cs typeface="Rockwell"/>
            </a:endParaRPr>
          </a:p>
          <a:p>
            <a:pPr marL="756285" marR="5080" indent="-744220">
              <a:lnSpc>
                <a:spcPct val="100000"/>
              </a:lnSpc>
              <a:spcBef>
                <a:spcPts val="10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i="1" spc="-5" dirty="0">
                <a:latin typeface="Rockwell"/>
                <a:cs typeface="Rockwell"/>
              </a:rPr>
              <a:t>Error </a:t>
            </a:r>
            <a:r>
              <a:rPr sz="4400" i="1" dirty="0">
                <a:latin typeface="Rockwell"/>
                <a:cs typeface="Rockwell"/>
              </a:rPr>
              <a:t>Otomatis atau Parity </a:t>
            </a:r>
            <a:r>
              <a:rPr sz="4400" i="1" spc="-5" dirty="0">
                <a:latin typeface="Rockwell"/>
                <a:cs typeface="Rockwell"/>
              </a:rPr>
              <a:t>Check:</a:t>
            </a:r>
            <a:r>
              <a:rPr sz="4400" i="1" spc="-114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Penambahan  parity bit untuk akhir </a:t>
            </a:r>
            <a:r>
              <a:rPr sz="4400" spc="-5" dirty="0">
                <a:latin typeface="Rockwell"/>
                <a:cs typeface="Rockwell"/>
              </a:rPr>
              <a:t>masing-masing kata  </a:t>
            </a:r>
            <a:r>
              <a:rPr sz="4400" dirty="0">
                <a:latin typeface="Rockwell"/>
                <a:cs typeface="Rockwell"/>
              </a:rPr>
              <a:t>dalam frame. Jenis </a:t>
            </a:r>
            <a:r>
              <a:rPr sz="4400" spc="-5" dirty="0">
                <a:latin typeface="Rockwell"/>
                <a:cs typeface="Rockwell"/>
              </a:rPr>
              <a:t>Parity </a:t>
            </a:r>
            <a:r>
              <a:rPr sz="4400" dirty="0">
                <a:latin typeface="Rockwell"/>
                <a:cs typeface="Rockwell"/>
              </a:rPr>
              <a:t>Check, yaitu : Even  parity dan Odd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parity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7923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43788" y="712088"/>
            <a:ext cx="1271524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512935" algn="l"/>
                <a:tab pos="10815955" algn="l"/>
              </a:tabLst>
            </a:pPr>
            <a:r>
              <a:rPr sz="5400" dirty="0"/>
              <a:t>Deteksi Kes</a:t>
            </a:r>
            <a:r>
              <a:rPr sz="5400" spc="-15" dirty="0"/>
              <a:t>a</a:t>
            </a:r>
            <a:r>
              <a:rPr sz="5400" dirty="0"/>
              <a:t>lahan</a:t>
            </a:r>
            <a:r>
              <a:rPr sz="5400" spc="10" dirty="0"/>
              <a:t> </a:t>
            </a:r>
            <a:r>
              <a:rPr sz="5400" dirty="0"/>
              <a:t>Dengan	</a:t>
            </a:r>
            <a:r>
              <a:rPr sz="5400" spc="-5" dirty="0"/>
              <a:t>Bi</a:t>
            </a:r>
            <a:r>
              <a:rPr sz="5400" dirty="0"/>
              <a:t>t	Pariti</a:t>
            </a:r>
            <a:endParaRPr sz="5400"/>
          </a:p>
        </p:txBody>
      </p:sp>
      <p:sp>
        <p:nvSpPr>
          <p:cNvPr id="4" name="object 4"/>
          <p:cNvSpPr txBox="1"/>
          <p:nvPr/>
        </p:nvSpPr>
        <p:spPr>
          <a:xfrm>
            <a:off x="822452" y="2796641"/>
            <a:ext cx="10775950" cy="244030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756285" indent="-744220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756285" algn="l"/>
                <a:tab pos="756920" algn="l"/>
                <a:tab pos="8236584" algn="l"/>
              </a:tabLst>
            </a:pPr>
            <a:r>
              <a:rPr sz="4400" spc="-5" dirty="0">
                <a:latin typeface="Rockwell"/>
                <a:cs typeface="Rockwell"/>
              </a:rPr>
              <a:t>Vertical </a:t>
            </a:r>
            <a:r>
              <a:rPr sz="4400" dirty="0">
                <a:latin typeface="Rockwell"/>
                <a:cs typeface="Rockwell"/>
              </a:rPr>
              <a:t>Redundancy</a:t>
            </a:r>
            <a:r>
              <a:rPr sz="4400" spc="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Check	(</a:t>
            </a:r>
            <a:r>
              <a:rPr sz="4400" spc="-1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VRC)</a:t>
            </a:r>
            <a:endParaRPr sz="44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105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latin typeface="Rockwell"/>
                <a:cs typeface="Rockwell"/>
              </a:rPr>
              <a:t>Longitudinal Redundancy Check</a:t>
            </a:r>
            <a:r>
              <a:rPr sz="4400" spc="-8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(LRC)</a:t>
            </a:r>
            <a:endParaRPr sz="44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10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latin typeface="Rockwell"/>
                <a:cs typeface="Rockwell"/>
              </a:rPr>
              <a:t>Cyclic Redundancy Check (</a:t>
            </a:r>
            <a:r>
              <a:rPr sz="4400" spc="-7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CRC)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80363" y="252729"/>
            <a:ext cx="12637770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23440" marR="5080" indent="-2111375">
              <a:lnSpc>
                <a:spcPct val="100000"/>
              </a:lnSpc>
              <a:spcBef>
                <a:spcPts val="100"/>
              </a:spcBef>
              <a:tabLst>
                <a:tab pos="3705225" algn="l"/>
                <a:tab pos="4119245" algn="l"/>
                <a:tab pos="7484109" algn="l"/>
              </a:tabLst>
            </a:pPr>
            <a:r>
              <a:rPr sz="5400" spc="-5" dirty="0"/>
              <a:t>Bit </a:t>
            </a:r>
            <a:r>
              <a:rPr sz="5400" dirty="0"/>
              <a:t>Paritas	:	Mengapa	kode</a:t>
            </a:r>
            <a:r>
              <a:rPr sz="5400" spc="-95" dirty="0"/>
              <a:t> </a:t>
            </a:r>
            <a:r>
              <a:rPr sz="5400" dirty="0"/>
              <a:t>komputer  </a:t>
            </a:r>
            <a:r>
              <a:rPr sz="5400" spc="-5" dirty="0"/>
              <a:t>memerlukan </a:t>
            </a:r>
            <a:r>
              <a:rPr sz="5400" dirty="0"/>
              <a:t>bit</a:t>
            </a:r>
            <a:r>
              <a:rPr sz="5400" spc="-10" dirty="0"/>
              <a:t> </a:t>
            </a:r>
            <a:r>
              <a:rPr sz="5400" spc="-5" dirty="0"/>
              <a:t>paritas?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822452" y="2129789"/>
            <a:ext cx="12729845" cy="5622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marR="5080" indent="-7442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dirty="0">
                <a:latin typeface="Rockwell"/>
                <a:cs typeface="Rockwell"/>
              </a:rPr>
              <a:t>Sirkuit atau jalur </a:t>
            </a:r>
            <a:r>
              <a:rPr sz="3600" spc="-5" dirty="0">
                <a:latin typeface="Rockwell"/>
                <a:cs typeface="Rockwell"/>
              </a:rPr>
              <a:t>komunikasi </a:t>
            </a:r>
            <a:r>
              <a:rPr sz="3600" dirty="0">
                <a:latin typeface="Rockwell"/>
                <a:cs typeface="Rockwell"/>
              </a:rPr>
              <a:t>yang </a:t>
            </a:r>
            <a:r>
              <a:rPr sz="3600" spc="-5" dirty="0">
                <a:latin typeface="Rockwell"/>
                <a:cs typeface="Rockwell"/>
              </a:rPr>
              <a:t>mentransmisikan  </a:t>
            </a:r>
            <a:r>
              <a:rPr sz="3600" dirty="0">
                <a:latin typeface="Rockwell"/>
                <a:cs typeface="Rockwell"/>
              </a:rPr>
              <a:t>sebuah bytedapat </a:t>
            </a:r>
            <a:r>
              <a:rPr sz="3600" spc="-5" dirty="0">
                <a:latin typeface="Rockwell"/>
                <a:cs typeface="Rockwell"/>
              </a:rPr>
              <a:t>terinterferensi </a:t>
            </a:r>
            <a:r>
              <a:rPr sz="3600" dirty="0">
                <a:latin typeface="Rockwell"/>
                <a:cs typeface="Rockwell"/>
              </a:rPr>
              <a:t>dengan adanya debu,  gangguan sinyal </a:t>
            </a:r>
            <a:r>
              <a:rPr sz="3600" spc="-5" dirty="0">
                <a:latin typeface="Rockwell"/>
                <a:cs typeface="Rockwell"/>
              </a:rPr>
              <a:t>elektronik, </a:t>
            </a:r>
            <a:r>
              <a:rPr sz="3600" dirty="0">
                <a:latin typeface="Rockwell"/>
                <a:cs typeface="Rockwell"/>
              </a:rPr>
              <a:t>pengaruh cuaca dan faktor-  faktor lainnya. </a:t>
            </a:r>
            <a:r>
              <a:rPr sz="3600" spc="-5" dirty="0">
                <a:latin typeface="Rockwell"/>
                <a:cs typeface="Rockwell"/>
              </a:rPr>
              <a:t>Lalu, </a:t>
            </a:r>
            <a:r>
              <a:rPr sz="3600" dirty="0">
                <a:latin typeface="Rockwell"/>
                <a:cs typeface="Rockwell"/>
              </a:rPr>
              <a:t>bagaimana cara </a:t>
            </a:r>
            <a:r>
              <a:rPr sz="3600" spc="-5" dirty="0">
                <a:latin typeface="Rockwell"/>
                <a:cs typeface="Rockwell"/>
              </a:rPr>
              <a:t>komputer  mengenali error yang </a:t>
            </a:r>
            <a:r>
              <a:rPr sz="3600" dirty="0">
                <a:latin typeface="Rockwell"/>
                <a:cs typeface="Rockwell"/>
              </a:rPr>
              <a:t>terjadi? </a:t>
            </a:r>
            <a:r>
              <a:rPr sz="3600" spc="-5" dirty="0">
                <a:latin typeface="Rockwell"/>
                <a:cs typeface="Rockwell"/>
              </a:rPr>
              <a:t>Tugas pendeteksian </a:t>
            </a:r>
            <a:r>
              <a:rPr sz="3600" dirty="0">
                <a:latin typeface="Rockwell"/>
                <a:cs typeface="Rockwell"/>
              </a:rPr>
              <a:t>inilah  yang </a:t>
            </a:r>
            <a:r>
              <a:rPr sz="3600" spc="-5" dirty="0">
                <a:latin typeface="Rockwell"/>
                <a:cs typeface="Rockwell"/>
              </a:rPr>
              <a:t>dikerjakan oleh </a:t>
            </a:r>
            <a:r>
              <a:rPr sz="3600" dirty="0">
                <a:latin typeface="Rockwell"/>
                <a:cs typeface="Rockwell"/>
              </a:rPr>
              <a:t>bit</a:t>
            </a:r>
            <a:r>
              <a:rPr sz="3600" spc="-3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paritas.</a:t>
            </a:r>
            <a:endParaRPr sz="3600">
              <a:latin typeface="Rockwell"/>
              <a:cs typeface="Rockwell"/>
            </a:endParaRPr>
          </a:p>
          <a:p>
            <a:pPr marL="756285" marR="29209" indent="-74422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spc="-5" dirty="0">
                <a:latin typeface="Rockwell"/>
                <a:cs typeface="Rockwell"/>
              </a:rPr>
              <a:t>Bit </a:t>
            </a:r>
            <a:r>
              <a:rPr sz="3600" dirty="0">
                <a:latin typeface="Rockwell"/>
                <a:cs typeface="Rockwell"/>
              </a:rPr>
              <a:t>paritas disebut juga bit </a:t>
            </a:r>
            <a:r>
              <a:rPr sz="3600" spc="-5" dirty="0">
                <a:latin typeface="Rockwell"/>
                <a:cs typeface="Rockwell"/>
              </a:rPr>
              <a:t>pemeriksa, </a:t>
            </a:r>
            <a:r>
              <a:rPr sz="3600" dirty="0">
                <a:latin typeface="Rockwell"/>
                <a:cs typeface="Rockwell"/>
              </a:rPr>
              <a:t>yaitu bit  tambahan yang </a:t>
            </a:r>
            <a:r>
              <a:rPr sz="3600" spc="-5" dirty="0">
                <a:latin typeface="Rockwell"/>
                <a:cs typeface="Rockwell"/>
              </a:rPr>
              <a:t>ditempatkan </a:t>
            </a:r>
            <a:r>
              <a:rPr sz="3600" dirty="0">
                <a:latin typeface="Rockwell"/>
                <a:cs typeface="Rockwell"/>
              </a:rPr>
              <a:t>di posisi akhir sebuah</a:t>
            </a:r>
            <a:r>
              <a:rPr sz="3600" spc="-11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byte.  </a:t>
            </a:r>
            <a:r>
              <a:rPr sz="3600" spc="-5" dirty="0">
                <a:latin typeface="Rockwell"/>
                <a:cs typeface="Rockwell"/>
              </a:rPr>
              <a:t>Bit </a:t>
            </a:r>
            <a:r>
              <a:rPr sz="3600" dirty="0">
                <a:latin typeface="Rockwell"/>
                <a:cs typeface="Rockwell"/>
              </a:rPr>
              <a:t>paritas dipakai untuk tujuan </a:t>
            </a:r>
            <a:r>
              <a:rPr sz="3600" spc="-5" dirty="0">
                <a:latin typeface="Rockwell"/>
                <a:cs typeface="Rockwell"/>
              </a:rPr>
              <a:t>pemeriksaan akurasi,  </a:t>
            </a:r>
            <a:r>
              <a:rPr sz="3600" dirty="0">
                <a:latin typeface="Rockwell"/>
                <a:cs typeface="Rockwell"/>
              </a:rPr>
              <a:t>yaitu </a:t>
            </a:r>
            <a:r>
              <a:rPr sz="3600" spc="-5" dirty="0">
                <a:latin typeface="Rockwell"/>
                <a:cs typeface="Rockwell"/>
              </a:rPr>
              <a:t>memeriksa kesalahan </a:t>
            </a:r>
            <a:r>
              <a:rPr sz="3600" dirty="0">
                <a:latin typeface="Rockwell"/>
                <a:cs typeface="Rockwell"/>
              </a:rPr>
              <a:t>(error) selama</a:t>
            </a:r>
            <a:r>
              <a:rPr sz="3600" spc="-5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transmisi.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870660"/>
            <a:ext cx="12613640" cy="6243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56285" marR="182880" indent="-744220">
              <a:lnSpc>
                <a:spcPct val="100000"/>
              </a:lnSpc>
              <a:spcBef>
                <a:spcPts val="95"/>
              </a:spcBef>
              <a:buAutoNum type="arabicPeriod" startAt="3"/>
              <a:tabLst>
                <a:tab pos="756285" algn="l"/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Bit paritas disusun </a:t>
            </a:r>
            <a:r>
              <a:rPr sz="4000" spc="-10" dirty="0">
                <a:latin typeface="Rockwell"/>
                <a:cs typeface="Rockwell"/>
              </a:rPr>
              <a:t>menurut </a:t>
            </a:r>
            <a:r>
              <a:rPr sz="4000" spc="-5" dirty="0">
                <a:latin typeface="Rockwell"/>
                <a:cs typeface="Rockwell"/>
              </a:rPr>
              <a:t>skema pengkodean  yang didesain di </a:t>
            </a:r>
            <a:r>
              <a:rPr sz="4000" spc="-10" dirty="0">
                <a:latin typeface="Rockwell"/>
                <a:cs typeface="Rockwell"/>
              </a:rPr>
              <a:t>komputer. </a:t>
            </a:r>
            <a:r>
              <a:rPr sz="4000" spc="-5" dirty="0">
                <a:latin typeface="Rockwell"/>
                <a:cs typeface="Rockwell"/>
              </a:rPr>
              <a:t>Skema paritas bisa  berupa </a:t>
            </a:r>
            <a:r>
              <a:rPr sz="4000" i="1" spc="-5" dirty="0">
                <a:latin typeface="Rockwell"/>
                <a:cs typeface="Rockwell"/>
              </a:rPr>
              <a:t>paritas ganjil </a:t>
            </a:r>
            <a:r>
              <a:rPr sz="4000" spc="-5" dirty="0">
                <a:latin typeface="Rockwell"/>
                <a:cs typeface="Rockwell"/>
              </a:rPr>
              <a:t>atau </a:t>
            </a:r>
            <a:r>
              <a:rPr sz="4000" i="1" spc="-5" dirty="0">
                <a:latin typeface="Rockwell"/>
                <a:cs typeface="Rockwell"/>
              </a:rPr>
              <a:t>paritas genap. </a:t>
            </a:r>
            <a:r>
              <a:rPr sz="4000" spc="-5" dirty="0">
                <a:latin typeface="Rockwell"/>
                <a:cs typeface="Rockwell"/>
              </a:rPr>
              <a:t>Misalnya,  pada skema paritas genap, </a:t>
            </a:r>
            <a:r>
              <a:rPr sz="4000" spc="-10" dirty="0">
                <a:latin typeface="Rockwell"/>
                <a:cs typeface="Rockwell"/>
              </a:rPr>
              <a:t>huruf </a:t>
            </a:r>
            <a:r>
              <a:rPr sz="4000" spc="-5" dirty="0">
                <a:latin typeface="Rockwell"/>
                <a:cs typeface="Rockwell"/>
              </a:rPr>
              <a:t>“H”  </a:t>
            </a:r>
            <a:r>
              <a:rPr sz="4000" spc="-10" dirty="0">
                <a:latin typeface="Rockwell"/>
                <a:cs typeface="Rockwell"/>
              </a:rPr>
              <a:t>ASCII(01001000) memiliki dua </a:t>
            </a:r>
            <a:r>
              <a:rPr sz="4000" spc="-5" dirty="0">
                <a:latin typeface="Rockwell"/>
                <a:cs typeface="Rockwell"/>
              </a:rPr>
              <a:t>buah angka</a:t>
            </a:r>
            <a:r>
              <a:rPr sz="4000" spc="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1.</a:t>
            </a:r>
            <a:endParaRPr sz="4000">
              <a:latin typeface="Rockwell"/>
              <a:cs typeface="Rockwell"/>
            </a:endParaRPr>
          </a:p>
          <a:p>
            <a:pPr marL="756285" marR="5080" indent="-744220">
              <a:lnSpc>
                <a:spcPct val="100000"/>
              </a:lnSpc>
              <a:spcBef>
                <a:spcPts val="965"/>
              </a:spcBef>
              <a:buAutoNum type="arabicPeriod" startAt="3"/>
              <a:tabLst>
                <a:tab pos="756285" algn="l"/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Oleh </a:t>
            </a:r>
            <a:r>
              <a:rPr sz="4000" spc="-10" dirty="0">
                <a:latin typeface="Rockwell"/>
                <a:cs typeface="Rockwell"/>
              </a:rPr>
              <a:t>karena </a:t>
            </a:r>
            <a:r>
              <a:rPr sz="4000" spc="-5" dirty="0">
                <a:latin typeface="Rockwell"/>
                <a:cs typeface="Rockwell"/>
              </a:rPr>
              <a:t>itu bit </a:t>
            </a:r>
            <a:r>
              <a:rPr sz="4000" spc="-10" dirty="0">
                <a:latin typeface="Rockwell"/>
                <a:cs typeface="Rockwell"/>
              </a:rPr>
              <a:t>kesembilan </a:t>
            </a:r>
            <a:r>
              <a:rPr sz="4000" spc="-5" dirty="0">
                <a:latin typeface="Rockwell"/>
                <a:cs typeface="Rockwell"/>
              </a:rPr>
              <a:t>atau bit paritas  adalah 0 agar jumlah seluruh </a:t>
            </a:r>
            <a:r>
              <a:rPr sz="4000" spc="-10" dirty="0">
                <a:latin typeface="Rockwell"/>
                <a:cs typeface="Rockwell"/>
              </a:rPr>
              <a:t>bit </a:t>
            </a:r>
            <a:r>
              <a:rPr sz="4000" spc="-5" dirty="0">
                <a:latin typeface="Rockwell"/>
                <a:cs typeface="Rockwell"/>
              </a:rPr>
              <a:t>tetap genap. </a:t>
            </a:r>
            <a:r>
              <a:rPr sz="4000" spc="-10" dirty="0">
                <a:latin typeface="Rockwell"/>
                <a:cs typeface="Rockwell"/>
              </a:rPr>
              <a:t>Pada  huruf </a:t>
            </a:r>
            <a:r>
              <a:rPr sz="4000" spc="-5" dirty="0">
                <a:latin typeface="Rockwell"/>
                <a:cs typeface="Rockwell"/>
              </a:rPr>
              <a:t>“O” </a:t>
            </a:r>
            <a:r>
              <a:rPr sz="4000" spc="-10" dirty="0">
                <a:latin typeface="Rockwell"/>
                <a:cs typeface="Rockwell"/>
              </a:rPr>
              <a:t>(01001111) </a:t>
            </a:r>
            <a:r>
              <a:rPr sz="4000" spc="-5" dirty="0">
                <a:latin typeface="Rockwell"/>
                <a:cs typeface="Rockwell"/>
              </a:rPr>
              <a:t>yang </a:t>
            </a:r>
            <a:r>
              <a:rPr sz="4000" spc="-10" dirty="0">
                <a:latin typeface="Rockwell"/>
                <a:cs typeface="Rockwell"/>
              </a:rPr>
              <a:t>memiliki lima </a:t>
            </a:r>
            <a:r>
              <a:rPr sz="4000" spc="-5" dirty="0">
                <a:latin typeface="Rockwell"/>
                <a:cs typeface="Rockwell"/>
              </a:rPr>
              <a:t>buah  angka 1, maka </a:t>
            </a:r>
            <a:r>
              <a:rPr sz="4000" spc="-10" dirty="0">
                <a:latin typeface="Rockwell"/>
                <a:cs typeface="Rockwell"/>
              </a:rPr>
              <a:t>bit kesembilannya </a:t>
            </a:r>
            <a:r>
              <a:rPr sz="4000" spc="-5" dirty="0">
                <a:latin typeface="Rockwell"/>
                <a:cs typeface="Rockwell"/>
              </a:rPr>
              <a:t>berupa angka 1  agar jumlahnya tetap</a:t>
            </a:r>
            <a:r>
              <a:rPr sz="4000" spc="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genap.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45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1720</Words>
  <Application>Microsoft Office PowerPoint</Application>
  <PresentationFormat>Custom</PresentationFormat>
  <Paragraphs>145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Arial</vt:lpstr>
      <vt:lpstr>Calibri</vt:lpstr>
      <vt:lpstr>Rockwell</vt:lpstr>
      <vt:lpstr>Times New Roman</vt:lpstr>
      <vt:lpstr>Office Theme</vt:lpstr>
      <vt:lpstr>PowerPoint Presentation</vt:lpstr>
      <vt:lpstr>Pendahuluan</vt:lpstr>
      <vt:lpstr>Teknik Sinyal Encoding</vt:lpstr>
      <vt:lpstr>Pendahuluan</vt:lpstr>
      <vt:lpstr>Pendahuluan (1)</vt:lpstr>
      <vt:lpstr>Empat Komponen Sistem Akuisisi Data</vt:lpstr>
      <vt:lpstr>Pengkodean Data</vt:lpstr>
      <vt:lpstr>Teknik Encoding</vt:lpstr>
      <vt:lpstr>4(empat )kombinasi hubungan  data dan sinyal</vt:lpstr>
      <vt:lpstr>Sinyal Digital</vt:lpstr>
      <vt:lpstr>Keistimewaan Sinyal Digital</vt:lpstr>
      <vt:lpstr>Ketentuan; Proses Encoding</vt:lpstr>
      <vt:lpstr>Pengkodean Sinyal Digital</vt:lpstr>
      <vt:lpstr>1. NonReturn to Zero (NRZ)</vt:lpstr>
      <vt:lpstr>2. Multilevel Binary</vt:lpstr>
      <vt:lpstr>3. Biphase</vt:lpstr>
      <vt:lpstr>Perbandingan Format Pengkodean  Sinyal Digital</vt:lpstr>
      <vt:lpstr>Sinyal Analog vs Sinyal Digital(1)</vt:lpstr>
      <vt:lpstr>Sinyal Analog vs Sinyal Digital(1)</vt:lpstr>
      <vt:lpstr>Teknik Pengkodean dan Modulasi</vt:lpstr>
      <vt:lpstr>PowerPoint Presentation</vt:lpstr>
      <vt:lpstr>Teknik Komunikasi Digital</vt:lpstr>
      <vt:lpstr>Pendahuluan</vt:lpstr>
      <vt:lpstr>PowerPoint Presentation</vt:lpstr>
      <vt:lpstr>1.Kemudahan Multiplexing</vt:lpstr>
      <vt:lpstr>2. Kemudahan Persinyalan</vt:lpstr>
      <vt:lpstr>3.Integrasi Sistem Transmisi dan Switching</vt:lpstr>
      <vt:lpstr>4.Regenerasi Sinyal</vt:lpstr>
      <vt:lpstr>5.Kemudahan Enkripsi</vt:lpstr>
      <vt:lpstr>6.Pemrosesan Sinyal Digital</vt:lpstr>
      <vt:lpstr>SYNCHRONOUS DAN  ASYNCHRONOUS</vt:lpstr>
      <vt:lpstr>SYNCHRONOUS</vt:lpstr>
      <vt:lpstr>ASYNCHRONOUS</vt:lpstr>
      <vt:lpstr>PowerPoint Presentation</vt:lpstr>
      <vt:lpstr>Perbandingan Asinkron dan Sinkron</vt:lpstr>
      <vt:lpstr>Deteksi Error dengan Redundansi</vt:lpstr>
      <vt:lpstr>Troughput</vt:lpstr>
      <vt:lpstr>Urutan Pengerjaan Sinkronisasi</vt:lpstr>
      <vt:lpstr>Teknik Mendeteksi Error</vt:lpstr>
      <vt:lpstr>Feedback error control</vt:lpstr>
      <vt:lpstr>Metode Deteksi Kesalahan</vt:lpstr>
      <vt:lpstr>Deteksi Kesalahan Dengan Bit Pariti</vt:lpstr>
      <vt:lpstr>Bit Paritas : Mengapa kode komputer  memerlukan bit paritas?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2019-08-27T07:41:18Z</dcterms:created>
  <dcterms:modified xsi:type="dcterms:W3CDTF">2019-08-28T06:17:13Z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2015-11-23T00:00:00Z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