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9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F056D39-BC58-410B-A61E-E5E7F7EBF158}"/>
              </a:ext>
            </a:extLst>
          </p:cNvPr>
          <p:cNvSpPr>
            <a:spLocks/>
          </p:cNvSpPr>
          <p:nvPr/>
        </p:nvSpPr>
        <p:spPr bwMode="auto">
          <a:xfrm>
            <a:off x="-38100" y="463550"/>
            <a:ext cx="9182100" cy="6419850"/>
          </a:xfrm>
          <a:custGeom>
            <a:avLst/>
            <a:gdLst/>
            <a:ahLst/>
            <a:cxnLst>
              <a:cxn ang="0">
                <a:pos x="17280" y="12123"/>
              </a:cxn>
              <a:cxn ang="0">
                <a:pos x="0" y="12132"/>
              </a:cxn>
              <a:cxn ang="0">
                <a:pos x="2" y="4163"/>
              </a:cxn>
              <a:cxn ang="0">
                <a:pos x="262" y="3633"/>
              </a:cxn>
              <a:cxn ang="0">
                <a:pos x="567" y="3147"/>
              </a:cxn>
              <a:cxn ang="0">
                <a:pos x="912" y="2704"/>
              </a:cxn>
              <a:cxn ang="0">
                <a:pos x="1295" y="2299"/>
              </a:cxn>
              <a:cxn ang="0">
                <a:pos x="1714" y="1931"/>
              </a:cxn>
              <a:cxn ang="0">
                <a:pos x="2166" y="1602"/>
              </a:cxn>
              <a:cxn ang="0">
                <a:pos x="2649" y="1308"/>
              </a:cxn>
              <a:cxn ang="0">
                <a:pos x="3160" y="1048"/>
              </a:cxn>
              <a:cxn ang="0">
                <a:pos x="3696" y="820"/>
              </a:cxn>
              <a:cxn ang="0">
                <a:pos x="4255" y="623"/>
              </a:cxn>
              <a:cxn ang="0">
                <a:pos x="4835" y="457"/>
              </a:cxn>
              <a:cxn ang="0">
                <a:pos x="5433" y="319"/>
              </a:cxn>
              <a:cxn ang="0">
                <a:pos x="6047" y="207"/>
              </a:cxn>
              <a:cxn ang="0">
                <a:pos x="6673" y="121"/>
              </a:cxn>
              <a:cxn ang="0">
                <a:pos x="7311" y="59"/>
              </a:cxn>
              <a:cxn ang="0">
                <a:pos x="7955" y="19"/>
              </a:cxn>
              <a:cxn ang="0">
                <a:pos x="8605" y="0"/>
              </a:cxn>
              <a:cxn ang="0">
                <a:pos x="9259" y="1"/>
              </a:cxn>
              <a:cxn ang="0">
                <a:pos x="9911" y="20"/>
              </a:cxn>
              <a:cxn ang="0">
                <a:pos x="10562" y="55"/>
              </a:cxn>
              <a:cxn ang="0">
                <a:pos x="11209" y="107"/>
              </a:cxn>
              <a:cxn ang="0">
                <a:pos x="11848" y="172"/>
              </a:cxn>
              <a:cxn ang="0">
                <a:pos x="12477" y="250"/>
              </a:cxn>
              <a:cxn ang="0">
                <a:pos x="13094" y="338"/>
              </a:cxn>
              <a:cxn ang="0">
                <a:pos x="13695" y="435"/>
              </a:cxn>
              <a:cxn ang="0">
                <a:pos x="14280" y="542"/>
              </a:cxn>
              <a:cxn ang="0">
                <a:pos x="14845" y="655"/>
              </a:cxn>
              <a:cxn ang="0">
                <a:pos x="15387" y="772"/>
              </a:cxn>
              <a:cxn ang="0">
                <a:pos x="15904" y="894"/>
              </a:cxn>
              <a:cxn ang="0">
                <a:pos x="16393" y="1019"/>
              </a:cxn>
              <a:cxn ang="0">
                <a:pos x="16853" y="1144"/>
              </a:cxn>
              <a:cxn ang="0">
                <a:pos x="17280" y="1268"/>
              </a:cxn>
              <a:cxn ang="0">
                <a:pos x="17280" y="1980"/>
              </a:cxn>
              <a:cxn ang="0">
                <a:pos x="17280" y="2678"/>
              </a:cxn>
              <a:cxn ang="0">
                <a:pos x="17280" y="3364"/>
              </a:cxn>
              <a:cxn ang="0">
                <a:pos x="17280" y="4043"/>
              </a:cxn>
              <a:cxn ang="0">
                <a:pos x="17280" y="4712"/>
              </a:cxn>
              <a:cxn ang="0">
                <a:pos x="17280" y="5377"/>
              </a:cxn>
              <a:cxn ang="0">
                <a:pos x="17280" y="6038"/>
              </a:cxn>
              <a:cxn ang="0">
                <a:pos x="17280" y="6696"/>
              </a:cxn>
              <a:cxn ang="0">
                <a:pos x="17280" y="7355"/>
              </a:cxn>
              <a:cxn ang="0">
                <a:pos x="17280" y="8015"/>
              </a:cxn>
              <a:cxn ang="0">
                <a:pos x="17280" y="8680"/>
              </a:cxn>
              <a:cxn ang="0">
                <a:pos x="17280" y="9350"/>
              </a:cxn>
              <a:cxn ang="0">
                <a:pos x="17280" y="10027"/>
              </a:cxn>
              <a:cxn ang="0">
                <a:pos x="17280" y="10714"/>
              </a:cxn>
              <a:cxn ang="0">
                <a:pos x="17280" y="11413"/>
              </a:cxn>
              <a:cxn ang="0">
                <a:pos x="17280" y="12123"/>
              </a:cxn>
            </a:cxnLst>
            <a:rect l="0" t="0" r="r" b="b"/>
            <a:pathLst>
              <a:path w="17280" h="12132">
                <a:moveTo>
                  <a:pt x="17280" y="12123"/>
                </a:moveTo>
                <a:lnTo>
                  <a:pt x="0" y="12132"/>
                </a:lnTo>
                <a:lnTo>
                  <a:pt x="2" y="4163"/>
                </a:lnTo>
                <a:lnTo>
                  <a:pt x="262" y="3633"/>
                </a:lnTo>
                <a:lnTo>
                  <a:pt x="567" y="3147"/>
                </a:lnTo>
                <a:lnTo>
                  <a:pt x="912" y="2704"/>
                </a:lnTo>
                <a:lnTo>
                  <a:pt x="1295" y="2299"/>
                </a:lnTo>
                <a:lnTo>
                  <a:pt x="1714" y="1931"/>
                </a:lnTo>
                <a:lnTo>
                  <a:pt x="2166" y="1602"/>
                </a:lnTo>
                <a:lnTo>
                  <a:pt x="2649" y="1308"/>
                </a:lnTo>
                <a:lnTo>
                  <a:pt x="3160" y="1048"/>
                </a:lnTo>
                <a:lnTo>
                  <a:pt x="3696" y="820"/>
                </a:lnTo>
                <a:lnTo>
                  <a:pt x="4255" y="623"/>
                </a:lnTo>
                <a:lnTo>
                  <a:pt x="4835" y="457"/>
                </a:lnTo>
                <a:lnTo>
                  <a:pt x="5433" y="319"/>
                </a:lnTo>
                <a:lnTo>
                  <a:pt x="6047" y="207"/>
                </a:lnTo>
                <a:lnTo>
                  <a:pt x="6673" y="121"/>
                </a:lnTo>
                <a:lnTo>
                  <a:pt x="7311" y="59"/>
                </a:lnTo>
                <a:lnTo>
                  <a:pt x="7955" y="19"/>
                </a:lnTo>
                <a:lnTo>
                  <a:pt x="8605" y="0"/>
                </a:lnTo>
                <a:lnTo>
                  <a:pt x="9259" y="1"/>
                </a:lnTo>
                <a:lnTo>
                  <a:pt x="9911" y="20"/>
                </a:lnTo>
                <a:lnTo>
                  <a:pt x="10562" y="55"/>
                </a:lnTo>
                <a:lnTo>
                  <a:pt x="11209" y="107"/>
                </a:lnTo>
                <a:lnTo>
                  <a:pt x="11848" y="172"/>
                </a:lnTo>
                <a:lnTo>
                  <a:pt x="12477" y="250"/>
                </a:lnTo>
                <a:lnTo>
                  <a:pt x="13094" y="338"/>
                </a:lnTo>
                <a:lnTo>
                  <a:pt x="13695" y="435"/>
                </a:lnTo>
                <a:lnTo>
                  <a:pt x="14280" y="542"/>
                </a:lnTo>
                <a:lnTo>
                  <a:pt x="14845" y="655"/>
                </a:lnTo>
                <a:lnTo>
                  <a:pt x="15387" y="772"/>
                </a:lnTo>
                <a:lnTo>
                  <a:pt x="15904" y="894"/>
                </a:lnTo>
                <a:lnTo>
                  <a:pt x="16393" y="1019"/>
                </a:lnTo>
                <a:lnTo>
                  <a:pt x="16853" y="1144"/>
                </a:lnTo>
                <a:lnTo>
                  <a:pt x="17280" y="1268"/>
                </a:lnTo>
                <a:lnTo>
                  <a:pt x="17280" y="1980"/>
                </a:lnTo>
                <a:lnTo>
                  <a:pt x="17280" y="2678"/>
                </a:lnTo>
                <a:lnTo>
                  <a:pt x="17280" y="3364"/>
                </a:lnTo>
                <a:lnTo>
                  <a:pt x="17280" y="4043"/>
                </a:lnTo>
                <a:lnTo>
                  <a:pt x="17280" y="4712"/>
                </a:lnTo>
                <a:lnTo>
                  <a:pt x="17280" y="5377"/>
                </a:lnTo>
                <a:lnTo>
                  <a:pt x="17280" y="6038"/>
                </a:lnTo>
                <a:lnTo>
                  <a:pt x="17280" y="6696"/>
                </a:lnTo>
                <a:lnTo>
                  <a:pt x="17280" y="7355"/>
                </a:lnTo>
                <a:lnTo>
                  <a:pt x="17280" y="8015"/>
                </a:lnTo>
                <a:lnTo>
                  <a:pt x="17280" y="8680"/>
                </a:lnTo>
                <a:lnTo>
                  <a:pt x="17280" y="9350"/>
                </a:lnTo>
                <a:lnTo>
                  <a:pt x="17280" y="10027"/>
                </a:lnTo>
                <a:lnTo>
                  <a:pt x="17280" y="10714"/>
                </a:lnTo>
                <a:lnTo>
                  <a:pt x="17280" y="11413"/>
                </a:lnTo>
                <a:lnTo>
                  <a:pt x="17280" y="1212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C7C0A783-2B67-4180-8B1D-068255B3A918}"/>
              </a:ext>
            </a:extLst>
          </p:cNvPr>
          <p:cNvSpPr>
            <a:spLocks/>
          </p:cNvSpPr>
          <p:nvPr/>
        </p:nvSpPr>
        <p:spPr bwMode="auto">
          <a:xfrm flipV="1">
            <a:off x="-25400" y="4889500"/>
            <a:ext cx="8839200" cy="32766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7ACF7BAE-AD9D-47AF-A309-A06138EFAD3F}"/>
              </a:ext>
            </a:extLst>
          </p:cNvPr>
          <p:cNvSpPr>
            <a:spLocks/>
          </p:cNvSpPr>
          <p:nvPr/>
        </p:nvSpPr>
        <p:spPr bwMode="auto">
          <a:xfrm flipV="1">
            <a:off x="-25400" y="4786313"/>
            <a:ext cx="9144000" cy="3227387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FA303D8-537A-43D1-8E29-F4E6FEAA0153}"/>
              </a:ext>
            </a:extLst>
          </p:cNvPr>
          <p:cNvSpPr>
            <a:spLocks/>
          </p:cNvSpPr>
          <p:nvPr/>
        </p:nvSpPr>
        <p:spPr bwMode="auto">
          <a:xfrm>
            <a:off x="1588" y="268288"/>
            <a:ext cx="9142412" cy="1760537"/>
          </a:xfrm>
          <a:custGeom>
            <a:avLst/>
            <a:gdLst/>
            <a:ahLst/>
            <a:cxnLst>
              <a:cxn ang="0">
                <a:pos x="16021" y="1568"/>
              </a:cxn>
              <a:cxn ang="0">
                <a:pos x="13697" y="1059"/>
              </a:cxn>
              <a:cxn ang="0">
                <a:pos x="11579" y="742"/>
              </a:cxn>
              <a:cxn ang="0">
                <a:pos x="9687" y="572"/>
              </a:cxn>
              <a:cxn ang="0">
                <a:pos x="7979" y="551"/>
              </a:cxn>
              <a:cxn ang="0">
                <a:pos x="6478" y="636"/>
              </a:cxn>
              <a:cxn ang="0">
                <a:pos x="5163" y="806"/>
              </a:cxn>
              <a:cxn ang="0">
                <a:pos x="4031" y="1059"/>
              </a:cxn>
              <a:cxn ang="0">
                <a:pos x="3044" y="1377"/>
              </a:cxn>
              <a:cxn ang="0">
                <a:pos x="2221" y="1716"/>
              </a:cxn>
              <a:cxn ang="0">
                <a:pos x="1543" y="2055"/>
              </a:cxn>
              <a:cxn ang="0">
                <a:pos x="987" y="2415"/>
              </a:cxn>
              <a:cxn ang="0">
                <a:pos x="576" y="2733"/>
              </a:cxn>
              <a:cxn ang="0">
                <a:pos x="288" y="2987"/>
              </a:cxn>
              <a:cxn ang="0">
                <a:pos x="82" y="3199"/>
              </a:cxn>
              <a:cxn ang="0">
                <a:pos x="0" y="3305"/>
              </a:cxn>
              <a:cxn ang="0">
                <a:pos x="0" y="3305"/>
              </a:cxn>
              <a:cxn ang="0">
                <a:pos x="82" y="3178"/>
              </a:cxn>
              <a:cxn ang="0">
                <a:pos x="267" y="2945"/>
              </a:cxn>
              <a:cxn ang="0">
                <a:pos x="535" y="2648"/>
              </a:cxn>
              <a:cxn ang="0">
                <a:pos x="946" y="2289"/>
              </a:cxn>
              <a:cxn ang="0">
                <a:pos x="1460" y="1886"/>
              </a:cxn>
              <a:cxn ang="0">
                <a:pos x="2118" y="1483"/>
              </a:cxn>
              <a:cxn ang="0">
                <a:pos x="2921" y="1081"/>
              </a:cxn>
              <a:cxn ang="0">
                <a:pos x="3887" y="720"/>
              </a:cxn>
              <a:cxn ang="0">
                <a:pos x="5018" y="403"/>
              </a:cxn>
              <a:cxn ang="0">
                <a:pos x="6335" y="170"/>
              </a:cxn>
              <a:cxn ang="0">
                <a:pos x="7836" y="22"/>
              </a:cxn>
              <a:cxn ang="0">
                <a:pos x="9543" y="22"/>
              </a:cxn>
              <a:cxn ang="0">
                <a:pos x="11476" y="149"/>
              </a:cxn>
              <a:cxn ang="0">
                <a:pos x="13615" y="424"/>
              </a:cxn>
              <a:cxn ang="0">
                <a:pos x="15980" y="911"/>
              </a:cxn>
              <a:cxn ang="0">
                <a:pos x="17276" y="1251"/>
              </a:cxn>
              <a:cxn ang="0">
                <a:pos x="17276" y="1356"/>
              </a:cxn>
              <a:cxn ang="0">
                <a:pos x="17276" y="1547"/>
              </a:cxn>
              <a:cxn ang="0">
                <a:pos x="17276" y="1886"/>
              </a:cxn>
            </a:cxnLst>
            <a:rect l="0" t="0" r="r" b="b"/>
            <a:pathLst>
              <a:path w="17276" h="3326">
                <a:moveTo>
                  <a:pt x="17276" y="1886"/>
                </a:moveTo>
                <a:lnTo>
                  <a:pt x="16021" y="1568"/>
                </a:lnTo>
                <a:lnTo>
                  <a:pt x="14829" y="1293"/>
                </a:lnTo>
                <a:lnTo>
                  <a:pt x="13697" y="1059"/>
                </a:lnTo>
                <a:lnTo>
                  <a:pt x="12607" y="890"/>
                </a:lnTo>
                <a:lnTo>
                  <a:pt x="11579" y="742"/>
                </a:lnTo>
                <a:lnTo>
                  <a:pt x="10612" y="636"/>
                </a:lnTo>
                <a:lnTo>
                  <a:pt x="9687" y="572"/>
                </a:lnTo>
                <a:lnTo>
                  <a:pt x="8802" y="551"/>
                </a:lnTo>
                <a:lnTo>
                  <a:pt x="7979" y="551"/>
                </a:lnTo>
                <a:lnTo>
                  <a:pt x="7219" y="572"/>
                </a:lnTo>
                <a:lnTo>
                  <a:pt x="6478" y="636"/>
                </a:lnTo>
                <a:lnTo>
                  <a:pt x="5800" y="700"/>
                </a:lnTo>
                <a:lnTo>
                  <a:pt x="5163" y="806"/>
                </a:lnTo>
                <a:lnTo>
                  <a:pt x="4565" y="932"/>
                </a:lnTo>
                <a:lnTo>
                  <a:pt x="4031" y="1059"/>
                </a:lnTo>
                <a:lnTo>
                  <a:pt x="3517" y="1207"/>
                </a:lnTo>
                <a:lnTo>
                  <a:pt x="3044" y="1377"/>
                </a:lnTo>
                <a:lnTo>
                  <a:pt x="2612" y="1526"/>
                </a:lnTo>
                <a:lnTo>
                  <a:pt x="2221" y="1716"/>
                </a:lnTo>
                <a:lnTo>
                  <a:pt x="1851" y="1886"/>
                </a:lnTo>
                <a:lnTo>
                  <a:pt x="1543" y="2055"/>
                </a:lnTo>
                <a:lnTo>
                  <a:pt x="1254" y="2246"/>
                </a:lnTo>
                <a:lnTo>
                  <a:pt x="987" y="2415"/>
                </a:lnTo>
                <a:lnTo>
                  <a:pt x="781" y="2564"/>
                </a:lnTo>
                <a:lnTo>
                  <a:pt x="576" y="2733"/>
                </a:lnTo>
                <a:lnTo>
                  <a:pt x="412" y="2860"/>
                </a:lnTo>
                <a:lnTo>
                  <a:pt x="288" y="2987"/>
                </a:lnTo>
                <a:lnTo>
                  <a:pt x="164" y="3093"/>
                </a:lnTo>
                <a:lnTo>
                  <a:pt x="82" y="3199"/>
                </a:lnTo>
                <a:lnTo>
                  <a:pt x="41" y="3263"/>
                </a:lnTo>
                <a:lnTo>
                  <a:pt x="0" y="3305"/>
                </a:lnTo>
                <a:lnTo>
                  <a:pt x="0" y="3326"/>
                </a:lnTo>
                <a:lnTo>
                  <a:pt x="0" y="3305"/>
                </a:lnTo>
                <a:lnTo>
                  <a:pt x="21" y="3263"/>
                </a:lnTo>
                <a:lnTo>
                  <a:pt x="82" y="3178"/>
                </a:lnTo>
                <a:lnTo>
                  <a:pt x="164" y="3073"/>
                </a:lnTo>
                <a:lnTo>
                  <a:pt x="267" y="2945"/>
                </a:lnTo>
                <a:lnTo>
                  <a:pt x="390" y="2818"/>
                </a:lnTo>
                <a:lnTo>
                  <a:pt x="535" y="2648"/>
                </a:lnTo>
                <a:lnTo>
                  <a:pt x="720" y="2479"/>
                </a:lnTo>
                <a:lnTo>
                  <a:pt x="946" y="2289"/>
                </a:lnTo>
                <a:lnTo>
                  <a:pt x="1172" y="2097"/>
                </a:lnTo>
                <a:lnTo>
                  <a:pt x="1460" y="1886"/>
                </a:lnTo>
                <a:lnTo>
                  <a:pt x="1768" y="1696"/>
                </a:lnTo>
                <a:lnTo>
                  <a:pt x="2118" y="1483"/>
                </a:lnTo>
                <a:lnTo>
                  <a:pt x="2509" y="1271"/>
                </a:lnTo>
                <a:lnTo>
                  <a:pt x="2921" y="1081"/>
                </a:lnTo>
                <a:lnTo>
                  <a:pt x="3394" y="890"/>
                </a:lnTo>
                <a:lnTo>
                  <a:pt x="3887" y="720"/>
                </a:lnTo>
                <a:lnTo>
                  <a:pt x="4442" y="551"/>
                </a:lnTo>
                <a:lnTo>
                  <a:pt x="5018" y="403"/>
                </a:lnTo>
                <a:lnTo>
                  <a:pt x="5656" y="275"/>
                </a:lnTo>
                <a:lnTo>
                  <a:pt x="6335" y="170"/>
                </a:lnTo>
                <a:lnTo>
                  <a:pt x="7075" y="85"/>
                </a:lnTo>
                <a:lnTo>
                  <a:pt x="7836" y="22"/>
                </a:lnTo>
                <a:lnTo>
                  <a:pt x="8679" y="0"/>
                </a:lnTo>
                <a:lnTo>
                  <a:pt x="9543" y="22"/>
                </a:lnTo>
                <a:lnTo>
                  <a:pt x="10489" y="64"/>
                </a:lnTo>
                <a:lnTo>
                  <a:pt x="11476" y="149"/>
                </a:lnTo>
                <a:lnTo>
                  <a:pt x="12505" y="255"/>
                </a:lnTo>
                <a:lnTo>
                  <a:pt x="13615" y="424"/>
                </a:lnTo>
                <a:lnTo>
                  <a:pt x="14767" y="657"/>
                </a:lnTo>
                <a:lnTo>
                  <a:pt x="15980" y="911"/>
                </a:lnTo>
                <a:lnTo>
                  <a:pt x="17276" y="1229"/>
                </a:lnTo>
                <a:lnTo>
                  <a:pt x="17276" y="1251"/>
                </a:lnTo>
                <a:lnTo>
                  <a:pt x="17276" y="1293"/>
                </a:lnTo>
                <a:lnTo>
                  <a:pt x="17276" y="1356"/>
                </a:lnTo>
                <a:lnTo>
                  <a:pt x="17276" y="1441"/>
                </a:lnTo>
                <a:lnTo>
                  <a:pt x="17276" y="1547"/>
                </a:lnTo>
                <a:lnTo>
                  <a:pt x="17276" y="1696"/>
                </a:lnTo>
                <a:lnTo>
                  <a:pt x="17276" y="1886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A7E43099-5CF6-4246-ACB2-999778227149}"/>
              </a:ext>
            </a:extLst>
          </p:cNvPr>
          <p:cNvSpPr>
            <a:spLocks/>
          </p:cNvSpPr>
          <p:nvPr/>
        </p:nvSpPr>
        <p:spPr bwMode="auto">
          <a:xfrm>
            <a:off x="523875" y="190500"/>
            <a:ext cx="8620125" cy="1658938"/>
          </a:xfrm>
          <a:custGeom>
            <a:avLst/>
            <a:gdLst/>
            <a:ahLst/>
            <a:cxnLst>
              <a:cxn ang="0">
                <a:pos x="15096" y="1483"/>
              </a:cxn>
              <a:cxn ang="0">
                <a:pos x="12916" y="1017"/>
              </a:cxn>
              <a:cxn ang="0">
                <a:pos x="10921" y="699"/>
              </a:cxn>
              <a:cxn ang="0">
                <a:pos x="9132" y="551"/>
              </a:cxn>
              <a:cxn ang="0">
                <a:pos x="7528" y="509"/>
              </a:cxn>
              <a:cxn ang="0">
                <a:pos x="6109" y="593"/>
              </a:cxn>
              <a:cxn ang="0">
                <a:pos x="4874" y="762"/>
              </a:cxn>
              <a:cxn ang="0">
                <a:pos x="3785" y="996"/>
              </a:cxn>
              <a:cxn ang="0">
                <a:pos x="2859" y="1293"/>
              </a:cxn>
              <a:cxn ang="0">
                <a:pos x="2098" y="1610"/>
              </a:cxn>
              <a:cxn ang="0">
                <a:pos x="1440" y="1949"/>
              </a:cxn>
              <a:cxn ang="0">
                <a:pos x="947" y="2267"/>
              </a:cxn>
              <a:cxn ang="0">
                <a:pos x="556" y="2563"/>
              </a:cxn>
              <a:cxn ang="0">
                <a:pos x="267" y="2818"/>
              </a:cxn>
              <a:cxn ang="0">
                <a:pos x="83" y="3008"/>
              </a:cxn>
              <a:cxn ang="0">
                <a:pos x="0" y="3114"/>
              </a:cxn>
              <a:cxn ang="0">
                <a:pos x="0" y="3114"/>
              </a:cxn>
              <a:cxn ang="0">
                <a:pos x="83" y="2987"/>
              </a:cxn>
              <a:cxn ang="0">
                <a:pos x="247" y="2776"/>
              </a:cxn>
              <a:cxn ang="0">
                <a:pos x="515" y="2500"/>
              </a:cxn>
              <a:cxn ang="0">
                <a:pos x="885" y="2161"/>
              </a:cxn>
              <a:cxn ang="0">
                <a:pos x="1379" y="1780"/>
              </a:cxn>
              <a:cxn ang="0">
                <a:pos x="1995" y="1399"/>
              </a:cxn>
              <a:cxn ang="0">
                <a:pos x="2757" y="1017"/>
              </a:cxn>
              <a:cxn ang="0">
                <a:pos x="3661" y="678"/>
              </a:cxn>
              <a:cxn ang="0">
                <a:pos x="4731" y="381"/>
              </a:cxn>
              <a:cxn ang="0">
                <a:pos x="5985" y="170"/>
              </a:cxn>
              <a:cxn ang="0">
                <a:pos x="7404" y="42"/>
              </a:cxn>
              <a:cxn ang="0">
                <a:pos x="9009" y="22"/>
              </a:cxn>
              <a:cxn ang="0">
                <a:pos x="10818" y="127"/>
              </a:cxn>
              <a:cxn ang="0">
                <a:pos x="12834" y="403"/>
              </a:cxn>
              <a:cxn ang="0">
                <a:pos x="15075" y="868"/>
              </a:cxn>
              <a:cxn ang="0">
                <a:pos x="16289" y="1186"/>
              </a:cxn>
              <a:cxn ang="0">
                <a:pos x="16289" y="1271"/>
              </a:cxn>
              <a:cxn ang="0">
                <a:pos x="16289" y="1461"/>
              </a:cxn>
              <a:cxn ang="0">
                <a:pos x="16289" y="1780"/>
              </a:cxn>
            </a:cxnLst>
            <a:rect l="0" t="0" r="r" b="b"/>
            <a:pathLst>
              <a:path w="16289" h="3135">
                <a:moveTo>
                  <a:pt x="16289" y="1780"/>
                </a:moveTo>
                <a:lnTo>
                  <a:pt x="15096" y="1483"/>
                </a:lnTo>
                <a:lnTo>
                  <a:pt x="13985" y="1229"/>
                </a:lnTo>
                <a:lnTo>
                  <a:pt x="12916" y="1017"/>
                </a:lnTo>
                <a:lnTo>
                  <a:pt x="11888" y="826"/>
                </a:lnTo>
                <a:lnTo>
                  <a:pt x="10921" y="699"/>
                </a:lnTo>
                <a:lnTo>
                  <a:pt x="9996" y="615"/>
                </a:lnTo>
                <a:lnTo>
                  <a:pt x="9132" y="551"/>
                </a:lnTo>
                <a:lnTo>
                  <a:pt x="8309" y="509"/>
                </a:lnTo>
                <a:lnTo>
                  <a:pt x="7528" y="509"/>
                </a:lnTo>
                <a:lnTo>
                  <a:pt x="6808" y="551"/>
                </a:lnTo>
                <a:lnTo>
                  <a:pt x="6109" y="593"/>
                </a:lnTo>
                <a:lnTo>
                  <a:pt x="5471" y="678"/>
                </a:lnTo>
                <a:lnTo>
                  <a:pt x="4874" y="762"/>
                </a:lnTo>
                <a:lnTo>
                  <a:pt x="4319" y="868"/>
                </a:lnTo>
                <a:lnTo>
                  <a:pt x="3785" y="996"/>
                </a:lnTo>
                <a:lnTo>
                  <a:pt x="3312" y="1144"/>
                </a:lnTo>
                <a:lnTo>
                  <a:pt x="2859" y="1293"/>
                </a:lnTo>
                <a:lnTo>
                  <a:pt x="2468" y="1441"/>
                </a:lnTo>
                <a:lnTo>
                  <a:pt x="2098" y="1610"/>
                </a:lnTo>
                <a:lnTo>
                  <a:pt x="1748" y="1780"/>
                </a:lnTo>
                <a:lnTo>
                  <a:pt x="1440" y="1949"/>
                </a:lnTo>
                <a:lnTo>
                  <a:pt x="1172" y="2119"/>
                </a:lnTo>
                <a:lnTo>
                  <a:pt x="947" y="2267"/>
                </a:lnTo>
                <a:lnTo>
                  <a:pt x="720" y="2415"/>
                </a:lnTo>
                <a:lnTo>
                  <a:pt x="556" y="2563"/>
                </a:lnTo>
                <a:lnTo>
                  <a:pt x="391" y="2712"/>
                </a:lnTo>
                <a:lnTo>
                  <a:pt x="267" y="2818"/>
                </a:lnTo>
                <a:lnTo>
                  <a:pt x="165" y="2924"/>
                </a:lnTo>
                <a:lnTo>
                  <a:pt x="83" y="3008"/>
                </a:lnTo>
                <a:lnTo>
                  <a:pt x="41" y="3072"/>
                </a:lnTo>
                <a:lnTo>
                  <a:pt x="0" y="3114"/>
                </a:lnTo>
                <a:lnTo>
                  <a:pt x="0" y="3135"/>
                </a:lnTo>
                <a:lnTo>
                  <a:pt x="0" y="3114"/>
                </a:lnTo>
                <a:lnTo>
                  <a:pt x="21" y="3072"/>
                </a:lnTo>
                <a:lnTo>
                  <a:pt x="83" y="2987"/>
                </a:lnTo>
                <a:lnTo>
                  <a:pt x="144" y="2902"/>
                </a:lnTo>
                <a:lnTo>
                  <a:pt x="247" y="2776"/>
                </a:lnTo>
                <a:lnTo>
                  <a:pt x="370" y="2648"/>
                </a:lnTo>
                <a:lnTo>
                  <a:pt x="515" y="2500"/>
                </a:lnTo>
                <a:lnTo>
                  <a:pt x="679" y="2331"/>
                </a:lnTo>
                <a:lnTo>
                  <a:pt x="885" y="2161"/>
                </a:lnTo>
                <a:lnTo>
                  <a:pt x="1111" y="1970"/>
                </a:lnTo>
                <a:lnTo>
                  <a:pt x="1379" y="1780"/>
                </a:lnTo>
                <a:lnTo>
                  <a:pt x="1666" y="1589"/>
                </a:lnTo>
                <a:lnTo>
                  <a:pt x="1995" y="1399"/>
                </a:lnTo>
                <a:lnTo>
                  <a:pt x="2366" y="1207"/>
                </a:lnTo>
                <a:lnTo>
                  <a:pt x="2757" y="1017"/>
                </a:lnTo>
                <a:lnTo>
                  <a:pt x="3188" y="848"/>
                </a:lnTo>
                <a:lnTo>
                  <a:pt x="3661" y="678"/>
                </a:lnTo>
                <a:lnTo>
                  <a:pt x="4176" y="529"/>
                </a:lnTo>
                <a:lnTo>
                  <a:pt x="4731" y="381"/>
                </a:lnTo>
                <a:lnTo>
                  <a:pt x="5327" y="254"/>
                </a:lnTo>
                <a:lnTo>
                  <a:pt x="5985" y="170"/>
                </a:lnTo>
                <a:lnTo>
                  <a:pt x="6664" y="84"/>
                </a:lnTo>
                <a:lnTo>
                  <a:pt x="7404" y="42"/>
                </a:lnTo>
                <a:lnTo>
                  <a:pt x="8165" y="0"/>
                </a:lnTo>
                <a:lnTo>
                  <a:pt x="9009" y="22"/>
                </a:lnTo>
                <a:lnTo>
                  <a:pt x="9893" y="64"/>
                </a:lnTo>
                <a:lnTo>
                  <a:pt x="10818" y="127"/>
                </a:lnTo>
                <a:lnTo>
                  <a:pt x="11806" y="254"/>
                </a:lnTo>
                <a:lnTo>
                  <a:pt x="12834" y="403"/>
                </a:lnTo>
                <a:lnTo>
                  <a:pt x="13924" y="615"/>
                </a:lnTo>
                <a:lnTo>
                  <a:pt x="15075" y="868"/>
                </a:lnTo>
                <a:lnTo>
                  <a:pt x="16289" y="1165"/>
                </a:lnTo>
                <a:lnTo>
                  <a:pt x="16289" y="1186"/>
                </a:lnTo>
                <a:lnTo>
                  <a:pt x="16289" y="1229"/>
                </a:lnTo>
                <a:lnTo>
                  <a:pt x="16289" y="1271"/>
                </a:lnTo>
                <a:lnTo>
                  <a:pt x="16289" y="1355"/>
                </a:lnTo>
                <a:lnTo>
                  <a:pt x="16289" y="1461"/>
                </a:lnTo>
                <a:lnTo>
                  <a:pt x="16289" y="1610"/>
                </a:lnTo>
                <a:lnTo>
                  <a:pt x="16289" y="178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646331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6166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8B6E2BE-BF99-4901-9A58-01B0D04696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246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E36FAA-DEA8-4CD7-89AA-2FF3C121D5C6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E4E9300-4BF2-406E-9D13-C28055904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33061C8-E800-4B96-AB8F-890A3FF75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3366B-EB07-45FE-BDC5-8A80F5EF58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0065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A59DFAA4-5BED-4274-86D1-23049A223822}"/>
              </a:ext>
            </a:extLst>
          </p:cNvPr>
          <p:cNvSpPr>
            <a:spLocks/>
          </p:cNvSpPr>
          <p:nvPr/>
        </p:nvSpPr>
        <p:spPr bwMode="auto">
          <a:xfrm>
            <a:off x="892175" y="169863"/>
            <a:ext cx="8251825" cy="1679575"/>
          </a:xfrm>
          <a:custGeom>
            <a:avLst/>
            <a:gdLst/>
            <a:ahLst/>
            <a:cxnLst>
              <a:cxn ang="0">
                <a:pos x="16021" y="1568"/>
              </a:cxn>
              <a:cxn ang="0">
                <a:pos x="13697" y="1059"/>
              </a:cxn>
              <a:cxn ang="0">
                <a:pos x="11579" y="742"/>
              </a:cxn>
              <a:cxn ang="0">
                <a:pos x="9687" y="572"/>
              </a:cxn>
              <a:cxn ang="0">
                <a:pos x="7979" y="551"/>
              </a:cxn>
              <a:cxn ang="0">
                <a:pos x="6478" y="636"/>
              </a:cxn>
              <a:cxn ang="0">
                <a:pos x="5163" y="806"/>
              </a:cxn>
              <a:cxn ang="0">
                <a:pos x="4031" y="1059"/>
              </a:cxn>
              <a:cxn ang="0">
                <a:pos x="3044" y="1377"/>
              </a:cxn>
              <a:cxn ang="0">
                <a:pos x="2221" y="1716"/>
              </a:cxn>
              <a:cxn ang="0">
                <a:pos x="1543" y="2055"/>
              </a:cxn>
              <a:cxn ang="0">
                <a:pos x="987" y="2415"/>
              </a:cxn>
              <a:cxn ang="0">
                <a:pos x="576" y="2733"/>
              </a:cxn>
              <a:cxn ang="0">
                <a:pos x="288" y="2987"/>
              </a:cxn>
              <a:cxn ang="0">
                <a:pos x="82" y="3199"/>
              </a:cxn>
              <a:cxn ang="0">
                <a:pos x="0" y="3305"/>
              </a:cxn>
              <a:cxn ang="0">
                <a:pos x="0" y="3305"/>
              </a:cxn>
              <a:cxn ang="0">
                <a:pos x="82" y="3178"/>
              </a:cxn>
              <a:cxn ang="0">
                <a:pos x="267" y="2945"/>
              </a:cxn>
              <a:cxn ang="0">
                <a:pos x="535" y="2648"/>
              </a:cxn>
              <a:cxn ang="0">
                <a:pos x="946" y="2289"/>
              </a:cxn>
              <a:cxn ang="0">
                <a:pos x="1460" y="1886"/>
              </a:cxn>
              <a:cxn ang="0">
                <a:pos x="2118" y="1483"/>
              </a:cxn>
              <a:cxn ang="0">
                <a:pos x="2921" y="1081"/>
              </a:cxn>
              <a:cxn ang="0">
                <a:pos x="3887" y="720"/>
              </a:cxn>
              <a:cxn ang="0">
                <a:pos x="5018" y="403"/>
              </a:cxn>
              <a:cxn ang="0">
                <a:pos x="6335" y="170"/>
              </a:cxn>
              <a:cxn ang="0">
                <a:pos x="7836" y="22"/>
              </a:cxn>
              <a:cxn ang="0">
                <a:pos x="9543" y="22"/>
              </a:cxn>
              <a:cxn ang="0">
                <a:pos x="11476" y="149"/>
              </a:cxn>
              <a:cxn ang="0">
                <a:pos x="13615" y="424"/>
              </a:cxn>
              <a:cxn ang="0">
                <a:pos x="15980" y="911"/>
              </a:cxn>
              <a:cxn ang="0">
                <a:pos x="17276" y="1251"/>
              </a:cxn>
              <a:cxn ang="0">
                <a:pos x="17276" y="1356"/>
              </a:cxn>
              <a:cxn ang="0">
                <a:pos x="17276" y="1547"/>
              </a:cxn>
              <a:cxn ang="0">
                <a:pos x="17276" y="1886"/>
              </a:cxn>
            </a:cxnLst>
            <a:rect l="0" t="0" r="r" b="b"/>
            <a:pathLst>
              <a:path w="17276" h="3326">
                <a:moveTo>
                  <a:pt x="17276" y="1886"/>
                </a:moveTo>
                <a:lnTo>
                  <a:pt x="16021" y="1568"/>
                </a:lnTo>
                <a:lnTo>
                  <a:pt x="14829" y="1293"/>
                </a:lnTo>
                <a:lnTo>
                  <a:pt x="13697" y="1059"/>
                </a:lnTo>
                <a:lnTo>
                  <a:pt x="12607" y="890"/>
                </a:lnTo>
                <a:lnTo>
                  <a:pt x="11579" y="742"/>
                </a:lnTo>
                <a:lnTo>
                  <a:pt x="10612" y="636"/>
                </a:lnTo>
                <a:lnTo>
                  <a:pt x="9687" y="572"/>
                </a:lnTo>
                <a:lnTo>
                  <a:pt x="8802" y="551"/>
                </a:lnTo>
                <a:lnTo>
                  <a:pt x="7979" y="551"/>
                </a:lnTo>
                <a:lnTo>
                  <a:pt x="7219" y="572"/>
                </a:lnTo>
                <a:lnTo>
                  <a:pt x="6478" y="636"/>
                </a:lnTo>
                <a:lnTo>
                  <a:pt x="5800" y="700"/>
                </a:lnTo>
                <a:lnTo>
                  <a:pt x="5163" y="806"/>
                </a:lnTo>
                <a:lnTo>
                  <a:pt x="4565" y="932"/>
                </a:lnTo>
                <a:lnTo>
                  <a:pt x="4031" y="1059"/>
                </a:lnTo>
                <a:lnTo>
                  <a:pt x="3517" y="1207"/>
                </a:lnTo>
                <a:lnTo>
                  <a:pt x="3044" y="1377"/>
                </a:lnTo>
                <a:lnTo>
                  <a:pt x="2612" y="1526"/>
                </a:lnTo>
                <a:lnTo>
                  <a:pt x="2221" y="1716"/>
                </a:lnTo>
                <a:lnTo>
                  <a:pt x="1851" y="1886"/>
                </a:lnTo>
                <a:lnTo>
                  <a:pt x="1543" y="2055"/>
                </a:lnTo>
                <a:lnTo>
                  <a:pt x="1254" y="2246"/>
                </a:lnTo>
                <a:lnTo>
                  <a:pt x="987" y="2415"/>
                </a:lnTo>
                <a:lnTo>
                  <a:pt x="781" y="2564"/>
                </a:lnTo>
                <a:lnTo>
                  <a:pt x="576" y="2733"/>
                </a:lnTo>
                <a:lnTo>
                  <a:pt x="412" y="2860"/>
                </a:lnTo>
                <a:lnTo>
                  <a:pt x="288" y="2987"/>
                </a:lnTo>
                <a:lnTo>
                  <a:pt x="164" y="3093"/>
                </a:lnTo>
                <a:lnTo>
                  <a:pt x="82" y="3199"/>
                </a:lnTo>
                <a:lnTo>
                  <a:pt x="41" y="3263"/>
                </a:lnTo>
                <a:lnTo>
                  <a:pt x="0" y="3305"/>
                </a:lnTo>
                <a:lnTo>
                  <a:pt x="0" y="3326"/>
                </a:lnTo>
                <a:lnTo>
                  <a:pt x="0" y="3305"/>
                </a:lnTo>
                <a:lnTo>
                  <a:pt x="21" y="3263"/>
                </a:lnTo>
                <a:lnTo>
                  <a:pt x="82" y="3178"/>
                </a:lnTo>
                <a:lnTo>
                  <a:pt x="164" y="3073"/>
                </a:lnTo>
                <a:lnTo>
                  <a:pt x="267" y="2945"/>
                </a:lnTo>
                <a:lnTo>
                  <a:pt x="390" y="2818"/>
                </a:lnTo>
                <a:lnTo>
                  <a:pt x="535" y="2648"/>
                </a:lnTo>
                <a:lnTo>
                  <a:pt x="720" y="2479"/>
                </a:lnTo>
                <a:lnTo>
                  <a:pt x="946" y="2289"/>
                </a:lnTo>
                <a:lnTo>
                  <a:pt x="1172" y="2097"/>
                </a:lnTo>
                <a:lnTo>
                  <a:pt x="1460" y="1886"/>
                </a:lnTo>
                <a:lnTo>
                  <a:pt x="1768" y="1696"/>
                </a:lnTo>
                <a:lnTo>
                  <a:pt x="2118" y="1483"/>
                </a:lnTo>
                <a:lnTo>
                  <a:pt x="2509" y="1271"/>
                </a:lnTo>
                <a:lnTo>
                  <a:pt x="2921" y="1081"/>
                </a:lnTo>
                <a:lnTo>
                  <a:pt x="3394" y="890"/>
                </a:lnTo>
                <a:lnTo>
                  <a:pt x="3887" y="720"/>
                </a:lnTo>
                <a:lnTo>
                  <a:pt x="4442" y="551"/>
                </a:lnTo>
                <a:lnTo>
                  <a:pt x="5018" y="403"/>
                </a:lnTo>
                <a:lnTo>
                  <a:pt x="5656" y="275"/>
                </a:lnTo>
                <a:lnTo>
                  <a:pt x="6335" y="170"/>
                </a:lnTo>
                <a:lnTo>
                  <a:pt x="7075" y="85"/>
                </a:lnTo>
                <a:lnTo>
                  <a:pt x="7836" y="22"/>
                </a:lnTo>
                <a:lnTo>
                  <a:pt x="8679" y="0"/>
                </a:lnTo>
                <a:lnTo>
                  <a:pt x="9543" y="22"/>
                </a:lnTo>
                <a:lnTo>
                  <a:pt x="10489" y="64"/>
                </a:lnTo>
                <a:lnTo>
                  <a:pt x="11476" y="149"/>
                </a:lnTo>
                <a:lnTo>
                  <a:pt x="12505" y="255"/>
                </a:lnTo>
                <a:lnTo>
                  <a:pt x="13615" y="424"/>
                </a:lnTo>
                <a:lnTo>
                  <a:pt x="14767" y="657"/>
                </a:lnTo>
                <a:lnTo>
                  <a:pt x="15980" y="911"/>
                </a:lnTo>
                <a:lnTo>
                  <a:pt x="17276" y="1229"/>
                </a:lnTo>
                <a:lnTo>
                  <a:pt x="17276" y="1251"/>
                </a:lnTo>
                <a:lnTo>
                  <a:pt x="17276" y="1293"/>
                </a:lnTo>
                <a:lnTo>
                  <a:pt x="17276" y="1356"/>
                </a:lnTo>
                <a:lnTo>
                  <a:pt x="17276" y="1441"/>
                </a:lnTo>
                <a:lnTo>
                  <a:pt x="17276" y="1547"/>
                </a:lnTo>
                <a:lnTo>
                  <a:pt x="17276" y="1696"/>
                </a:lnTo>
                <a:lnTo>
                  <a:pt x="17276" y="1886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8D7F9661-EC42-490C-8ECA-2E9D6A7F698C}"/>
              </a:ext>
            </a:extLst>
          </p:cNvPr>
          <p:cNvSpPr>
            <a:spLocks/>
          </p:cNvSpPr>
          <p:nvPr/>
        </p:nvSpPr>
        <p:spPr bwMode="auto">
          <a:xfrm>
            <a:off x="533400" y="322263"/>
            <a:ext cx="8610600" cy="1582737"/>
          </a:xfrm>
          <a:custGeom>
            <a:avLst/>
            <a:gdLst/>
            <a:ahLst/>
            <a:cxnLst>
              <a:cxn ang="0">
                <a:pos x="15096" y="1483"/>
              </a:cxn>
              <a:cxn ang="0">
                <a:pos x="12916" y="1017"/>
              </a:cxn>
              <a:cxn ang="0">
                <a:pos x="10921" y="699"/>
              </a:cxn>
              <a:cxn ang="0">
                <a:pos x="9132" y="551"/>
              </a:cxn>
              <a:cxn ang="0">
                <a:pos x="7528" y="509"/>
              </a:cxn>
              <a:cxn ang="0">
                <a:pos x="6109" y="593"/>
              </a:cxn>
              <a:cxn ang="0">
                <a:pos x="4874" y="762"/>
              </a:cxn>
              <a:cxn ang="0">
                <a:pos x="3785" y="996"/>
              </a:cxn>
              <a:cxn ang="0">
                <a:pos x="2859" y="1293"/>
              </a:cxn>
              <a:cxn ang="0">
                <a:pos x="2098" y="1610"/>
              </a:cxn>
              <a:cxn ang="0">
                <a:pos x="1440" y="1949"/>
              </a:cxn>
              <a:cxn ang="0">
                <a:pos x="947" y="2267"/>
              </a:cxn>
              <a:cxn ang="0">
                <a:pos x="556" y="2563"/>
              </a:cxn>
              <a:cxn ang="0">
                <a:pos x="267" y="2818"/>
              </a:cxn>
              <a:cxn ang="0">
                <a:pos x="83" y="3008"/>
              </a:cxn>
              <a:cxn ang="0">
                <a:pos x="0" y="3114"/>
              </a:cxn>
              <a:cxn ang="0">
                <a:pos x="0" y="3114"/>
              </a:cxn>
              <a:cxn ang="0">
                <a:pos x="83" y="2987"/>
              </a:cxn>
              <a:cxn ang="0">
                <a:pos x="247" y="2776"/>
              </a:cxn>
              <a:cxn ang="0">
                <a:pos x="515" y="2500"/>
              </a:cxn>
              <a:cxn ang="0">
                <a:pos x="885" y="2161"/>
              </a:cxn>
              <a:cxn ang="0">
                <a:pos x="1379" y="1780"/>
              </a:cxn>
              <a:cxn ang="0">
                <a:pos x="1995" y="1399"/>
              </a:cxn>
              <a:cxn ang="0">
                <a:pos x="2757" y="1017"/>
              </a:cxn>
              <a:cxn ang="0">
                <a:pos x="3661" y="678"/>
              </a:cxn>
              <a:cxn ang="0">
                <a:pos x="4731" y="381"/>
              </a:cxn>
              <a:cxn ang="0">
                <a:pos x="5985" y="170"/>
              </a:cxn>
              <a:cxn ang="0">
                <a:pos x="7404" y="42"/>
              </a:cxn>
              <a:cxn ang="0">
                <a:pos x="9009" y="22"/>
              </a:cxn>
              <a:cxn ang="0">
                <a:pos x="10818" y="127"/>
              </a:cxn>
              <a:cxn ang="0">
                <a:pos x="12834" y="403"/>
              </a:cxn>
              <a:cxn ang="0">
                <a:pos x="15075" y="868"/>
              </a:cxn>
              <a:cxn ang="0">
                <a:pos x="16289" y="1186"/>
              </a:cxn>
              <a:cxn ang="0">
                <a:pos x="16289" y="1271"/>
              </a:cxn>
              <a:cxn ang="0">
                <a:pos x="16289" y="1461"/>
              </a:cxn>
              <a:cxn ang="0">
                <a:pos x="16289" y="1780"/>
              </a:cxn>
            </a:cxnLst>
            <a:rect l="0" t="0" r="r" b="b"/>
            <a:pathLst>
              <a:path w="16289" h="3135">
                <a:moveTo>
                  <a:pt x="16289" y="1780"/>
                </a:moveTo>
                <a:lnTo>
                  <a:pt x="15096" y="1483"/>
                </a:lnTo>
                <a:lnTo>
                  <a:pt x="13985" y="1229"/>
                </a:lnTo>
                <a:lnTo>
                  <a:pt x="12916" y="1017"/>
                </a:lnTo>
                <a:lnTo>
                  <a:pt x="11888" y="826"/>
                </a:lnTo>
                <a:lnTo>
                  <a:pt x="10921" y="699"/>
                </a:lnTo>
                <a:lnTo>
                  <a:pt x="9996" y="615"/>
                </a:lnTo>
                <a:lnTo>
                  <a:pt x="9132" y="551"/>
                </a:lnTo>
                <a:lnTo>
                  <a:pt x="8309" y="509"/>
                </a:lnTo>
                <a:lnTo>
                  <a:pt x="7528" y="509"/>
                </a:lnTo>
                <a:lnTo>
                  <a:pt x="6808" y="551"/>
                </a:lnTo>
                <a:lnTo>
                  <a:pt x="6109" y="593"/>
                </a:lnTo>
                <a:lnTo>
                  <a:pt x="5471" y="678"/>
                </a:lnTo>
                <a:lnTo>
                  <a:pt x="4874" y="762"/>
                </a:lnTo>
                <a:lnTo>
                  <a:pt x="4319" y="868"/>
                </a:lnTo>
                <a:lnTo>
                  <a:pt x="3785" y="996"/>
                </a:lnTo>
                <a:lnTo>
                  <a:pt x="3312" y="1144"/>
                </a:lnTo>
                <a:lnTo>
                  <a:pt x="2859" y="1293"/>
                </a:lnTo>
                <a:lnTo>
                  <a:pt x="2468" y="1441"/>
                </a:lnTo>
                <a:lnTo>
                  <a:pt x="2098" y="1610"/>
                </a:lnTo>
                <a:lnTo>
                  <a:pt x="1748" y="1780"/>
                </a:lnTo>
                <a:lnTo>
                  <a:pt x="1440" y="1949"/>
                </a:lnTo>
                <a:lnTo>
                  <a:pt x="1172" y="2119"/>
                </a:lnTo>
                <a:lnTo>
                  <a:pt x="947" y="2267"/>
                </a:lnTo>
                <a:lnTo>
                  <a:pt x="720" y="2415"/>
                </a:lnTo>
                <a:lnTo>
                  <a:pt x="556" y="2563"/>
                </a:lnTo>
                <a:lnTo>
                  <a:pt x="391" y="2712"/>
                </a:lnTo>
                <a:lnTo>
                  <a:pt x="267" y="2818"/>
                </a:lnTo>
                <a:lnTo>
                  <a:pt x="165" y="2924"/>
                </a:lnTo>
                <a:lnTo>
                  <a:pt x="83" y="3008"/>
                </a:lnTo>
                <a:lnTo>
                  <a:pt x="41" y="3072"/>
                </a:lnTo>
                <a:lnTo>
                  <a:pt x="0" y="3114"/>
                </a:lnTo>
                <a:lnTo>
                  <a:pt x="0" y="3135"/>
                </a:lnTo>
                <a:lnTo>
                  <a:pt x="0" y="3114"/>
                </a:lnTo>
                <a:lnTo>
                  <a:pt x="21" y="3072"/>
                </a:lnTo>
                <a:lnTo>
                  <a:pt x="83" y="2987"/>
                </a:lnTo>
                <a:lnTo>
                  <a:pt x="144" y="2902"/>
                </a:lnTo>
                <a:lnTo>
                  <a:pt x="247" y="2776"/>
                </a:lnTo>
                <a:lnTo>
                  <a:pt x="370" y="2648"/>
                </a:lnTo>
                <a:lnTo>
                  <a:pt x="515" y="2500"/>
                </a:lnTo>
                <a:lnTo>
                  <a:pt x="679" y="2331"/>
                </a:lnTo>
                <a:lnTo>
                  <a:pt x="885" y="2161"/>
                </a:lnTo>
                <a:lnTo>
                  <a:pt x="1111" y="1970"/>
                </a:lnTo>
                <a:lnTo>
                  <a:pt x="1379" y="1780"/>
                </a:lnTo>
                <a:lnTo>
                  <a:pt x="1666" y="1589"/>
                </a:lnTo>
                <a:lnTo>
                  <a:pt x="1995" y="1399"/>
                </a:lnTo>
                <a:lnTo>
                  <a:pt x="2366" y="1207"/>
                </a:lnTo>
                <a:lnTo>
                  <a:pt x="2757" y="1017"/>
                </a:lnTo>
                <a:lnTo>
                  <a:pt x="3188" y="848"/>
                </a:lnTo>
                <a:lnTo>
                  <a:pt x="3661" y="678"/>
                </a:lnTo>
                <a:lnTo>
                  <a:pt x="4176" y="529"/>
                </a:lnTo>
                <a:lnTo>
                  <a:pt x="4731" y="381"/>
                </a:lnTo>
                <a:lnTo>
                  <a:pt x="5327" y="254"/>
                </a:lnTo>
                <a:lnTo>
                  <a:pt x="5985" y="170"/>
                </a:lnTo>
                <a:lnTo>
                  <a:pt x="6664" y="84"/>
                </a:lnTo>
                <a:lnTo>
                  <a:pt x="7404" y="42"/>
                </a:lnTo>
                <a:lnTo>
                  <a:pt x="8165" y="0"/>
                </a:lnTo>
                <a:lnTo>
                  <a:pt x="9009" y="22"/>
                </a:lnTo>
                <a:lnTo>
                  <a:pt x="9893" y="64"/>
                </a:lnTo>
                <a:lnTo>
                  <a:pt x="10818" y="127"/>
                </a:lnTo>
                <a:lnTo>
                  <a:pt x="11806" y="254"/>
                </a:lnTo>
                <a:lnTo>
                  <a:pt x="12834" y="403"/>
                </a:lnTo>
                <a:lnTo>
                  <a:pt x="13924" y="615"/>
                </a:lnTo>
                <a:lnTo>
                  <a:pt x="15075" y="868"/>
                </a:lnTo>
                <a:lnTo>
                  <a:pt x="16289" y="1165"/>
                </a:lnTo>
                <a:lnTo>
                  <a:pt x="16289" y="1186"/>
                </a:lnTo>
                <a:lnTo>
                  <a:pt x="16289" y="1229"/>
                </a:lnTo>
                <a:lnTo>
                  <a:pt x="16289" y="1271"/>
                </a:lnTo>
                <a:lnTo>
                  <a:pt x="16289" y="1355"/>
                </a:lnTo>
                <a:lnTo>
                  <a:pt x="16289" y="1461"/>
                </a:lnTo>
                <a:lnTo>
                  <a:pt x="16289" y="1610"/>
                </a:lnTo>
                <a:lnTo>
                  <a:pt x="16289" y="178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5497E5E-37D7-4BBD-8EB1-1C7FDB459AF1}"/>
              </a:ext>
            </a:extLst>
          </p:cNvPr>
          <p:cNvSpPr/>
          <p:nvPr/>
        </p:nvSpPr>
        <p:spPr>
          <a:xfrm>
            <a:off x="-9525" y="4572000"/>
            <a:ext cx="9153525" cy="2309813"/>
          </a:xfrm>
          <a:custGeom>
            <a:avLst/>
            <a:gdLst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6832314 w 9154274"/>
              <a:gd name="connsiteY2" fmla="*/ 1510301 h 2476072"/>
              <a:gd name="connsiteX3" fmla="*/ 9154274 w 9154274"/>
              <a:gd name="connsiteY3" fmla="*/ 0 h 2476072"/>
              <a:gd name="connsiteX4" fmla="*/ 9154274 w 9154274"/>
              <a:gd name="connsiteY4" fmla="*/ 2476072 h 2476072"/>
              <a:gd name="connsiteX5" fmla="*/ 0 w 9154274"/>
              <a:gd name="connsiteY5" fmla="*/ 2455524 h 2476072"/>
              <a:gd name="connsiteX6" fmla="*/ 0 w 9154274"/>
              <a:gd name="connsiteY6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12324 w 9166598"/>
              <a:gd name="connsiteY0" fmla="*/ 1202077 h 3995891"/>
              <a:gd name="connsiteX1" fmla="*/ 4008971 w 9166598"/>
              <a:gd name="connsiteY1" fmla="*/ 1890445 h 3995891"/>
              <a:gd name="connsiteX2" fmla="*/ 9166598 w 9166598"/>
              <a:gd name="connsiteY2" fmla="*/ 0 h 3995891"/>
              <a:gd name="connsiteX3" fmla="*/ 9166598 w 9166598"/>
              <a:gd name="connsiteY3" fmla="*/ 2476072 h 3995891"/>
              <a:gd name="connsiteX4" fmla="*/ 12324 w 9166598"/>
              <a:gd name="connsiteY4" fmla="*/ 2455524 h 3995891"/>
              <a:gd name="connsiteX5" fmla="*/ 12324 w 9166598"/>
              <a:gd name="connsiteY5" fmla="*/ 1202077 h 3995891"/>
              <a:gd name="connsiteX0" fmla="*/ 0 w 9154274"/>
              <a:gd name="connsiteY0" fmla="*/ 1202077 h 3049861"/>
              <a:gd name="connsiteX1" fmla="*/ 3996647 w 9154274"/>
              <a:gd name="connsiteY1" fmla="*/ 1890445 h 3049861"/>
              <a:gd name="connsiteX2" fmla="*/ 9154274 w 9154274"/>
              <a:gd name="connsiteY2" fmla="*/ 0 h 3049861"/>
              <a:gd name="connsiteX3" fmla="*/ 9154274 w 9154274"/>
              <a:gd name="connsiteY3" fmla="*/ 2476072 h 3049861"/>
              <a:gd name="connsiteX4" fmla="*/ 0 w 9154274"/>
              <a:gd name="connsiteY4" fmla="*/ 2455524 h 3049861"/>
              <a:gd name="connsiteX5" fmla="*/ 0 w 9154274"/>
              <a:gd name="connsiteY5" fmla="*/ 1202077 h 3049861"/>
              <a:gd name="connsiteX0" fmla="*/ 0 w 9154274"/>
              <a:gd name="connsiteY0" fmla="*/ 1202077 h 3049861"/>
              <a:gd name="connsiteX1" fmla="*/ 3996647 w 9154274"/>
              <a:gd name="connsiteY1" fmla="*/ 1890445 h 3049861"/>
              <a:gd name="connsiteX2" fmla="*/ 9154274 w 9154274"/>
              <a:gd name="connsiteY2" fmla="*/ 0 h 3049861"/>
              <a:gd name="connsiteX3" fmla="*/ 9154274 w 9154274"/>
              <a:gd name="connsiteY3" fmla="*/ 2476072 h 3049861"/>
              <a:gd name="connsiteX4" fmla="*/ 0 w 9154274"/>
              <a:gd name="connsiteY4" fmla="*/ 2455524 h 3049861"/>
              <a:gd name="connsiteX5" fmla="*/ 0 w 9154274"/>
              <a:gd name="connsiteY5" fmla="*/ 1202077 h 3049861"/>
              <a:gd name="connsiteX0" fmla="*/ 0 w 9154274"/>
              <a:gd name="connsiteY0" fmla="*/ 1202077 h 2885326"/>
              <a:gd name="connsiteX1" fmla="*/ 3996647 w 9154274"/>
              <a:gd name="connsiteY1" fmla="*/ 1890445 h 2885326"/>
              <a:gd name="connsiteX2" fmla="*/ 9154274 w 9154274"/>
              <a:gd name="connsiteY2" fmla="*/ 0 h 2885326"/>
              <a:gd name="connsiteX3" fmla="*/ 9154274 w 9154274"/>
              <a:gd name="connsiteY3" fmla="*/ 2476072 h 2885326"/>
              <a:gd name="connsiteX4" fmla="*/ 0 w 9154274"/>
              <a:gd name="connsiteY4" fmla="*/ 2455524 h 2885326"/>
              <a:gd name="connsiteX5" fmla="*/ 0 w 9154274"/>
              <a:gd name="connsiteY5" fmla="*/ 1202077 h 2885326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  <a:gd name="connsiteX0" fmla="*/ 0 w 9154274"/>
              <a:gd name="connsiteY0" fmla="*/ 1202077 h 2476072"/>
              <a:gd name="connsiteX1" fmla="*/ 3996647 w 9154274"/>
              <a:gd name="connsiteY1" fmla="*/ 1890445 h 2476072"/>
              <a:gd name="connsiteX2" fmla="*/ 9154274 w 9154274"/>
              <a:gd name="connsiteY2" fmla="*/ 0 h 2476072"/>
              <a:gd name="connsiteX3" fmla="*/ 9154274 w 9154274"/>
              <a:gd name="connsiteY3" fmla="*/ 2476072 h 2476072"/>
              <a:gd name="connsiteX4" fmla="*/ 0 w 9154274"/>
              <a:gd name="connsiteY4" fmla="*/ 2455524 h 2476072"/>
              <a:gd name="connsiteX5" fmla="*/ 0 w 9154274"/>
              <a:gd name="connsiteY5" fmla="*/ 1202077 h 2476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54274" h="2476072">
                <a:moveTo>
                  <a:pt x="0" y="1202077"/>
                </a:moveTo>
                <a:cubicBezTo>
                  <a:pt x="875016" y="1451225"/>
                  <a:pt x="2273156" y="1880171"/>
                  <a:pt x="3996647" y="1890445"/>
                </a:cubicBezTo>
                <a:cubicBezTo>
                  <a:pt x="7798941" y="1960652"/>
                  <a:pt x="8793822" y="505146"/>
                  <a:pt x="9154274" y="0"/>
                </a:cubicBezTo>
                <a:lnTo>
                  <a:pt x="9154274" y="2476072"/>
                </a:lnTo>
                <a:lnTo>
                  <a:pt x="0" y="2455524"/>
                </a:lnTo>
                <a:cubicBezTo>
                  <a:pt x="3425" y="2027434"/>
                  <a:pt x="6849" y="1599344"/>
                  <a:pt x="0" y="120207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78D3CCE8-007B-4846-A27A-D45DE1E887D2}"/>
              </a:ext>
            </a:extLst>
          </p:cNvPr>
          <p:cNvSpPr>
            <a:spLocks/>
          </p:cNvSpPr>
          <p:nvPr/>
        </p:nvSpPr>
        <p:spPr bwMode="auto">
          <a:xfrm flipV="1">
            <a:off x="0" y="4114800"/>
            <a:ext cx="8991600" cy="38100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98F9E907-C3F4-4640-A442-17D3960E3295}"/>
              </a:ext>
            </a:extLst>
          </p:cNvPr>
          <p:cNvSpPr>
            <a:spLocks/>
          </p:cNvSpPr>
          <p:nvPr/>
        </p:nvSpPr>
        <p:spPr bwMode="auto">
          <a:xfrm flipV="1">
            <a:off x="0" y="4572000"/>
            <a:ext cx="9144000" cy="3251200"/>
          </a:xfrm>
          <a:custGeom>
            <a:avLst/>
            <a:gdLst/>
            <a:ahLst/>
            <a:cxnLst>
              <a:cxn ang="0">
                <a:pos x="0" y="2527"/>
              </a:cxn>
              <a:cxn ang="0">
                <a:pos x="6913" y="3360"/>
              </a:cxn>
              <a:cxn ang="0">
                <a:pos x="0" y="2144"/>
              </a:cxn>
              <a:cxn ang="0">
                <a:pos x="0" y="2527"/>
              </a:cxn>
            </a:cxnLst>
            <a:rect l="0" t="0" r="r" b="b"/>
            <a:pathLst>
              <a:path w="6913" h="3360">
                <a:moveTo>
                  <a:pt x="0" y="2527"/>
                </a:moveTo>
                <a:cubicBezTo>
                  <a:pt x="5458" y="360"/>
                  <a:pt x="6913" y="3360"/>
                  <a:pt x="6913" y="3360"/>
                </a:cubicBezTo>
                <a:cubicBezTo>
                  <a:pt x="6913" y="3360"/>
                  <a:pt x="5593" y="0"/>
                  <a:pt x="0" y="2144"/>
                </a:cubicBezTo>
                <a:cubicBezTo>
                  <a:pt x="0" y="2144"/>
                  <a:pt x="0" y="2197"/>
                  <a:pt x="0" y="252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03C686D-8716-41D9-B575-0BE0A3218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95A05-46DF-42FD-AEAB-E78D0944280B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B78C025-D744-4BD6-94D7-343AA675E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4FD5629-BD8A-415F-B770-58F896AA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413CC4-9409-40CF-9F36-AEF7043679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26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A6B41-5C6D-47FA-ABD8-1F5111A4A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87E8F-B1A6-49C8-8944-B007DF44FDCB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588ADD-1DE0-4B2C-A4D6-C745ABDEA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FAE84-4708-4594-A92A-4D1C1884A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EBFE0-3A10-44F2-B9BE-8173129C70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28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EEC549-0706-4115-8DB8-C40698A8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7445-6FA5-4771-AA19-32669D5E6EBC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6A1587-7560-44D3-9A41-FC2EFB821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F66D824-DE66-4CA7-991B-6A77769D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53E9A-1CAC-41FA-8270-FD2A2433A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324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6CA0A00-877B-4F90-8C36-846ADDFE9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7AEE1-EC23-469B-9177-AC98A08FBB54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AAB5790-FABC-4084-A763-AEB41E2FF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A9F627-E951-4E3B-8253-BD4F5573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960DC5-B474-4FC8-BDE7-8AB3E77DE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56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6ED58D4-A381-440E-A6CE-8780DB32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BE56D-D312-4A7D-B3A1-8E5809709E9C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FE6527-A49E-4FB1-B273-6F6ABC0B8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E37BAC6-6D3B-45C8-8263-A3F5A6423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C26B1-F033-45FE-8E0A-5AE5B5C03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089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C7ED337-3D52-496B-963F-904B3F689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5F29A-66C7-4359-8BE9-F08608CE08A2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AB16B68-BF54-4F43-AA87-240BCE48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27C847F-C4BF-4824-BEF6-706ED14A5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C39F0-5F18-4BBA-BAF4-AF89376B7F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0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E818F4B-04C9-4392-B803-89B7BED4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A22F4-E497-493B-997F-427D96434A6C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A011F8-CE27-44C6-B114-39A3D452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299B1F-9DA9-4B9E-8929-7E96F589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DC8ED-8ADA-4E79-A42D-22DE767E5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054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5ADCE24-4EEF-428C-942E-4D14CBCF5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93588-7745-4043-B2CA-5F3FAA238EDC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E14585-2437-44D9-8393-F9973888C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BCBE7E-0D3C-4852-B4BB-DD29B2AA0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523A3-96E2-4469-A47B-2FEE2FD6A0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16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60163-022B-4772-95F8-64364ADE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628B3-8BB4-4D80-937C-ED05CA2D9495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69098-7FCA-485B-B4B2-81A0F0BF5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281BC-F113-4ECB-A844-98B66DC1A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E26D4-3022-4C65-87D2-4A292D66D0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418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F2312-FF30-4FA2-AE6D-CCBD00021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EF616-63C9-428E-A643-2B241351FFEE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60B5-744C-4A21-9B12-48A07A9DE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39B97-2F7D-44E8-B29E-86F0CB57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1E934-82FC-4573-8ED8-737E1A3C6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039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919E70-91AC-4D22-978F-E8BD0FA7B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E9031-AA2B-4A7C-B862-1CCE5D7304C3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8BDCE-93AC-46EF-A989-BA6875F66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25FC7-BA93-4CA5-9432-580E9B61F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5FB0C-1418-424C-8F04-F831225559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292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6A791-3E69-4AFD-8ACE-3D880FF72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EB8FF-C170-4E58-9561-02EEE09E86B5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4FA5D-65A0-437F-8EA4-0F78E8D0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AC108-AFC7-4497-B128-F0E0E2C5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187F5-4B63-46E3-9D90-CA4A4A755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1022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8E350-08A3-4163-97F5-3EF41F704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6FA27-2582-4E7E-8EC8-F724F60691D3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4228D-EEE2-4DA3-94E2-E9A795233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2C4A1-AE97-453E-BFB9-33B275200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CEC4B-897C-46B6-A86B-CA797EA52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26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B62837-824D-4977-8C51-675A62C0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6D95A-58F3-4BB4-8310-6F12534105CE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3E757E8-1AF4-4986-8E5B-270A04AAF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AE1A4D-D7A1-4141-8F08-F27A9D6FA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3A589-6ADC-4DE9-A626-F78A49AAFD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535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050D178-8628-48B2-848D-CAB2B01B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F241B-DD56-4443-871D-2828DB421391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73EE17-6E8B-43A5-A5B4-BFDE5CD5E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14C1BB-B8C6-4BE2-80E0-5B41D99ED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91878-50F0-4F79-BF97-CB2C258B2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490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2374AA4-FB50-4074-A05D-BD17CBAE7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5F51F-8BB6-4926-A69A-21E534C7F0E0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2F9C77-34FC-4689-8CA7-9CB29482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26DCBFF-9C7E-4731-85B2-C76F01CB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2061CF-1CC8-4520-88CA-92CFF95DEF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1426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DCC320E-C628-4D6D-B281-54A3D496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F41E-0484-4F68-A066-9207B6477F33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13F2EBD-430C-4FB2-8BD0-43E30A02B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38CF97-13F3-4364-91F8-B801DCB1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4AB768-CE91-48CA-9BD4-5078276757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583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ED3EC-8A72-4251-A8CC-95E53C64C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40FE1-C42C-4F45-BCB0-E1F56F624564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AC1505B-9BA6-445A-882F-73F8C07F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2ED2A6-9CD8-440E-8E4C-DB9B293E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EC2F6-E60F-4727-8953-A5F6D82634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0125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ABE412-921C-40CB-9E68-FD76267F3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FA590-C1F4-426A-AFFD-3C5466193524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66B4DD-817F-4EBE-93E9-E661E304B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CF7F01-95DC-4DB8-8CF8-4AE696CE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F780FC-3195-4994-9F4B-24296930B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978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69258-C837-4307-BD2E-374A833E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DE4EB-D582-492A-B7ED-31812286D1F8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C433E-9804-4716-B97F-0B8FE65B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99E42-1B12-4772-9E22-B3509A216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310F0-DF96-4006-AED4-5BD5AFE43F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884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EDA4A-CD0B-4CE1-9EAB-2B98C27FE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ABF56-E641-4B83-8D14-39816D794099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B841-D0EC-4A53-A0E1-04E62978D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4A76E-D6E4-44F7-B5B1-93807C92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5F470E-253F-4909-B7F7-D8A91CF1BA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24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4CDECB8-753D-460E-930E-87E53C1F0A8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58123BA-7B3C-4297-956C-0C785BABAF8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E7C84-7948-4B96-9FC6-BB984EEC92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1574BB-E78D-488A-986D-F0708829B413}" type="datetimeFigureOut">
              <a:rPr lang="id-ID"/>
              <a:pPr>
                <a:defRPr/>
              </a:pPr>
              <a:t>25/05/2021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04511-DF8C-478E-A156-A32E0626D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FBBD2-789D-4788-9DEF-D5B2E9396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819417F-5DD6-4319-BDCA-54B0B76CD89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86211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86211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E84B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6E84B4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6E84B4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E84B4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6E84B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FDFCF0F-6BC9-4DC5-9C44-67BE835EE1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4EDD026-249D-4F06-8668-4C1465891A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04AD9-DD17-4584-9DD8-F3F435DD6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517A63-FF0F-4882-A82F-3D0F429B6FAC}" type="datetimeFigureOut">
              <a:rPr lang="en-US"/>
              <a:pPr>
                <a:defRPr/>
              </a:pPr>
              <a:t>5/25/2021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67D55-4A19-4C14-99CA-23695986E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9A965-CCBB-4C0A-A1F8-B6E1246185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E2CAE7C-6FB8-4B52-A32E-9B1ACF48407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4">
            <a:extLst>
              <a:ext uri="{FF2B5EF4-FFF2-40B4-BE49-F238E27FC236}">
                <a16:creationId xmlns:a16="http://schemas.microsoft.com/office/drawing/2014/main" id="{63FE8016-78D6-4EFF-A596-A8FF31165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412875"/>
            <a:ext cx="6408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5400" b="1">
                <a:solidFill>
                  <a:schemeClr val="bg1"/>
                </a:solidFill>
                <a:latin typeface="Calibri" panose="020F0502020204030204" pitchFamily="34" charset="0"/>
              </a:rPr>
              <a:t>TULANGAN GESER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58A9180E-ED0B-445E-9722-7D9AFD316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465138"/>
            <a:ext cx="54737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4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Tegangan Geser</a:t>
            </a:r>
            <a:endParaRPr lang="en-US" altLang="en-US" sz="4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4">
            <a:extLst>
              <a:ext uri="{FF2B5EF4-FFF2-40B4-BE49-F238E27FC236}">
                <a16:creationId xmlns:a16="http://schemas.microsoft.com/office/drawing/2014/main" id="{00EA4289-DEC6-4A87-BEE2-A1AC1800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484313"/>
            <a:ext cx="7777163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3200">
                <a:latin typeface="Calibri" panose="020F0502020204030204" pitchFamily="34" charset="0"/>
              </a:rPr>
              <a:t>Perencanaan beton terhadap </a:t>
            </a:r>
            <a:r>
              <a:rPr lang="en-US" altLang="en-US" sz="3200" b="1">
                <a:latin typeface="Calibri" panose="020F0502020204030204" pitchFamily="34" charset="0"/>
              </a:rPr>
              <a:t>gaya lintang </a:t>
            </a:r>
            <a:r>
              <a:rPr lang="en-US" altLang="en-US" sz="3200">
                <a:latin typeface="Calibri" panose="020F0502020204030204" pitchFamily="34" charset="0"/>
              </a:rPr>
              <a:t>atau </a:t>
            </a:r>
            <a:r>
              <a:rPr lang="en-US" altLang="en-US" sz="3200" b="1">
                <a:latin typeface="Calibri" panose="020F0502020204030204" pitchFamily="34" charset="0"/>
              </a:rPr>
              <a:t>gaya geser </a:t>
            </a:r>
            <a:r>
              <a:rPr lang="en-US" altLang="en-US" sz="3200">
                <a:latin typeface="Calibri" panose="020F0502020204030204" pitchFamily="34" charset="0"/>
              </a:rPr>
              <a:t>ternyata sesuai dengan lentur murni karena yang menentukan adalah perilaku struktur dalam stadium keruntuhan.</a:t>
            </a:r>
            <a:endParaRPr lang="id-ID" altLang="en-US" sz="3200">
              <a:latin typeface="Calibri" panose="020F0502020204030204" pitchFamily="34" charset="0"/>
            </a:endParaRPr>
          </a:p>
          <a:p>
            <a:pPr algn="just" eaLnBrk="1" hangingPunct="1"/>
            <a:endParaRPr lang="id-ID" altLang="en-US" sz="3200">
              <a:latin typeface="Calibri" panose="020F0502020204030204" pitchFamily="34" charset="0"/>
            </a:endParaRPr>
          </a:p>
          <a:p>
            <a:pPr algn="just" eaLnBrk="1" hangingPunct="1"/>
            <a:r>
              <a:rPr lang="id-ID" altLang="en-US" sz="3200">
                <a:latin typeface="Calibri" panose="020F0502020204030204" pitchFamily="34" charset="0"/>
              </a:rPr>
              <a:t>Tulangan geser direncanakan untuk menahan gaya lintang atau geser pada balok.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>
            <a:extLst>
              <a:ext uri="{FF2B5EF4-FFF2-40B4-BE49-F238E27FC236}">
                <a16:creationId xmlns:a16="http://schemas.microsoft.com/office/drawing/2014/main" id="{485DDE66-26CA-4A6D-8E15-733876CC4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549275"/>
            <a:ext cx="698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</a:rPr>
              <a:t>Gambar </a:t>
            </a:r>
            <a:r>
              <a:rPr lang="id-ID" altLang="en-US" sz="2400">
                <a:latin typeface="Calibri" panose="020F0502020204030204" pitchFamily="34" charset="0"/>
              </a:rPr>
              <a:t>1 dibawah</a:t>
            </a:r>
            <a:r>
              <a:rPr lang="en-US" altLang="en-US" sz="2400">
                <a:latin typeface="Calibri" panose="020F0502020204030204" pitchFamily="34" charset="0"/>
              </a:rPr>
              <a:t> menyajikan sebuah balok yang kedua ujung-ujungnya ditumpu bebas dan dibebani dengan dua beban terpusat F.</a:t>
            </a:r>
            <a:endParaRPr lang="id-ID" altLang="en-US" sz="2400">
              <a:latin typeface="Calibri" panose="020F0502020204030204" pitchFamily="34" charset="0"/>
            </a:endParaRPr>
          </a:p>
        </p:txBody>
      </p:sp>
      <p:pic>
        <p:nvPicPr>
          <p:cNvPr id="7171" name="Picture 4" descr="D:\Bahan-Ajar\HASIL SCAN\GESER TORSI\9.jpg">
            <a:extLst>
              <a:ext uri="{FF2B5EF4-FFF2-40B4-BE49-F238E27FC236}">
                <a16:creationId xmlns:a16="http://schemas.microsoft.com/office/drawing/2014/main" id="{394E4093-2B73-4C8A-8F6A-1AD7A0326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844675"/>
            <a:ext cx="532765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E0F7DA40-8BC6-434E-9921-AF24D9462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508000"/>
            <a:ext cx="73453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id-ID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esarnya tegangan geser, υ  </a:t>
            </a:r>
            <a:r>
              <a:rPr lang="id-ID" altLang="en-US" sz="24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dinyatakan dengan rumus berikut :</a:t>
            </a:r>
            <a:endParaRPr lang="id-ID" altLang="en-US" sz="24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7CF95EA5-6118-4875-AD70-9D8D9C901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6" name="Rectangle 5">
            <a:extLst>
              <a:ext uri="{FF2B5EF4-FFF2-40B4-BE49-F238E27FC236}">
                <a16:creationId xmlns:a16="http://schemas.microsoft.com/office/drawing/2014/main" id="{119EC439-9D9D-4206-8039-ECB68B28D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52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8197" name="Object 6">
            <a:extLst>
              <a:ext uri="{FF2B5EF4-FFF2-40B4-BE49-F238E27FC236}">
                <a16:creationId xmlns:a16="http://schemas.microsoft.com/office/drawing/2014/main" id="{B8706D76-59F9-4187-9E58-E6420ADD42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84438" y="1125538"/>
          <a:ext cx="1250950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3" imgW="609336" imgH="393529" progId="Equation.3">
                  <p:embed/>
                </p:oleObj>
              </mc:Choice>
              <mc:Fallback>
                <p:oleObj name="Equation" r:id="rId3" imgW="609336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1125538"/>
                        <a:ext cx="1250950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7">
            <a:extLst>
              <a:ext uri="{FF2B5EF4-FFF2-40B4-BE49-F238E27FC236}">
                <a16:creationId xmlns:a16="http://schemas.microsoft.com/office/drawing/2014/main" id="{753415BD-DB21-49E7-B389-AB18CB64C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16113"/>
            <a:ext cx="6624638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imana :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V  =  gaya lintang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S =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omen statis dari bagian yang tergeser</a:t>
            </a:r>
            <a:endParaRPr lang="id-ID" altLang="en-US" sz="24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terhadap garis netral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b  =  lebar balok</a:t>
            </a:r>
            <a:endParaRPr lang="id-ID" altLang="en-US" sz="2400"/>
          </a:p>
          <a:p>
            <a:pPr algn="just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	I  =  momen inersia penampang</a:t>
            </a:r>
            <a:endParaRPr lang="en-US" altLang="en-US" sz="2400"/>
          </a:p>
        </p:txBody>
      </p:sp>
      <p:sp>
        <p:nvSpPr>
          <p:cNvPr id="8199" name="Rectangle 8">
            <a:extLst>
              <a:ext uri="{FF2B5EF4-FFF2-40B4-BE49-F238E27FC236}">
                <a16:creationId xmlns:a16="http://schemas.microsoft.com/office/drawing/2014/main" id="{454C720E-8FC7-4B9D-9C7E-C0F106780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4365625"/>
            <a:ext cx="5184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800">
                <a:latin typeface="Calibri" panose="020F0502020204030204" pitchFamily="34" charset="0"/>
                <a:cs typeface="Times New Roman" panose="02020603050405020304" pitchFamily="18" charset="0"/>
              </a:rPr>
              <a:t>Tegangan geser rata-rata:</a:t>
            </a:r>
            <a:endParaRPr lang="en-US" altLang="en-US" sz="2800"/>
          </a:p>
        </p:txBody>
      </p:sp>
      <p:graphicFrame>
        <p:nvGraphicFramePr>
          <p:cNvPr id="8200" name="Object 9">
            <a:extLst>
              <a:ext uri="{FF2B5EF4-FFF2-40B4-BE49-F238E27FC236}">
                <a16:creationId xmlns:a16="http://schemas.microsoft.com/office/drawing/2014/main" id="{E8EC72EC-902B-4CAC-B02A-08A0A7FE54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5200" y="5084763"/>
          <a:ext cx="1171575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5" imgW="571252" imgH="393529" progId="Equation.3">
                  <p:embed/>
                </p:oleObj>
              </mc:Choice>
              <mc:Fallback>
                <p:oleObj name="Equation" r:id="rId5" imgW="571252" imgH="39352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5084763"/>
                        <a:ext cx="1171575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C5DC7F92-C168-4596-9986-B66B4200E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17488"/>
            <a:ext cx="75596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Gambar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berikut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menunjukkan distribusi tegangan geser dari balok persegi dengan lebar </a:t>
            </a:r>
            <a:r>
              <a:rPr lang="en-US" altLang="en-US" sz="2400" i="1">
                <a:latin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dan tinggi </a:t>
            </a:r>
            <a:r>
              <a:rPr lang="en-US" altLang="en-US" sz="2400" i="1"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altLang="en-US" sz="2400"/>
          </a:p>
        </p:txBody>
      </p:sp>
      <p:pic>
        <p:nvPicPr>
          <p:cNvPr id="9219" name="Picture 4" descr="D:\Bahan-Ajar\HASIL SCAN\GESER TORSI\8.jpg">
            <a:extLst>
              <a:ext uri="{FF2B5EF4-FFF2-40B4-BE49-F238E27FC236}">
                <a16:creationId xmlns:a16="http://schemas.microsoft.com/office/drawing/2014/main" id="{9CDE71D5-1A0D-4ADD-93F5-3FC1E35AD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12875"/>
            <a:ext cx="5473700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D89F9B11-0FCE-401A-8DAD-EAAF3A45D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196975"/>
            <a:ext cx="75612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Bila beban F ditingkatkan, maka pada daerah tarik akan terjadi retakan dan perilaku material pun tidak homogen lagi. </a:t>
            </a:r>
            <a:endParaRPr lang="id-ID" altLang="en-US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Pada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balok terbentuk busur tekan dengan ikatan tarik. Secara garis besar retakan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 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busur tekan ikatan tarik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seperti </a:t>
            </a:r>
            <a:r>
              <a:rPr lang="en-US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ditunjukkan pada Gambar </a:t>
            </a:r>
            <a:r>
              <a:rPr lang="id-ID" altLang="en-US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 :</a:t>
            </a:r>
            <a:endParaRPr lang="en-US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4" descr="D:\Bahan-Ajar\HASIL SCAN\GESER TORSI\7.jpg">
            <a:extLst>
              <a:ext uri="{FF2B5EF4-FFF2-40B4-BE49-F238E27FC236}">
                <a16:creationId xmlns:a16="http://schemas.microsoft.com/office/drawing/2014/main" id="{B320A096-A46F-493B-A5CC-24F8467B9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81300"/>
            <a:ext cx="69850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3B6CAF-C466-4E14-A7B2-F735439CB0BF}"/>
              </a:ext>
            </a:extLst>
          </p:cNvPr>
          <p:cNvSpPr txBox="1"/>
          <p:nvPr/>
        </p:nvSpPr>
        <p:spPr>
          <a:xfrm>
            <a:off x="900113" y="908050"/>
            <a:ext cx="7632700" cy="489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Penulangan geser dapat dilakukan dengan beberapa cara antara lain :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Sengkang vertikal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Jaringan kawat baja las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Sengkang miring atau diagonal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Tulangan miring diagonal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Tulangan spiral</a:t>
            </a:r>
          </a:p>
          <a:p>
            <a:pPr marL="9906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Adapun struktur yang tidak memerlukan tulangan geser antara lain :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Plat dan pondasi plat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Beton grid (rusuk)</a:t>
            </a:r>
          </a:p>
          <a:p>
            <a:pPr marL="987425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Balok dengan h ≤ 250 mm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AE0324A-3E91-43E5-B103-DD1D3B1B0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76250"/>
            <a:ext cx="75596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SKSNI T15- 1991-03 Bab 3.4 menguraikan pengaruh-pengaruh tersebut serta teknik memperhitungkannya. </a:t>
            </a:r>
            <a:endParaRPr lang="id-ID" altLang="en-US" sz="2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id-ID" altLang="en-US" sz="2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Pasal 3.4.1.1 menetapkan bahwa gaya lintang yang bekerja pada penampang yang ditinjau harus direncanakan sehingga</a:t>
            </a:r>
            <a:r>
              <a:rPr lang="id-ID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lang="en-US" altLang="en-US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endParaRPr lang="en-US" altLang="en-US" sz="20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F7C3FCA-C401-4018-9AEF-D72C83DBF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6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AFD31670-8FC5-41B9-8D46-3BD7ADED7F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7675" y="2276475"/>
          <a:ext cx="180022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Equation" r:id="rId3" imgW="672808" imgH="228501" progId="Equation.3">
                  <p:embed/>
                </p:oleObj>
              </mc:Choice>
              <mc:Fallback>
                <p:oleObj name="Equation" r:id="rId3" imgW="672808" imgH="228501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276475"/>
                        <a:ext cx="180022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7">
            <a:extLst>
              <a:ext uri="{FF2B5EF4-FFF2-40B4-BE49-F238E27FC236}">
                <a16:creationId xmlns:a16="http://schemas.microsoft.com/office/drawing/2014/main" id="{08A97FF4-5E10-4B41-9DF3-E6240BFD3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781300"/>
            <a:ext cx="66246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imana :</a:t>
            </a:r>
            <a:endParaRPr lang="id-ID" altLang="en-US" sz="2000"/>
          </a:p>
          <a:p>
            <a:pPr algn="just"/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=  gaya lintang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yang bekerja</a:t>
            </a:r>
            <a:endParaRPr lang="id-ID" altLang="en-US" sz="2000"/>
          </a:p>
          <a:p>
            <a:pPr algn="just"/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           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 = 1,2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id-ID" altLang="en-US" sz="2000">
                <a:latin typeface="Calibri" panose="020F0502020204030204" pitchFamily="34" charset="0"/>
                <a:cs typeface="Times New Roman" panose="02020603050405020304" pitchFamily="18" charset="0"/>
              </a:rPr>
              <a:t>+ 1,6 V</a:t>
            </a:r>
            <a:r>
              <a:rPr lang="id-ID" altLang="en-US" sz="2000" baseline="-25000">
                <a:latin typeface="Calibri" panose="020F0502020204030204" pitchFamily="34" charset="0"/>
                <a:cs typeface="Times New Roman" panose="02020603050405020304" pitchFamily="18" charset="0"/>
              </a:rPr>
              <a:t>L</a:t>
            </a: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n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id-ID" altLang="en-US" sz="2000">
                <a:latin typeface="Calibri" panose="020F0502020204030204" pitchFamily="34" charset="0"/>
              </a:rPr>
              <a:t>= </a:t>
            </a:r>
            <a:r>
              <a:rPr lang="en-US" altLang="en-US" sz="2000">
                <a:latin typeface="Calibri" panose="020F0502020204030204" pitchFamily="34" charset="0"/>
              </a:rPr>
              <a:t>kekuatan geser nominal yang dihitung</a:t>
            </a:r>
            <a:endParaRPr lang="id-ID" altLang="en-US" sz="2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n</a:t>
            </a:r>
            <a:r>
              <a:rPr lang="en-US" altLang="en-US" sz="2000">
                <a:latin typeface="Calibri" panose="020F0502020204030204" pitchFamily="34" charset="0"/>
              </a:rPr>
              <a:t> =  V</a:t>
            </a:r>
            <a:r>
              <a:rPr lang="en-US" altLang="en-US" sz="2000" baseline="-25000">
                <a:latin typeface="Calibri" panose="020F0502020204030204" pitchFamily="34" charset="0"/>
              </a:rPr>
              <a:t>c</a:t>
            </a:r>
            <a:r>
              <a:rPr lang="en-US" altLang="en-US" sz="2000">
                <a:latin typeface="Calibri" panose="020F0502020204030204" pitchFamily="34" charset="0"/>
              </a:rPr>
              <a:t>  +  V</a:t>
            </a:r>
            <a:r>
              <a:rPr lang="en-US" altLang="en-US" sz="2000" baseline="-25000">
                <a:latin typeface="Calibri" panose="020F0502020204030204" pitchFamily="34" charset="0"/>
              </a:rPr>
              <a:t>s</a:t>
            </a:r>
            <a:endParaRPr lang="id-ID" altLang="en-US" sz="2000" baseline="-25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id-ID" altLang="en-US" sz="2000">
                <a:latin typeface="Calibri" panose="020F0502020204030204" pitchFamily="34" charset="0"/>
              </a:rPr>
              <a:t>=</a:t>
            </a:r>
            <a:r>
              <a:rPr lang="en-US" altLang="en-US" sz="2000">
                <a:latin typeface="Calibri" panose="020F0502020204030204" pitchFamily="34" charset="0"/>
              </a:rPr>
              <a:t> kekuatan geser nominal beton</a:t>
            </a:r>
            <a:r>
              <a:rPr lang="id-ID" altLang="en-US" sz="2000">
                <a:latin typeface="Calibri" panose="020F0502020204030204" pitchFamily="34" charset="0"/>
              </a:rPr>
              <a:t> =</a:t>
            </a: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V</a:t>
            </a:r>
            <a:r>
              <a:rPr lang="en-US" altLang="en-US" sz="2000" baseline="-25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 </a:t>
            </a:r>
            <a:r>
              <a:rPr lang="en-US" altLang="en-US" sz="2000">
                <a:latin typeface="Calibri" panose="020F0502020204030204" pitchFamily="34" charset="0"/>
              </a:rPr>
              <a:t>= kekuatan geser nominal tulangan geser</a:t>
            </a:r>
            <a:endParaRPr lang="id-ID" altLang="en-US" sz="2000">
              <a:latin typeface="Calibri" panose="020F0502020204030204" pitchFamily="34" charset="0"/>
            </a:endParaRPr>
          </a:p>
          <a:p>
            <a:pPr algn="just"/>
            <a:r>
              <a:rPr lang="id-ID" altLang="en-US" sz="2000">
                <a:latin typeface="Calibri" panose="020F0502020204030204" pitchFamily="34" charset="0"/>
              </a:rPr>
              <a:t>              </a:t>
            </a:r>
            <a:r>
              <a:rPr lang="en-US" altLang="en-US" sz="2000">
                <a:latin typeface="Calibri" panose="020F0502020204030204" pitchFamily="34" charset="0"/>
              </a:rPr>
              <a:t>∅  =  factor reduksi kekuatan</a:t>
            </a:r>
            <a:r>
              <a:rPr lang="id-ID" altLang="en-US" sz="2000">
                <a:latin typeface="Calibri" panose="020F0502020204030204" pitchFamily="34" charset="0"/>
              </a:rPr>
              <a:t> geser = 0,60</a:t>
            </a:r>
            <a:endParaRPr lang="en-US" altLang="en-US" sz="2000" baseline="-25000"/>
          </a:p>
        </p:txBody>
      </p:sp>
      <p:graphicFrame>
        <p:nvGraphicFramePr>
          <p:cNvPr id="12294" name="Object 5">
            <a:extLst>
              <a:ext uri="{FF2B5EF4-FFF2-40B4-BE49-F238E27FC236}">
                <a16:creationId xmlns:a16="http://schemas.microsoft.com/office/drawing/2014/main" id="{12C26780-328B-4E27-A590-AD111526B0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4235450"/>
          <a:ext cx="205263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8" name="Equation" r:id="rId5" imgW="1091726" imgH="291973" progId="Equation.3">
                  <p:embed/>
                </p:oleObj>
              </mc:Choice>
              <mc:Fallback>
                <p:oleObj name="Equation" r:id="rId5" imgW="1091726" imgH="29197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235450"/>
                        <a:ext cx="205263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>
            <a:extLst>
              <a:ext uri="{FF2B5EF4-FFF2-40B4-BE49-F238E27FC236}">
                <a16:creationId xmlns:a16="http://schemas.microsoft.com/office/drawing/2014/main" id="{5B4B64CF-67BB-4C8B-AB23-A39895EA4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812800"/>
            <a:ext cx="1455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latin typeface="Calibri" panose="020F0502020204030204" pitchFamily="34" charset="0"/>
                <a:cs typeface="Times New Roman" panose="02020603050405020304" pitchFamily="18" charset="0"/>
              </a:rPr>
              <a:t>Apabila:</a:t>
            </a:r>
            <a:endParaRPr lang="id-ID" altLang="en-US"/>
          </a:p>
        </p:txBody>
      </p:sp>
      <p:sp>
        <p:nvSpPr>
          <p:cNvPr id="13315" name="Rectangle 4">
            <a:extLst>
              <a:ext uri="{FF2B5EF4-FFF2-40B4-BE49-F238E27FC236}">
                <a16:creationId xmlns:a16="http://schemas.microsoft.com/office/drawing/2014/main" id="{B3710EAB-C83E-4A0A-B1A6-107E73E48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1455738"/>
            <a:ext cx="54006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, berarti tidak perlu tulangan geser (cukup</a:t>
            </a:r>
            <a:endParaRPr lang="id-ID" altLang="en-US" sz="24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dengan tulangan geser praktis)</a:t>
            </a:r>
            <a:endParaRPr lang="id-ID" altLang="en-US"/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6D36579A-F9CF-474A-BC93-C99760D6D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2262188"/>
            <a:ext cx="3024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id-ID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Calibri" panose="020F0502020204030204" pitchFamily="34" charset="0"/>
                <a:cs typeface="Times New Roman" panose="02020603050405020304" pitchFamily="18" charset="0"/>
              </a:rPr>
              <a:t>perlu tulangan geser.  </a:t>
            </a:r>
            <a:endParaRPr lang="en-US" altLang="en-US" sz="2400"/>
          </a:p>
        </p:txBody>
      </p:sp>
      <p:graphicFrame>
        <p:nvGraphicFramePr>
          <p:cNvPr id="13317" name="Object 6">
            <a:extLst>
              <a:ext uri="{FF2B5EF4-FFF2-40B4-BE49-F238E27FC236}">
                <a16:creationId xmlns:a16="http://schemas.microsoft.com/office/drawing/2014/main" id="{0DDD8E48-14D5-4016-B15C-AAEA9AFA6B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412875"/>
          <a:ext cx="180022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3" imgW="672808" imgH="228501" progId="Equation.3">
                  <p:embed/>
                </p:oleObj>
              </mc:Choice>
              <mc:Fallback>
                <p:oleObj name="Equation" r:id="rId3" imgW="672808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412875"/>
                        <a:ext cx="180022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7">
            <a:extLst>
              <a:ext uri="{FF2B5EF4-FFF2-40B4-BE49-F238E27FC236}">
                <a16:creationId xmlns:a16="http://schemas.microsoft.com/office/drawing/2014/main" id="{29BFE790-87EE-40B2-AF3C-9B62F761E2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0113" y="2205038"/>
          <a:ext cx="1800225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5" imgW="672808" imgH="228501" progId="Equation.3">
                  <p:embed/>
                </p:oleObj>
              </mc:Choice>
              <mc:Fallback>
                <p:oleObj name="Equation" r:id="rId5" imgW="672808" imgH="22850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205038"/>
                        <a:ext cx="1800225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D499033-2DDE-41DD-AAC9-E28E4F427287}"/>
              </a:ext>
            </a:extLst>
          </p:cNvPr>
          <p:cNvSpPr txBox="1"/>
          <p:nvPr/>
        </p:nvSpPr>
        <p:spPr>
          <a:xfrm>
            <a:off x="395288" y="2924175"/>
            <a:ext cx="8461375" cy="298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Adapun prosedur umum perencanaan tulangan geser (sengkang) adalah sebagai berikut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2000" dirty="0"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Hitung nilai geser V</a:t>
            </a:r>
            <a:r>
              <a:rPr lang="id-ID" sz="2400" baseline="-25000" dirty="0">
                <a:latin typeface="+mn-lt"/>
                <a:cs typeface="+mn-cs"/>
              </a:rPr>
              <a:t>U</a:t>
            </a:r>
            <a:r>
              <a:rPr lang="id-ID" sz="2400" dirty="0">
                <a:latin typeface="+mn-lt"/>
                <a:cs typeface="+mn-cs"/>
              </a:rPr>
              <a:t> bentang bersih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Tentukan apakah dibutuhkan tulangan geser sengkang atau tidak, apabila perlu maka gambarkan diagram V</a:t>
            </a:r>
            <a:r>
              <a:rPr lang="id-ID" sz="2400" baseline="-25000" dirty="0">
                <a:latin typeface="+mn-lt"/>
                <a:cs typeface="+mn-cs"/>
              </a:rPr>
              <a:t>S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Tentukan bagian bentangan yang memerlukan tulangan geser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id-ID" sz="2400" dirty="0">
                <a:latin typeface="+mn-lt"/>
                <a:cs typeface="+mn-cs"/>
              </a:rPr>
              <a:t>Pilih diameter tulangan sengkang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1CED71-3D1B-4C6D-8A33-DACDC75A51A8}"/>
              </a:ext>
            </a:extLst>
          </p:cNvPr>
          <p:cNvSpPr txBox="1"/>
          <p:nvPr/>
        </p:nvSpPr>
        <p:spPr>
          <a:xfrm>
            <a:off x="1042988" y="692150"/>
            <a:ext cx="7489825" cy="541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Tentukan jarak spasi sengkang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Hitung kebutuhan jarak spasi berdasarkan kekuatan yang mampu disumbangkan oleh penulangan sengkang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Tentukan pola dan tata letak sengkang secara keseluruhan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d-ID" sz="2400" dirty="0">
                <a:latin typeface="+mn-lt"/>
                <a:cs typeface="+mn-cs"/>
              </a:rPr>
              <a:t>Buat gambar sketsanya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id-ID" sz="11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dirty="0">
                <a:latin typeface="+mn-lt"/>
                <a:cs typeface="+mn-cs"/>
              </a:rPr>
              <a:t>Contoh perhitungan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1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Balok beton bertulang di atas tumpuan sederhana dengan panjang bentang 10 m, lebar balok 300 mm dan tinggi manfaat balok 610 mm. Memikul beban rencana W</a:t>
            </a:r>
            <a:r>
              <a:rPr lang="id-ID" sz="2400" baseline="-25000" dirty="0">
                <a:latin typeface="+mn-lt"/>
                <a:cs typeface="+mn-cs"/>
              </a:rPr>
              <a:t>U</a:t>
            </a:r>
            <a:r>
              <a:rPr lang="id-ID" sz="2400" dirty="0">
                <a:latin typeface="+mn-lt"/>
                <a:cs typeface="+mn-cs"/>
              </a:rPr>
              <a:t> = 46 kN/m. Menggunakan beton dengan f</a:t>
            </a:r>
            <a:r>
              <a:rPr lang="id-ID" sz="2400" baseline="-25000" dirty="0">
                <a:latin typeface="+mn-lt"/>
                <a:cs typeface="+mn-cs"/>
              </a:rPr>
              <a:t>c</a:t>
            </a:r>
            <a:r>
              <a:rPr lang="id-ID" sz="2400" dirty="0">
                <a:latin typeface="+mn-lt"/>
                <a:cs typeface="+mn-cs"/>
              </a:rPr>
              <a:t>’ = 20 Mpa dan f</a:t>
            </a:r>
            <a:r>
              <a:rPr lang="id-ID" sz="2400" baseline="-25000" dirty="0">
                <a:latin typeface="+mn-lt"/>
                <a:cs typeface="+mn-cs"/>
              </a:rPr>
              <a:t>y</a:t>
            </a:r>
            <a:r>
              <a:rPr lang="id-ID" sz="2400" dirty="0">
                <a:latin typeface="+mn-lt"/>
                <a:cs typeface="+mn-cs"/>
              </a:rPr>
              <a:t> = 240 Mpa.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400" dirty="0">
                <a:latin typeface="+mn-lt"/>
                <a:cs typeface="+mn-cs"/>
              </a:rPr>
              <a:t>Rencanakan penulangan gesernya.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>
            <a:extLst>
              <a:ext uri="{FF2B5EF4-FFF2-40B4-BE49-F238E27FC236}">
                <a16:creationId xmlns:a16="http://schemas.microsoft.com/office/drawing/2014/main" id="{31CE04BE-A262-43FF-8D04-585122A73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33375"/>
            <a:ext cx="7775575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>
                <a:latin typeface="Calibri" panose="020F0502020204030204" pitchFamily="34" charset="0"/>
              </a:rPr>
              <a:t>Penyelesaian :</a:t>
            </a:r>
          </a:p>
          <a:p>
            <a:pPr eaLnBrk="1" hangingPunct="1"/>
            <a:endParaRPr lang="id-ID" altLang="en-US" sz="1100">
              <a:latin typeface="Calibri" panose="020F0502020204030204" pitchFamily="34" charset="0"/>
            </a:endParaRPr>
          </a:p>
          <a:p>
            <a:pPr algn="just" eaLnBrk="1" hangingPunct="1"/>
            <a:r>
              <a:rPr lang="id-ID" altLang="en-US" sz="2400">
                <a:latin typeface="Calibri" panose="020F0502020204030204" pitchFamily="34" charset="0"/>
              </a:rPr>
              <a:t>Penggambaran diagram lintang (geser) balok</a:t>
            </a:r>
          </a:p>
        </p:txBody>
      </p:sp>
      <p:grpSp>
        <p:nvGrpSpPr>
          <p:cNvPr id="15363" name="Group 43">
            <a:extLst>
              <a:ext uri="{FF2B5EF4-FFF2-40B4-BE49-F238E27FC236}">
                <a16:creationId xmlns:a16="http://schemas.microsoft.com/office/drawing/2014/main" id="{0A991AEC-7F48-4B74-8C49-24D88631DA39}"/>
              </a:ext>
            </a:extLst>
          </p:cNvPr>
          <p:cNvGrpSpPr>
            <a:grpSpLocks/>
          </p:cNvGrpSpPr>
          <p:nvPr/>
        </p:nvGrpSpPr>
        <p:grpSpPr bwMode="auto">
          <a:xfrm>
            <a:off x="1327150" y="1412875"/>
            <a:ext cx="5711825" cy="3159125"/>
            <a:chOff x="1327284" y="1412776"/>
            <a:chExt cx="5711148" cy="31596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AC69E44-8069-465E-964A-58DD791181CE}"/>
                </a:ext>
              </a:extLst>
            </p:cNvPr>
            <p:cNvSpPr/>
            <p:nvPr/>
          </p:nvSpPr>
          <p:spPr>
            <a:xfrm>
              <a:off x="2316180" y="1989142"/>
              <a:ext cx="4679395" cy="1444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3FD8F584-3A6F-4EE9-A8A4-4DCAB0EF25B2}"/>
                </a:ext>
              </a:extLst>
            </p:cNvPr>
            <p:cNvSpPr/>
            <p:nvPr/>
          </p:nvSpPr>
          <p:spPr>
            <a:xfrm>
              <a:off x="2214592" y="2157448"/>
              <a:ext cx="215874" cy="14448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454EB4C-3CC9-4A84-BB04-7151BD04C411}"/>
                </a:ext>
              </a:extLst>
            </p:cNvPr>
            <p:cNvSpPr/>
            <p:nvPr/>
          </p:nvSpPr>
          <p:spPr>
            <a:xfrm>
              <a:off x="6893987" y="2146333"/>
              <a:ext cx="144445" cy="14290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15368" name="TextBox 7">
              <a:extLst>
                <a:ext uri="{FF2B5EF4-FFF2-40B4-BE49-F238E27FC236}">
                  <a16:creationId xmlns:a16="http://schemas.microsoft.com/office/drawing/2014/main" id="{AB39CD3F-06D8-4521-AD77-1220DC9777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75640" y="1412776"/>
              <a:ext cx="19442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W</a:t>
              </a:r>
              <a:r>
                <a:rPr lang="id-ID" altLang="en-US" baseline="-25000">
                  <a:latin typeface="Calibri" panose="020F0502020204030204" pitchFamily="34" charset="0"/>
                </a:rPr>
                <a:t>U </a:t>
              </a:r>
              <a:r>
                <a:rPr lang="id-ID" altLang="en-US">
                  <a:latin typeface="Calibri" panose="020F0502020204030204" pitchFamily="34" charset="0"/>
                </a:rPr>
                <a:t>= 46 kN/m</a:t>
              </a:r>
            </a:p>
          </p:txBody>
        </p:sp>
        <p:grpSp>
          <p:nvGrpSpPr>
            <p:cNvPr id="15369" name="Group 12">
              <a:extLst>
                <a:ext uri="{FF2B5EF4-FFF2-40B4-BE49-F238E27FC236}">
                  <a16:creationId xmlns:a16="http://schemas.microsoft.com/office/drawing/2014/main" id="{6339DFB5-88EF-47C9-937A-2723EED32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600" y="1745052"/>
              <a:ext cx="1224136" cy="243788"/>
              <a:chOff x="2699792" y="1745052"/>
              <a:chExt cx="1224136" cy="243788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E4C198C-8ACC-4146-8CC6-DFE436E4D94F}"/>
                  </a:ext>
                </a:extLst>
              </p:cNvPr>
              <p:cNvCxnSpPr/>
              <p:nvPr/>
            </p:nvCxnSpPr>
            <p:spPr>
              <a:xfrm flipV="1">
                <a:off x="2700383" y="1773204"/>
                <a:ext cx="287303" cy="21593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F232F38F-DD61-434A-A540-32314442C3C7}"/>
                  </a:ext>
                </a:extLst>
              </p:cNvPr>
              <p:cNvCxnSpPr/>
              <p:nvPr/>
            </p:nvCxnSpPr>
            <p:spPr>
              <a:xfrm>
                <a:off x="2987686" y="1744624"/>
                <a:ext cx="93651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0" name="Group 26">
              <a:extLst>
                <a:ext uri="{FF2B5EF4-FFF2-40B4-BE49-F238E27FC236}">
                  <a16:creationId xmlns:a16="http://schemas.microsoft.com/office/drawing/2014/main" id="{00D96C20-6AB6-4F17-BD01-5D0E1792B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408" y="2340220"/>
              <a:ext cx="4752528" cy="2232248"/>
              <a:chOff x="899592" y="2708920"/>
              <a:chExt cx="4752528" cy="2232248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EAF4C0F-AC54-4D78-9B07-BC16C7A270FB}"/>
                  </a:ext>
                </a:extLst>
              </p:cNvPr>
              <p:cNvCxnSpPr/>
              <p:nvPr/>
            </p:nvCxnSpPr>
            <p:spPr>
              <a:xfrm>
                <a:off x="899046" y="2708742"/>
                <a:ext cx="0" cy="10796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7983B683-6BFB-4EDE-ACA9-D70A88763957}"/>
                  </a:ext>
                </a:extLst>
              </p:cNvPr>
              <p:cNvCxnSpPr/>
              <p:nvPr/>
            </p:nvCxnSpPr>
            <p:spPr>
              <a:xfrm>
                <a:off x="5651458" y="3788436"/>
                <a:ext cx="0" cy="115273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69F0472-C337-4FE2-9080-54638436FB91}"/>
                  </a:ext>
                </a:extLst>
              </p:cNvPr>
              <p:cNvCxnSpPr/>
              <p:nvPr/>
            </p:nvCxnSpPr>
            <p:spPr>
              <a:xfrm>
                <a:off x="926030" y="3788436"/>
                <a:ext cx="468098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78A7207-E5C0-49E4-8A6B-234BE17671AC}"/>
                  </a:ext>
                </a:extLst>
              </p:cNvPr>
              <p:cNvCxnSpPr/>
              <p:nvPr/>
            </p:nvCxnSpPr>
            <p:spPr>
              <a:xfrm>
                <a:off x="899046" y="2708742"/>
                <a:ext cx="4752412" cy="223242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B0C6F8A-7CEF-4662-A90D-FA16B10724AB}"/>
                </a:ext>
              </a:extLst>
            </p:cNvPr>
            <p:cNvCxnSpPr/>
            <p:nvPr/>
          </p:nvCxnSpPr>
          <p:spPr>
            <a:xfrm>
              <a:off x="2243163" y="3861140"/>
              <a:ext cx="0" cy="5763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0A50FB56-EBE5-4EA5-8B93-D0787095C466}"/>
                </a:ext>
              </a:extLst>
            </p:cNvPr>
            <p:cNvCxnSpPr/>
            <p:nvPr/>
          </p:nvCxnSpPr>
          <p:spPr>
            <a:xfrm>
              <a:off x="4547940" y="3861140"/>
              <a:ext cx="0" cy="5763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873458F-F657-40D0-8B0D-B0CA2EEDCFFB}"/>
                </a:ext>
              </a:extLst>
            </p:cNvPr>
            <p:cNvCxnSpPr/>
            <p:nvPr/>
          </p:nvCxnSpPr>
          <p:spPr>
            <a:xfrm>
              <a:off x="2027289" y="4077079"/>
              <a:ext cx="280795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4" name="TextBox 33">
              <a:extLst>
                <a:ext uri="{FF2B5EF4-FFF2-40B4-BE49-F238E27FC236}">
                  <a16:creationId xmlns:a16="http://schemas.microsoft.com/office/drawing/2014/main" id="{D99753EF-1ED2-4198-8D83-C1F1BE957E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3076" y="3763008"/>
              <a:ext cx="576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5 m</a:t>
              </a:r>
            </a:p>
          </p:txBody>
        </p:sp>
        <p:sp>
          <p:nvSpPr>
            <p:cNvPr id="15375" name="TextBox 34">
              <a:extLst>
                <a:ext uri="{FF2B5EF4-FFF2-40B4-BE49-F238E27FC236}">
                  <a16:creationId xmlns:a16="http://schemas.microsoft.com/office/drawing/2014/main" id="{859EA462-A75E-4205-B884-BCFFF022C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7284" y="2204864"/>
              <a:ext cx="8640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230 kN</a:t>
              </a:r>
            </a:p>
          </p:txBody>
        </p:sp>
        <p:sp>
          <p:nvSpPr>
            <p:cNvPr id="15376" name="TextBox 35">
              <a:extLst>
                <a:ext uri="{FF2B5EF4-FFF2-40B4-BE49-F238E27FC236}">
                  <a16:creationId xmlns:a16="http://schemas.microsoft.com/office/drawing/2014/main" id="{75A0ACCC-56A4-4B68-9BAD-AB38B15A1F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36536" y="2574456"/>
              <a:ext cx="576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>
                  <a:latin typeface="Calibri" panose="020F0502020204030204" pitchFamily="34" charset="0"/>
                </a:rPr>
                <a:t>V</a:t>
              </a:r>
              <a:r>
                <a:rPr lang="id-ID" altLang="en-US" baseline="-25000">
                  <a:latin typeface="Calibri" panose="020F0502020204030204" pitchFamily="34" charset="0"/>
                </a:rPr>
                <a:t>U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870EFF9-3465-4118-9243-9C2C20299DF5}"/>
                </a:ext>
              </a:extLst>
            </p:cNvPr>
            <p:cNvCxnSpPr/>
            <p:nvPr/>
          </p:nvCxnSpPr>
          <p:spPr>
            <a:xfrm>
              <a:off x="3184439" y="2725875"/>
              <a:ext cx="43174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8" name="TextBox 38">
              <a:extLst>
                <a:ext uri="{FF2B5EF4-FFF2-40B4-BE49-F238E27FC236}">
                  <a16:creationId xmlns:a16="http://schemas.microsoft.com/office/drawing/2014/main" id="{42528270-4B8E-49A6-9023-9D26B21124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71728" y="2494628"/>
              <a:ext cx="57606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1 m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BEDEAC7-8007-46FB-9B29-E50124299812}"/>
                </a:ext>
              </a:extLst>
            </p:cNvPr>
            <p:cNvCxnSpPr/>
            <p:nvPr/>
          </p:nvCxnSpPr>
          <p:spPr>
            <a:xfrm>
              <a:off x="3632061" y="2708408"/>
              <a:ext cx="0" cy="2889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80" name="TextBox 41">
              <a:extLst>
                <a:ext uri="{FF2B5EF4-FFF2-40B4-BE49-F238E27FC236}">
                  <a16:creationId xmlns:a16="http://schemas.microsoft.com/office/drawing/2014/main" id="{1033CDDE-5EC8-478E-996D-3AEDF61E8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3548" y="2708920"/>
              <a:ext cx="86409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46 kN</a:t>
              </a:r>
            </a:p>
          </p:txBody>
        </p:sp>
      </p:grpSp>
      <p:sp>
        <p:nvSpPr>
          <p:cNvPr id="15364" name="TextBox 42">
            <a:extLst>
              <a:ext uri="{FF2B5EF4-FFF2-40B4-BE49-F238E27FC236}">
                <a16:creationId xmlns:a16="http://schemas.microsoft.com/office/drawing/2014/main" id="{4F085D58-C3B7-4A63-A59F-34C219DD8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4797425"/>
            <a:ext cx="460851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U maks </a:t>
            </a:r>
            <a:r>
              <a:rPr lang="id-ID" altLang="en-US">
                <a:latin typeface="Calibri" panose="020F0502020204030204" pitchFamily="34" charset="0"/>
              </a:rPr>
              <a:t>= ½ x W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 x L = ½ x 46 x 10 = 230 kN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-2272535" y="619076"/>
            <a:ext cx="16658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r>
              <a:rPr lang="id-ID" dirty="0" smtClean="0"/>
              <a:t>L = 10 m</a:t>
            </a:r>
          </a:p>
          <a:p>
            <a:r>
              <a:rPr lang="id-ID" dirty="0"/>
              <a:t>b</a:t>
            </a:r>
            <a:r>
              <a:rPr lang="id-ID" dirty="0" smtClean="0"/>
              <a:t> = 300 mm</a:t>
            </a:r>
          </a:p>
          <a:p>
            <a:r>
              <a:rPr lang="id-ID" dirty="0"/>
              <a:t>d</a:t>
            </a:r>
            <a:r>
              <a:rPr lang="id-ID" dirty="0" smtClean="0"/>
              <a:t> = 610 mm</a:t>
            </a:r>
          </a:p>
          <a:p>
            <a:r>
              <a:rPr lang="id-ID" dirty="0"/>
              <a:t>d</a:t>
            </a:r>
            <a:r>
              <a:rPr lang="id-ID" dirty="0" smtClean="0"/>
              <a:t> = h – d’</a:t>
            </a:r>
          </a:p>
          <a:p>
            <a:r>
              <a:rPr lang="id-ID" dirty="0"/>
              <a:t>f</a:t>
            </a:r>
            <a:r>
              <a:rPr lang="id-ID" dirty="0" smtClean="0"/>
              <a:t>c’ = 20 Mpa</a:t>
            </a:r>
          </a:p>
          <a:p>
            <a:r>
              <a:rPr lang="id-ID" dirty="0" smtClean="0"/>
              <a:t>fy = 240 Mpa</a:t>
            </a:r>
          </a:p>
          <a:p>
            <a:r>
              <a:rPr lang="id-ID" dirty="0"/>
              <a:t>w</a:t>
            </a:r>
            <a:r>
              <a:rPr lang="id-ID" dirty="0" smtClean="0"/>
              <a:t>u = 46 kN/m </a:t>
            </a:r>
            <a:endParaRPr lang="id-ID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3">
            <a:extLst>
              <a:ext uri="{FF2B5EF4-FFF2-40B4-BE49-F238E27FC236}">
                <a16:creationId xmlns:a16="http://schemas.microsoft.com/office/drawing/2014/main" id="{D6776DB4-DF08-428C-805B-C56728BC1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92150"/>
            <a:ext cx="511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>
                <a:latin typeface="Calibri" panose="020F0502020204030204" pitchFamily="34" charset="0"/>
              </a:rPr>
              <a:t>Penggambaran diagram V</a:t>
            </a:r>
            <a:r>
              <a:rPr lang="id-ID" altLang="en-US" sz="2800" baseline="-25000">
                <a:latin typeface="Calibri" panose="020F0502020204030204" pitchFamily="34" charset="0"/>
              </a:rPr>
              <a:t>S</a:t>
            </a:r>
            <a:r>
              <a:rPr lang="id-ID" altLang="en-US" sz="2800">
                <a:latin typeface="Calibri" panose="020F0502020204030204" pitchFamily="34" charset="0"/>
              </a:rPr>
              <a:t> perlu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010F6F-D323-4DD8-A969-7E6CB01706B9}"/>
              </a:ext>
            </a:extLst>
          </p:cNvPr>
          <p:cNvCxnSpPr/>
          <p:nvPr/>
        </p:nvCxnSpPr>
        <p:spPr>
          <a:xfrm flipV="1">
            <a:off x="1116013" y="1412875"/>
            <a:ext cx="0" cy="12239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14D4D7-37FC-4C70-8778-ED3B8E560CF2}"/>
              </a:ext>
            </a:extLst>
          </p:cNvPr>
          <p:cNvCxnSpPr/>
          <p:nvPr/>
        </p:nvCxnSpPr>
        <p:spPr>
          <a:xfrm>
            <a:off x="1116013" y="1412875"/>
            <a:ext cx="2592387" cy="12239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extBox 10">
            <a:extLst>
              <a:ext uri="{FF2B5EF4-FFF2-40B4-BE49-F238E27FC236}">
                <a16:creationId xmlns:a16="http://schemas.microsoft.com/office/drawing/2014/main" id="{83925DEE-FE17-4E1B-A73D-38CAD6B3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1268413"/>
            <a:ext cx="3995737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 perlu </a:t>
            </a:r>
            <a:r>
              <a:rPr lang="id-ID" altLang="en-US">
                <a:latin typeface="Calibri" panose="020F0502020204030204" pitchFamily="34" charset="0"/>
              </a:rPr>
              <a:t>= V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– V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</a:p>
          <a:p>
            <a:pPr eaLnBrk="1" hangingPunct="1"/>
            <a:endParaRPr lang="id-ID" altLang="en-US" sz="9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C </a:t>
            </a:r>
            <a:r>
              <a:rPr lang="id-ID" altLang="en-US">
                <a:latin typeface="Calibri" panose="020F0502020204030204" pitchFamily="34" charset="0"/>
              </a:rPr>
              <a:t>= 1/6 x (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>
                <a:latin typeface="Calibri" panose="020F0502020204030204" pitchFamily="34" charset="0"/>
              </a:rPr>
              <a:t>f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  <a:r>
              <a:rPr lang="id-ID" altLang="en-US">
                <a:latin typeface="Calibri" panose="020F0502020204030204" pitchFamily="34" charset="0"/>
              </a:rPr>
              <a:t>’) xb</a:t>
            </a:r>
            <a:r>
              <a:rPr lang="id-ID" altLang="en-US" baseline="-25000">
                <a:latin typeface="Calibri" panose="020F0502020204030204" pitchFamily="34" charset="0"/>
              </a:rPr>
              <a:t>W</a:t>
            </a:r>
            <a:r>
              <a:rPr lang="id-ID" altLang="en-US">
                <a:latin typeface="Calibri" panose="020F0502020204030204" pitchFamily="34" charset="0"/>
              </a:rPr>
              <a:t>x d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  = 1/6(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>
                <a:latin typeface="Calibri" panose="020F0502020204030204" pitchFamily="34" charset="0"/>
              </a:rPr>
              <a:t>20)300.610.10</a:t>
            </a:r>
            <a:r>
              <a:rPr lang="id-ID" altLang="en-US" baseline="30000">
                <a:latin typeface="Calibri" panose="020F0502020204030204" pitchFamily="34" charset="0"/>
              </a:rPr>
              <a:t>-3 </a:t>
            </a:r>
            <a:r>
              <a:rPr lang="id-ID" altLang="en-US">
                <a:latin typeface="Calibri" panose="020F0502020204030204" pitchFamily="34" charset="0"/>
              </a:rPr>
              <a:t>=136,4 kN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ØV</a:t>
            </a:r>
            <a:r>
              <a:rPr lang="id-ID" altLang="en-US" baseline="-25000">
                <a:latin typeface="Calibri" panose="020F0502020204030204" pitchFamily="34" charset="0"/>
              </a:rPr>
              <a:t>C </a:t>
            </a:r>
            <a:r>
              <a:rPr lang="id-ID" altLang="en-US">
                <a:latin typeface="Calibri" panose="020F0502020204030204" pitchFamily="34" charset="0"/>
              </a:rPr>
              <a:t>= 0,60 x 136,4 = 81,84 kN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VU &gt; Ø VC → perlu tul. Geser sengkang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 perlu </a:t>
            </a:r>
            <a:r>
              <a:rPr lang="id-ID" altLang="en-US">
                <a:latin typeface="Calibri" panose="020F0502020204030204" pitchFamily="34" charset="0"/>
              </a:rPr>
              <a:t>= V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– V</a:t>
            </a:r>
            <a:r>
              <a:rPr lang="id-ID" altLang="en-US" baseline="-25000">
                <a:latin typeface="Calibri" panose="020F0502020204030204" pitchFamily="34" charset="0"/>
              </a:rPr>
              <a:t>C</a:t>
            </a:r>
            <a:r>
              <a:rPr lang="id-ID" altLang="en-US">
                <a:latin typeface="Calibri" panose="020F0502020204030204" pitchFamily="34" charset="0"/>
              </a:rPr>
              <a:t>= (230/0,60) – 136,4</a:t>
            </a: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           = 246,93 kN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0293F2-879B-4EB4-A399-8D25D2FD86B6}"/>
              </a:ext>
            </a:extLst>
          </p:cNvPr>
          <p:cNvCxnSpPr/>
          <p:nvPr/>
        </p:nvCxnSpPr>
        <p:spPr>
          <a:xfrm>
            <a:off x="1117600" y="3284538"/>
            <a:ext cx="0" cy="649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5839E-B998-49AB-A9DC-16D7A1CC284B}"/>
              </a:ext>
            </a:extLst>
          </p:cNvPr>
          <p:cNvCxnSpPr/>
          <p:nvPr/>
        </p:nvCxnSpPr>
        <p:spPr>
          <a:xfrm>
            <a:off x="5018088" y="3284538"/>
            <a:ext cx="0" cy="649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6C6DF3-BD8E-4B57-8001-8297F45FEBBC}"/>
              </a:ext>
            </a:extLst>
          </p:cNvPr>
          <p:cNvCxnSpPr/>
          <p:nvPr/>
        </p:nvCxnSpPr>
        <p:spPr>
          <a:xfrm>
            <a:off x="971550" y="3716338"/>
            <a:ext cx="424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471998-6A49-4FE2-9A64-140E2A5AC263}"/>
              </a:ext>
            </a:extLst>
          </p:cNvPr>
          <p:cNvCxnSpPr/>
          <p:nvPr/>
        </p:nvCxnSpPr>
        <p:spPr>
          <a:xfrm>
            <a:off x="1116013" y="2636838"/>
            <a:ext cx="38163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9">
            <a:extLst>
              <a:ext uri="{FF2B5EF4-FFF2-40B4-BE49-F238E27FC236}">
                <a16:creationId xmlns:a16="http://schemas.microsoft.com/office/drawing/2014/main" id="{AE47097D-7999-4C63-B8CA-E7A360EA4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397250"/>
            <a:ext cx="10080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5000 mm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32F63D2-5B24-4DF2-9A35-CA95E6E8ADC2}"/>
              </a:ext>
            </a:extLst>
          </p:cNvPr>
          <p:cNvCxnSpPr/>
          <p:nvPr/>
        </p:nvCxnSpPr>
        <p:spPr>
          <a:xfrm>
            <a:off x="1116013" y="2736850"/>
            <a:ext cx="0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165C10A-BE38-4E8C-9C28-5C9CE68BB03E}"/>
              </a:ext>
            </a:extLst>
          </p:cNvPr>
          <p:cNvCxnSpPr/>
          <p:nvPr/>
        </p:nvCxnSpPr>
        <p:spPr>
          <a:xfrm>
            <a:off x="3708400" y="2765425"/>
            <a:ext cx="0" cy="43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47DBC3F-3432-4F57-92CA-C82F9875B4ED}"/>
              </a:ext>
            </a:extLst>
          </p:cNvPr>
          <p:cNvCxnSpPr/>
          <p:nvPr/>
        </p:nvCxnSpPr>
        <p:spPr>
          <a:xfrm>
            <a:off x="1042988" y="3068638"/>
            <a:ext cx="2808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8" name="TextBox 28">
            <a:extLst>
              <a:ext uri="{FF2B5EF4-FFF2-40B4-BE49-F238E27FC236}">
                <a16:creationId xmlns:a16="http://schemas.microsoft.com/office/drawing/2014/main" id="{08747CC3-0451-491B-BBE4-E5D0B4990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2762250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3220 mm</a:t>
            </a:r>
          </a:p>
        </p:txBody>
      </p:sp>
      <p:sp>
        <p:nvSpPr>
          <p:cNvPr id="16399" name="TextBox 29">
            <a:extLst>
              <a:ext uri="{FF2B5EF4-FFF2-40B4-BE49-F238E27FC236}">
                <a16:creationId xmlns:a16="http://schemas.microsoft.com/office/drawing/2014/main" id="{B014AF08-5037-4CC3-96D3-3859D3336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782763"/>
            <a:ext cx="86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400">
                <a:latin typeface="Calibri" panose="020F0502020204030204" pitchFamily="34" charset="0"/>
              </a:rPr>
              <a:t>V</a:t>
            </a:r>
            <a:r>
              <a:rPr lang="id-ID" altLang="en-US" sz="1400" baseline="-25000">
                <a:latin typeface="Calibri" panose="020F0502020204030204" pitchFamily="34" charset="0"/>
              </a:rPr>
              <a:t>S</a:t>
            </a:r>
            <a:r>
              <a:rPr lang="id-ID" altLang="en-US" sz="1400">
                <a:latin typeface="Calibri" panose="020F0502020204030204" pitchFamily="34" charset="0"/>
              </a:rPr>
              <a:t> </a:t>
            </a:r>
            <a:r>
              <a:rPr lang="id-ID" altLang="en-US" sz="1400" baseline="-25000">
                <a:latin typeface="Calibri" panose="020F0502020204030204" pitchFamily="34" charset="0"/>
              </a:rPr>
              <a:t>perlu</a:t>
            </a:r>
          </a:p>
        </p:txBody>
      </p:sp>
      <p:sp>
        <p:nvSpPr>
          <p:cNvPr id="16400" name="TextBox 30">
            <a:extLst>
              <a:ext uri="{FF2B5EF4-FFF2-40B4-BE49-F238E27FC236}">
                <a16:creationId xmlns:a16="http://schemas.microsoft.com/office/drawing/2014/main" id="{46EF21D2-3295-415B-AFF2-8975C54DC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863" y="1773238"/>
            <a:ext cx="720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76,67 kN</a:t>
            </a:r>
          </a:p>
        </p:txBody>
      </p:sp>
      <p:sp>
        <p:nvSpPr>
          <p:cNvPr id="16401" name="TextBox 31">
            <a:extLst>
              <a:ext uri="{FF2B5EF4-FFF2-40B4-BE49-F238E27FC236}">
                <a16:creationId xmlns:a16="http://schemas.microsoft.com/office/drawing/2014/main" id="{D636E521-FB37-4F28-80DA-B25677D93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724400"/>
            <a:ext cx="7416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Kemiringan garis diagram V</a:t>
            </a:r>
            <a:r>
              <a:rPr lang="id-ID" altLang="en-US" baseline="-25000">
                <a:latin typeface="Calibri" panose="020F0502020204030204" pitchFamily="34" charset="0"/>
              </a:rPr>
              <a:t>S</a:t>
            </a:r>
            <a:r>
              <a:rPr lang="id-ID" altLang="en-US">
                <a:latin typeface="Calibri" panose="020F0502020204030204" pitchFamily="34" charset="0"/>
              </a:rPr>
              <a:t> : m = W</a:t>
            </a:r>
            <a:r>
              <a:rPr lang="id-ID" altLang="en-US" baseline="-25000">
                <a:latin typeface="Calibri" panose="020F0502020204030204" pitchFamily="34" charset="0"/>
              </a:rPr>
              <a:t>U</a:t>
            </a:r>
            <a:r>
              <a:rPr lang="id-ID" altLang="en-US">
                <a:latin typeface="Calibri" panose="020F0502020204030204" pitchFamily="34" charset="0"/>
              </a:rPr>
              <a:t>/Ø = 46/0,60 = 76,67 kN/m</a:t>
            </a:r>
          </a:p>
          <a:p>
            <a:pPr eaLnBrk="1" hangingPunct="1"/>
            <a:endParaRPr lang="id-ID" altLang="en-US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>
                <a:latin typeface="Calibri" panose="020F0502020204030204" pitchFamily="34" charset="0"/>
              </a:rPr>
              <a:t>V</a:t>
            </a:r>
            <a:r>
              <a:rPr lang="id-ID" altLang="en-US" baseline="-25000">
                <a:latin typeface="Calibri" panose="020F0502020204030204" pitchFamily="34" charset="0"/>
              </a:rPr>
              <a:t>S</a:t>
            </a:r>
            <a:r>
              <a:rPr lang="id-ID" altLang="en-US">
                <a:latin typeface="Calibri" panose="020F0502020204030204" pitchFamily="34" charset="0"/>
              </a:rPr>
              <a:t> = 0 pada jarak  246,93/76,67 = 3,22 m dari tumpuan.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08EA61-8315-45E3-926A-4A8B8DACA673}"/>
              </a:ext>
            </a:extLst>
          </p:cNvPr>
          <p:cNvCxnSpPr/>
          <p:nvPr/>
        </p:nvCxnSpPr>
        <p:spPr>
          <a:xfrm>
            <a:off x="2124075" y="1773238"/>
            <a:ext cx="503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70BA736-AEFE-4B4E-B424-E16E15E8799E}"/>
              </a:ext>
            </a:extLst>
          </p:cNvPr>
          <p:cNvCxnSpPr/>
          <p:nvPr/>
        </p:nvCxnSpPr>
        <p:spPr>
          <a:xfrm>
            <a:off x="2627313" y="1773238"/>
            <a:ext cx="0" cy="215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4" name="TextBox 36">
            <a:extLst>
              <a:ext uri="{FF2B5EF4-FFF2-40B4-BE49-F238E27FC236}">
                <a16:creationId xmlns:a16="http://schemas.microsoft.com/office/drawing/2014/main" id="{6B7231FA-AE7B-4B91-A633-D96475E9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688" y="1277938"/>
            <a:ext cx="720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246,93 kN</a:t>
            </a:r>
          </a:p>
        </p:txBody>
      </p:sp>
      <p:sp>
        <p:nvSpPr>
          <p:cNvPr id="16405" name="TextBox 37">
            <a:extLst>
              <a:ext uri="{FF2B5EF4-FFF2-40B4-BE49-F238E27FC236}">
                <a16:creationId xmlns:a16="http://schemas.microsoft.com/office/drawing/2014/main" id="{A861F08B-9E14-4ACD-BD4E-73FD01E01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1584325"/>
            <a:ext cx="431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1000">
                <a:latin typeface="Calibri" panose="020F0502020204030204" pitchFamily="34" charset="0"/>
              </a:rPr>
              <a:t>1 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6A8C2D25-B9F9-40EA-BF7C-001FC566C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60350"/>
            <a:ext cx="77057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Menghitung panjang bagian bentang yang memerlukan sengkang</a:t>
            </a: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91C3383E-B21A-44B8-86E6-DD109EB41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341438"/>
            <a:ext cx="8137525" cy="504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Daerah yang membutuhkan sengkang yaitu V</a:t>
            </a:r>
            <a:r>
              <a:rPr lang="id-ID" altLang="en-US" sz="2000" baseline="-25000">
                <a:latin typeface="Calibri" panose="020F0502020204030204" pitchFamily="34" charset="0"/>
              </a:rPr>
              <a:t>U </a:t>
            </a:r>
            <a:r>
              <a:rPr lang="id-ID" altLang="en-US" sz="2000">
                <a:latin typeface="Calibri" panose="020F0502020204030204" pitchFamily="34" charset="0"/>
              </a:rPr>
              <a:t>= ØV</a:t>
            </a:r>
            <a:r>
              <a:rPr lang="id-ID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>
                <a:latin typeface="Calibri" panose="020F0502020204030204" pitchFamily="34" charset="0"/>
              </a:rPr>
              <a:t> = 81,84 kN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Posisinya pada diagram V</a:t>
            </a:r>
            <a:r>
              <a:rPr lang="id-ID" altLang="en-US" sz="2000" baseline="-25000">
                <a:latin typeface="Calibri" panose="020F0502020204030204" pitchFamily="34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</a:rPr>
              <a:t> =(V</a:t>
            </a:r>
            <a:r>
              <a:rPr lang="id-ID" altLang="en-US" sz="2000" baseline="-25000">
                <a:latin typeface="Calibri" panose="020F0502020204030204" pitchFamily="34" charset="0"/>
              </a:rPr>
              <a:t>U</a:t>
            </a:r>
            <a:r>
              <a:rPr lang="id-ID" altLang="en-US" sz="2000">
                <a:latin typeface="Calibri" panose="020F0502020204030204" pitchFamily="34" charset="0"/>
              </a:rPr>
              <a:t> – Ø V</a:t>
            </a:r>
            <a:r>
              <a:rPr lang="id-ID" altLang="en-US" sz="2000" baseline="-25000">
                <a:latin typeface="Calibri" panose="020F0502020204030204" pitchFamily="34" charset="0"/>
              </a:rPr>
              <a:t>C</a:t>
            </a:r>
            <a:r>
              <a:rPr lang="id-ID" altLang="en-US" sz="2000">
                <a:latin typeface="Calibri" panose="020F0502020204030204" pitchFamily="34" charset="0"/>
              </a:rPr>
              <a:t>)/M</a:t>
            </a:r>
            <a:r>
              <a:rPr lang="id-ID" altLang="en-US" sz="2000" baseline="-25000">
                <a:latin typeface="Calibri" panose="020F0502020204030204" pitchFamily="34" charset="0"/>
              </a:rPr>
              <a:t>VU </a:t>
            </a:r>
            <a:r>
              <a:rPr lang="id-ID" altLang="en-US" sz="2000">
                <a:latin typeface="Calibri" panose="020F0502020204030204" pitchFamily="34" charset="0"/>
              </a:rPr>
              <a:t>= (230 – 81,84)/46 = 4,11 m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Bila menggunakan sengkang D10 maka A</a:t>
            </a:r>
            <a:r>
              <a:rPr lang="id-ID" altLang="en-US" sz="2000" baseline="-25000">
                <a:latin typeface="Calibri" panose="020F0502020204030204" pitchFamily="34" charset="0"/>
              </a:rPr>
              <a:t>V </a:t>
            </a:r>
            <a:r>
              <a:rPr lang="id-ID" altLang="en-US" sz="2000">
                <a:latin typeface="Calibri" panose="020F0502020204030204" pitchFamily="34" charset="0"/>
              </a:rPr>
              <a:t>= 157 mm</a:t>
            </a:r>
            <a:r>
              <a:rPr lang="id-ID" altLang="en-US" sz="2000" baseline="30000">
                <a:latin typeface="Calibri" panose="020F0502020204030204" pitchFamily="34" charset="0"/>
              </a:rPr>
              <a:t>2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</a:rPr>
              <a:t>S </a:t>
            </a:r>
            <a:r>
              <a:rPr lang="id-ID" altLang="en-US" sz="2000">
                <a:latin typeface="Calibri" panose="020F0502020204030204" pitchFamily="34" charset="0"/>
              </a:rPr>
              <a:t>= 246,93 – 610(76,67) 10</a:t>
            </a:r>
            <a:r>
              <a:rPr lang="id-ID" altLang="en-US" sz="2000" baseline="30000">
                <a:latin typeface="Calibri" panose="020F0502020204030204" pitchFamily="34" charset="0"/>
              </a:rPr>
              <a:t>-3</a:t>
            </a:r>
            <a:r>
              <a:rPr lang="id-ID" altLang="en-US" sz="2000">
                <a:latin typeface="Calibri" panose="020F0502020204030204" pitchFamily="34" charset="0"/>
              </a:rPr>
              <a:t> = 200,16 kN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Jarak sengkang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Jarak sengkang maksimum </a:t>
            </a:r>
          </a:p>
          <a:p>
            <a:pPr eaLnBrk="1" hangingPunct="1"/>
            <a:endParaRPr lang="id-ID" altLang="en-US" sz="8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V</a:t>
            </a:r>
            <a:r>
              <a:rPr lang="id-ID" altLang="en-US" sz="2000" baseline="-25000">
                <a:latin typeface="Calibri" panose="020F0502020204030204" pitchFamily="34" charset="0"/>
              </a:rPr>
              <a:t>S</a:t>
            </a:r>
            <a:r>
              <a:rPr lang="id-ID" altLang="en-US" sz="2000">
                <a:latin typeface="Calibri" panose="020F0502020204030204" pitchFamily="34" charset="0"/>
              </a:rPr>
              <a:t> &lt; 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→ 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 adalah nilai terkecil antara ½ d dan 600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V</a:t>
            </a:r>
            <a:r>
              <a:rPr lang="id-ID" altLang="en-US" sz="2000" baseline="-25000">
                <a:latin typeface="Calibri" panose="020F0502020204030204" pitchFamily="34" charset="0"/>
              </a:rPr>
              <a:t>S  </a:t>
            </a:r>
            <a:r>
              <a:rPr lang="id-ID" altLang="en-US" sz="2000">
                <a:latin typeface="Calibri" panose="020F0502020204030204" pitchFamily="34" charset="0"/>
              </a:rPr>
              <a:t>&gt; 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→ 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 adalah nilai terkecil antara 1/4 d dan 300 mm</a:t>
            </a: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fc’. b</a:t>
            </a:r>
            <a:r>
              <a:rPr lang="id-ID" altLang="en-US" sz="2000" baseline="-25000">
                <a:latin typeface="Calibri" panose="020F0502020204030204" pitchFamily="34" charset="0"/>
              </a:rPr>
              <a:t>w</a:t>
            </a:r>
            <a:r>
              <a:rPr lang="id-ID" altLang="en-US" sz="2000">
                <a:latin typeface="Calibri" panose="020F0502020204030204" pitchFamily="34" charset="0"/>
              </a:rPr>
              <a:t>. d = (1/3 </a:t>
            </a:r>
            <a:r>
              <a:rPr lang="id-ID" altLang="en-US" sz="2800">
                <a:latin typeface="Calibri" panose="020F0502020204030204" pitchFamily="34" charset="0"/>
              </a:rPr>
              <a:t>√</a:t>
            </a:r>
            <a:r>
              <a:rPr lang="id-ID" altLang="en-US" sz="2000">
                <a:latin typeface="Calibri" panose="020F0502020204030204" pitchFamily="34" charset="0"/>
              </a:rPr>
              <a:t>20). 300. 610.10</a:t>
            </a:r>
            <a:r>
              <a:rPr lang="id-ID" altLang="en-US" sz="2000" baseline="30000">
                <a:latin typeface="Calibri" panose="020F0502020204030204" pitchFamily="34" charset="0"/>
              </a:rPr>
              <a:t>-3</a:t>
            </a:r>
            <a:r>
              <a:rPr lang="id-ID" altLang="en-US" sz="2000">
                <a:latin typeface="Calibri" panose="020F0502020204030204" pitchFamily="34" charset="0"/>
              </a:rPr>
              <a:t> = 272,80 kN &gt; V</a:t>
            </a:r>
            <a:r>
              <a:rPr lang="id-ID" altLang="en-US" sz="2000" baseline="-25000">
                <a:latin typeface="Calibri" panose="020F0502020204030204" pitchFamily="34" charset="0"/>
              </a:rPr>
              <a:t>S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maks</a:t>
            </a:r>
            <a:r>
              <a:rPr lang="id-ID" altLang="en-US" sz="2000">
                <a:latin typeface="Calibri" panose="020F0502020204030204" pitchFamily="34" charset="0"/>
              </a:rPr>
              <a:t> = ½ d = 0,50 . 610 = 305 mm &lt; 600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</a:t>
            </a:r>
          </a:p>
        </p:txBody>
      </p:sp>
      <p:graphicFrame>
        <p:nvGraphicFramePr>
          <p:cNvPr id="17412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9675" y="3078163"/>
          <a:ext cx="4826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3" imgW="3340100" imgH="457200" progId="Equation.3">
                  <p:embed/>
                </p:oleObj>
              </mc:Choice>
              <mc:Fallback>
                <p:oleObj name="Equation" r:id="rId3" imgW="33401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9675" y="3078163"/>
                        <a:ext cx="48260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>
            <a:extLst>
              <a:ext uri="{FF2B5EF4-FFF2-40B4-BE49-F238E27FC236}">
                <a16:creationId xmlns:a16="http://schemas.microsoft.com/office/drawing/2014/main" id="{9D68D273-B14D-41E8-B969-32B541ABF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327025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Menentukan S berdasarkan kuat geser</a:t>
            </a:r>
          </a:p>
        </p:txBody>
      </p:sp>
      <p:sp>
        <p:nvSpPr>
          <p:cNvPr id="18435" name="TextBox 4">
            <a:extLst>
              <a:ext uri="{FF2B5EF4-FFF2-40B4-BE49-F238E27FC236}">
                <a16:creationId xmlns:a16="http://schemas.microsoft.com/office/drawing/2014/main" id="{86495EDF-3BC3-4CEF-B596-83F44D465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908050"/>
            <a:ext cx="8783637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S</a:t>
            </a:r>
            <a:r>
              <a:rPr lang="id-ID" altLang="en-US" sz="2000" baseline="-25000">
                <a:latin typeface="Calibri" panose="020F0502020204030204" pitchFamily="34" charset="0"/>
              </a:rPr>
              <a:t>kr </a:t>
            </a:r>
            <a:r>
              <a:rPr lang="id-ID" altLang="en-US" sz="2000">
                <a:latin typeface="Calibri" panose="020F0502020204030204" pitchFamily="34" charset="0"/>
              </a:rPr>
              <a:t>= 305 mm = S</a:t>
            </a:r>
            <a:r>
              <a:rPr lang="id-ID" altLang="en-US" sz="2000" baseline="-25000">
                <a:latin typeface="Calibri" panose="020F0502020204030204" pitchFamily="34" charset="0"/>
              </a:rPr>
              <a:t>maks </a:t>
            </a:r>
            <a:r>
              <a:rPr lang="id-ID" altLang="en-US" sz="2000">
                <a:latin typeface="Calibri" panose="020F0502020204030204" pitchFamily="34" charset="0"/>
              </a:rPr>
              <a:t>= 305 mm</a:t>
            </a: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</a:t>
            </a: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endParaRPr lang="id-ID" altLang="en-US" sz="1000">
              <a:latin typeface="Calibri" panose="020F0502020204030204" pitchFamily="34" charset="0"/>
            </a:endParaRP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                                                                                                 (jarak 660 mm dr tumpuan)</a:t>
            </a:r>
          </a:p>
          <a:p>
            <a:pPr eaLnBrk="1" hangingPunct="1"/>
            <a:endParaRPr lang="id-ID" altLang="en-US" sz="2000">
              <a:latin typeface="Calibri" panose="020F0502020204030204" pitchFamily="34" charset="0"/>
            </a:endParaRPr>
          </a:p>
          <a:p>
            <a:pPr eaLnBrk="1" hangingPunct="1"/>
            <a:r>
              <a:rPr lang="id-ID" altLang="en-US" sz="2000">
                <a:latin typeface="Calibri" panose="020F0502020204030204" pitchFamily="34" charset="0"/>
              </a:rPr>
              <a:t>Dengan rumus diatas dapat dihitung untuk jarak 1 m sampai 2 m dan 2,24 m dari tupuan .</a:t>
            </a:r>
          </a:p>
        </p:txBody>
      </p:sp>
      <p:graphicFrame>
        <p:nvGraphicFramePr>
          <p:cNvPr id="18436" name="Object 2">
            <a:extLst>
              <a:ext uri="{FF2B5EF4-FFF2-40B4-BE49-F238E27FC236}">
                <a16:creationId xmlns:a16="http://schemas.microsoft.com/office/drawing/2014/main" id="{B854F7B5-6A03-4D85-BF7C-66175A9EFC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1371600"/>
          <a:ext cx="338455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6" name="Equation" r:id="rId3" imgW="2209800" imgH="457200" progId="Equation.3">
                  <p:embed/>
                </p:oleObj>
              </mc:Choice>
              <mc:Fallback>
                <p:oleObj name="Equation" r:id="rId3" imgW="22098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371600"/>
                        <a:ext cx="338455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3">
            <a:extLst>
              <a:ext uri="{FF2B5EF4-FFF2-40B4-BE49-F238E27FC236}">
                <a16:creationId xmlns:a16="http://schemas.microsoft.com/office/drawing/2014/main" id="{5E8931E6-7611-496C-AFD0-D3CBECE5BC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2035175"/>
          <a:ext cx="55213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7" name="Equation" r:id="rId5" imgW="3606800" imgH="482600" progId="Equation.3">
                  <p:embed/>
                </p:oleObj>
              </mc:Choice>
              <mc:Fallback>
                <p:oleObj name="Equation" r:id="rId5" imgW="3606800" imgH="482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035175"/>
                        <a:ext cx="5521325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A59DD9C-87B3-4A1C-8958-0064CA15C5AE}"/>
              </a:ext>
            </a:extLst>
          </p:cNvPr>
          <p:cNvGraphicFramePr>
            <a:graphicFrameLocks noGrp="1"/>
          </p:cNvGraphicFramePr>
          <p:nvPr/>
        </p:nvGraphicFramePr>
        <p:xfrm>
          <a:off x="2887663" y="3487738"/>
          <a:ext cx="1944687" cy="1655761"/>
        </p:xfrm>
        <a:graphic>
          <a:graphicData uri="http://schemas.openxmlformats.org/drawingml/2006/table">
            <a:tbl>
              <a:tblPr/>
              <a:tblGrid>
                <a:gridCol w="6285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796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 (m)</a:t>
                      </a:r>
                    </a:p>
                  </a:txBody>
                  <a:tcPr marL="9527" marR="9527" marT="952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 perlu (mm)</a:t>
                      </a:r>
                    </a:p>
                  </a:txBody>
                  <a:tcPr marL="9527" marR="9527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digunakan (mm)</a:t>
                      </a:r>
                    </a:p>
                  </a:txBody>
                  <a:tcPr marL="9527" marR="9527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0,66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117,07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135,00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374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245,59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843">
                <a:tc>
                  <a:txBody>
                    <a:bodyPr/>
                    <a:lstStyle/>
                    <a:p>
                      <a:pPr algn="ctr" fontAlgn="b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2,24</a:t>
                      </a:r>
                    </a:p>
                  </a:txBody>
                  <a:tcPr marL="9527" marR="9527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305,69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9527" marR="9527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9607EEEF-875C-4BB8-8DB4-DB0F754F6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327025"/>
            <a:ext cx="3067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sz="2800" i="1">
                <a:latin typeface="Calibri" panose="020F0502020204030204" pitchFamily="34" charset="0"/>
              </a:rPr>
              <a:t>Sketsa hasil disain</a:t>
            </a:r>
          </a:p>
        </p:txBody>
      </p:sp>
      <p:grpSp>
        <p:nvGrpSpPr>
          <p:cNvPr id="19459" name="Group 52">
            <a:extLst>
              <a:ext uri="{FF2B5EF4-FFF2-40B4-BE49-F238E27FC236}">
                <a16:creationId xmlns:a16="http://schemas.microsoft.com/office/drawing/2014/main" id="{CAC18B1D-1662-4AC0-B12E-20661ADC622B}"/>
              </a:ext>
            </a:extLst>
          </p:cNvPr>
          <p:cNvGrpSpPr>
            <a:grpSpLocks/>
          </p:cNvGrpSpPr>
          <p:nvPr/>
        </p:nvGrpSpPr>
        <p:grpSpPr bwMode="auto">
          <a:xfrm>
            <a:off x="844550" y="1450975"/>
            <a:ext cx="7127875" cy="1722438"/>
            <a:chOff x="844064" y="2498092"/>
            <a:chExt cx="7128792" cy="172299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E06313-CED9-4AFD-BD49-81366124FC77}"/>
                </a:ext>
              </a:extLst>
            </p:cNvPr>
            <p:cNvSpPr/>
            <p:nvPr/>
          </p:nvSpPr>
          <p:spPr>
            <a:xfrm>
              <a:off x="844064" y="2498092"/>
              <a:ext cx="7128792" cy="10083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00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F8D7DFB-A4EA-4EB6-BF98-F8896FF38B96}"/>
                </a:ext>
              </a:extLst>
            </p:cNvPr>
            <p:cNvCxnSpPr/>
            <p:nvPr/>
          </p:nvCxnSpPr>
          <p:spPr>
            <a:xfrm>
              <a:off x="971080" y="2623546"/>
              <a:ext cx="698589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736B88C-9F29-44A5-BCF1-BEF927E9C714}"/>
                </a:ext>
              </a:extLst>
            </p:cNvPr>
            <p:cNvCxnSpPr/>
            <p:nvPr/>
          </p:nvCxnSpPr>
          <p:spPr>
            <a:xfrm>
              <a:off x="971080" y="3373088"/>
              <a:ext cx="698589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891DFFD-285E-424E-8B07-DC2FE61592AE}"/>
                </a:ext>
              </a:extLst>
            </p:cNvPr>
            <p:cNvCxnSpPr/>
            <p:nvPr/>
          </p:nvCxnSpPr>
          <p:spPr>
            <a:xfrm>
              <a:off x="111556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443F9A7-CF3D-4E19-A02D-70C053FAB53C}"/>
                </a:ext>
              </a:extLst>
            </p:cNvPr>
            <p:cNvCxnSpPr/>
            <p:nvPr/>
          </p:nvCxnSpPr>
          <p:spPr>
            <a:xfrm>
              <a:off x="284457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CA1D86D-2004-475D-9418-8997C048C624}"/>
                </a:ext>
              </a:extLst>
            </p:cNvPr>
            <p:cNvCxnSpPr/>
            <p:nvPr/>
          </p:nvCxnSpPr>
          <p:spPr>
            <a:xfrm>
              <a:off x="392421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B57A900-2806-4BE2-A3B0-BCE809CCCE02}"/>
                </a:ext>
              </a:extLst>
            </p:cNvPr>
            <p:cNvCxnSpPr/>
            <p:nvPr/>
          </p:nvCxnSpPr>
          <p:spPr>
            <a:xfrm>
              <a:off x="529281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3653A82-BF6E-4633-8BB5-21774565E962}"/>
                </a:ext>
              </a:extLst>
            </p:cNvPr>
            <p:cNvCxnSpPr/>
            <p:nvPr/>
          </p:nvCxnSpPr>
          <p:spPr>
            <a:xfrm>
              <a:off x="7812498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7B10CC-A855-4757-92BC-B8C09D0AFCF9}"/>
                </a:ext>
              </a:extLst>
            </p:cNvPr>
            <p:cNvCxnSpPr/>
            <p:nvPr/>
          </p:nvCxnSpPr>
          <p:spPr>
            <a:xfrm>
              <a:off x="1312437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9D963F7-B0FD-44E8-85F8-4A20C5BB3D4D}"/>
                </a:ext>
              </a:extLst>
            </p:cNvPr>
            <p:cNvCxnSpPr/>
            <p:nvPr/>
          </p:nvCxnSpPr>
          <p:spPr>
            <a:xfrm>
              <a:off x="1493436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0A05027-55B8-4449-9EA1-E23B599B3CA8}"/>
                </a:ext>
              </a:extLst>
            </p:cNvPr>
            <p:cNvCxnSpPr/>
            <p:nvPr/>
          </p:nvCxnSpPr>
          <p:spPr>
            <a:xfrm>
              <a:off x="169031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2503E03-2F89-4701-AA12-4334BACC8886}"/>
                </a:ext>
              </a:extLst>
            </p:cNvPr>
            <p:cNvCxnSpPr/>
            <p:nvPr/>
          </p:nvCxnSpPr>
          <p:spPr>
            <a:xfrm>
              <a:off x="1887186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D87BC6B-EA9D-4748-A099-3DECE78309CD}"/>
                </a:ext>
              </a:extLst>
            </p:cNvPr>
            <p:cNvCxnSpPr/>
            <p:nvPr/>
          </p:nvCxnSpPr>
          <p:spPr>
            <a:xfrm>
              <a:off x="206977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7DE77F-323A-437A-8DAF-A8150F52CE12}"/>
                </a:ext>
              </a:extLst>
            </p:cNvPr>
            <p:cNvCxnSpPr/>
            <p:nvPr/>
          </p:nvCxnSpPr>
          <p:spPr>
            <a:xfrm>
              <a:off x="225077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F59EA42-FCF6-4DE2-96EF-6E23FA99CABA}"/>
                </a:ext>
              </a:extLst>
            </p:cNvPr>
            <p:cNvCxnSpPr/>
            <p:nvPr/>
          </p:nvCxnSpPr>
          <p:spPr>
            <a:xfrm>
              <a:off x="2455584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9839819-79C0-42E1-B6F2-BA80AAA18488}"/>
                </a:ext>
              </a:extLst>
            </p:cNvPr>
            <p:cNvCxnSpPr/>
            <p:nvPr/>
          </p:nvCxnSpPr>
          <p:spPr>
            <a:xfrm>
              <a:off x="2649284" y="2583845"/>
              <a:ext cx="0" cy="8654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2EFABBD-1783-433E-B1DE-77ABBC17D583}"/>
                </a:ext>
              </a:extLst>
            </p:cNvPr>
            <p:cNvCxnSpPr/>
            <p:nvPr/>
          </p:nvCxnSpPr>
          <p:spPr>
            <a:xfrm>
              <a:off x="3390742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A676E6B-A006-486A-8697-B12F7ADD154C}"/>
                </a:ext>
              </a:extLst>
            </p:cNvPr>
            <p:cNvCxnSpPr/>
            <p:nvPr/>
          </p:nvCxnSpPr>
          <p:spPr>
            <a:xfrm>
              <a:off x="3117656" y="2569553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A83A54-5E37-4207-87EA-A26324E0E865}"/>
                </a:ext>
              </a:extLst>
            </p:cNvPr>
            <p:cNvCxnSpPr/>
            <p:nvPr/>
          </p:nvCxnSpPr>
          <p:spPr>
            <a:xfrm>
              <a:off x="3663827" y="257431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B5AB9D4-7AC7-44F5-9320-B9A3F362A0C3}"/>
                </a:ext>
              </a:extLst>
            </p:cNvPr>
            <p:cNvCxnSpPr/>
            <p:nvPr/>
          </p:nvCxnSpPr>
          <p:spPr>
            <a:xfrm>
              <a:off x="4629151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0E41160-817B-469D-AC96-A0D9E2635E04}"/>
                </a:ext>
              </a:extLst>
            </p:cNvPr>
            <p:cNvCxnSpPr/>
            <p:nvPr/>
          </p:nvCxnSpPr>
          <p:spPr>
            <a:xfrm>
              <a:off x="428462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643FB00-2D6D-49F8-A652-60F2B0473360}"/>
                </a:ext>
              </a:extLst>
            </p:cNvPr>
            <p:cNvCxnSpPr/>
            <p:nvPr/>
          </p:nvCxnSpPr>
          <p:spPr>
            <a:xfrm>
              <a:off x="4975270" y="2564789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1AE968E-D28E-470B-94C9-7387B93B502E}"/>
                </a:ext>
              </a:extLst>
            </p:cNvPr>
            <p:cNvCxnSpPr/>
            <p:nvPr/>
          </p:nvCxnSpPr>
          <p:spPr>
            <a:xfrm>
              <a:off x="6994830" y="2563201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05BA3CB-2F45-46AA-8453-FF8F0D643E3E}"/>
                </a:ext>
              </a:extLst>
            </p:cNvPr>
            <p:cNvCxnSpPr/>
            <p:nvPr/>
          </p:nvCxnSpPr>
          <p:spPr>
            <a:xfrm>
              <a:off x="7426686" y="255049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7E10D82-A608-4C4F-B55C-6B92132BDCBD}"/>
                </a:ext>
              </a:extLst>
            </p:cNvPr>
            <p:cNvCxnSpPr/>
            <p:nvPr/>
          </p:nvCxnSpPr>
          <p:spPr>
            <a:xfrm>
              <a:off x="6545510" y="2583845"/>
              <a:ext cx="0" cy="8654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9CC83B2-EB3C-49A7-8EA9-47048C8A7227}"/>
                </a:ext>
              </a:extLst>
            </p:cNvPr>
            <p:cNvCxnSpPr/>
            <p:nvPr/>
          </p:nvCxnSpPr>
          <p:spPr>
            <a:xfrm>
              <a:off x="6139058" y="2574317"/>
              <a:ext cx="0" cy="8638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CADEA33-3561-47B6-88A9-1B90A633C125}"/>
                </a:ext>
              </a:extLst>
            </p:cNvPr>
            <p:cNvCxnSpPr/>
            <p:nvPr/>
          </p:nvCxnSpPr>
          <p:spPr>
            <a:xfrm>
              <a:off x="5705614" y="2579081"/>
              <a:ext cx="0" cy="86546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C90E56F-93A9-4F5C-BB41-5970337220D2}"/>
                </a:ext>
              </a:extLst>
            </p:cNvPr>
            <p:cNvCxnSpPr/>
            <p:nvPr/>
          </p:nvCxnSpPr>
          <p:spPr>
            <a:xfrm>
              <a:off x="1115562" y="3789148"/>
              <a:ext cx="0" cy="4319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B418A1A-B5C5-4E77-BC80-164B0DCC5F53}"/>
                </a:ext>
              </a:extLst>
            </p:cNvPr>
            <p:cNvCxnSpPr/>
            <p:nvPr/>
          </p:nvCxnSpPr>
          <p:spPr>
            <a:xfrm>
              <a:off x="2844571" y="3789148"/>
              <a:ext cx="0" cy="4319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6B338BB-0ABE-4F0F-A94C-D0DB710707B9}"/>
                </a:ext>
              </a:extLst>
            </p:cNvPr>
            <p:cNvCxnSpPr/>
            <p:nvPr/>
          </p:nvCxnSpPr>
          <p:spPr>
            <a:xfrm>
              <a:off x="3924210" y="3717687"/>
              <a:ext cx="0" cy="503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658932C-6ED0-44A4-A91B-D4681B422B62}"/>
                </a:ext>
              </a:extLst>
            </p:cNvPr>
            <p:cNvCxnSpPr/>
            <p:nvPr/>
          </p:nvCxnSpPr>
          <p:spPr>
            <a:xfrm>
              <a:off x="5292811" y="3644638"/>
              <a:ext cx="0" cy="576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3958118-CD57-49DA-B9C1-236232D37A0C}"/>
                </a:ext>
              </a:extLst>
            </p:cNvPr>
            <p:cNvCxnSpPr/>
            <p:nvPr/>
          </p:nvCxnSpPr>
          <p:spPr>
            <a:xfrm>
              <a:off x="7812498" y="3644638"/>
              <a:ext cx="0" cy="5764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7DBC790-FFE7-4D9C-B14A-E93EA19AA062}"/>
                </a:ext>
              </a:extLst>
            </p:cNvPr>
            <p:cNvCxnSpPr/>
            <p:nvPr/>
          </p:nvCxnSpPr>
          <p:spPr>
            <a:xfrm>
              <a:off x="971080" y="4005118"/>
              <a:ext cx="698589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93" name="TextBox 48">
              <a:extLst>
                <a:ext uri="{FF2B5EF4-FFF2-40B4-BE49-F238E27FC236}">
                  <a16:creationId xmlns:a16="http://schemas.microsoft.com/office/drawing/2014/main" id="{3E9504AB-7C0F-4840-B15B-D4FCB973E2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1128" y="375781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9 x 110 mm</a:t>
              </a:r>
            </a:p>
          </p:txBody>
        </p:sp>
        <p:sp>
          <p:nvSpPr>
            <p:cNvPr id="19494" name="TextBox 49">
              <a:extLst>
                <a:ext uri="{FF2B5EF4-FFF2-40B4-BE49-F238E27FC236}">
                  <a16:creationId xmlns:a16="http://schemas.microsoft.com/office/drawing/2014/main" id="{B2DA516F-C331-4920-86D0-46847F855E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5312" y="3744796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 x 125 mm</a:t>
              </a:r>
            </a:p>
          </p:txBody>
        </p:sp>
        <p:sp>
          <p:nvSpPr>
            <p:cNvPr id="19495" name="TextBox 50">
              <a:extLst>
                <a:ext uri="{FF2B5EF4-FFF2-40B4-BE49-F238E27FC236}">
                  <a16:creationId xmlns:a16="http://schemas.microsoft.com/office/drawing/2014/main" id="{13FB3C0A-74B8-452E-B54D-1E98D24BB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84196" y="371703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4 x 190 mm</a:t>
              </a:r>
            </a:p>
          </p:txBody>
        </p:sp>
        <p:sp>
          <p:nvSpPr>
            <p:cNvPr id="19496" name="TextBox 51">
              <a:extLst>
                <a:ext uri="{FF2B5EF4-FFF2-40B4-BE49-F238E27FC236}">
                  <a16:creationId xmlns:a16="http://schemas.microsoft.com/office/drawing/2014/main" id="{5884DCE6-C26C-4701-B483-F070D5BD10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6176" y="3733512"/>
              <a:ext cx="936104" cy="288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d-ID" altLang="en-US" sz="1200">
                  <a:latin typeface="Calibri" panose="020F0502020204030204" pitchFamily="34" charset="0"/>
                </a:rPr>
                <a:t>9 x 300 mm</a:t>
              </a:r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95536" y="4293096"/>
            <a:ext cx="7776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15616" y="3789040"/>
            <a:ext cx="0" cy="8640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184252" y="3717032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8" name="TextBox 19487"/>
          <p:cNvSpPr txBox="1"/>
          <p:nvPr/>
        </p:nvSpPr>
        <p:spPr>
          <a:xfrm>
            <a:off x="5039612" y="3671888"/>
            <a:ext cx="1849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2/4 L = 5,00 m </a:t>
            </a:r>
          </a:p>
          <a:p>
            <a:r>
              <a:rPr lang="id-ID" dirty="0" smtClean="0"/>
              <a:t>Φ 10 – 200 mm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88097" y="3824288"/>
            <a:ext cx="1762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¼ L = 2,50 m </a:t>
            </a:r>
          </a:p>
          <a:p>
            <a:r>
              <a:rPr lang="id-ID" dirty="0" smtClean="0"/>
              <a:t>Φ 10 – 110 mm</a:t>
            </a:r>
          </a:p>
        </p:txBody>
      </p:sp>
      <p:cxnSp>
        <p:nvCxnSpPr>
          <p:cNvPr id="19490" name="Straight Connector 19489"/>
          <p:cNvCxnSpPr/>
          <p:nvPr/>
        </p:nvCxnSpPr>
        <p:spPr>
          <a:xfrm>
            <a:off x="1690688" y="5301208"/>
            <a:ext cx="374540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1" name="Isosceles Triangle 19490"/>
          <p:cNvSpPr/>
          <p:nvPr/>
        </p:nvSpPr>
        <p:spPr>
          <a:xfrm>
            <a:off x="1624523" y="5373216"/>
            <a:ext cx="139165" cy="1440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492" name="Oval 19491"/>
          <p:cNvSpPr/>
          <p:nvPr/>
        </p:nvSpPr>
        <p:spPr>
          <a:xfrm>
            <a:off x="5436096" y="5301208"/>
            <a:ext cx="45719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9498" name="Straight Connector 19497"/>
          <p:cNvCxnSpPr/>
          <p:nvPr/>
        </p:nvCxnSpPr>
        <p:spPr>
          <a:xfrm>
            <a:off x="1312863" y="5877272"/>
            <a:ext cx="439261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00" name="Straight Connector 19499"/>
          <p:cNvCxnSpPr/>
          <p:nvPr/>
        </p:nvCxnSpPr>
        <p:spPr>
          <a:xfrm>
            <a:off x="1690688" y="5733256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502" name="Straight Connector 19501"/>
          <p:cNvCxnSpPr/>
          <p:nvPr/>
        </p:nvCxnSpPr>
        <p:spPr>
          <a:xfrm>
            <a:off x="2649538" y="5733256"/>
            <a:ext cx="0" cy="2880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461211" y="5674858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66306" y="5722985"/>
            <a:ext cx="0" cy="3600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551523" y="5665490"/>
            <a:ext cx="1236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¼ L = 2,50 m </a:t>
            </a:r>
          </a:p>
          <a:p>
            <a:r>
              <a:rPr lang="id-ID" sz="1200" dirty="0" smtClean="0"/>
              <a:t>Φ 10 – 110 mm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464050" y="5517232"/>
            <a:ext cx="1236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¼ L = 2,50 m </a:t>
            </a:r>
          </a:p>
          <a:p>
            <a:r>
              <a:rPr lang="id-ID" sz="1200" dirty="0" smtClean="0"/>
              <a:t>Φ 10 – 110 mm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016746" y="5658177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2/4 L = 5,00 m </a:t>
            </a:r>
          </a:p>
          <a:p>
            <a:r>
              <a:rPr lang="id-ID" sz="1200" dirty="0" smtClean="0"/>
              <a:t>Φ 10 – 200 mm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sPlan_psn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TS010385268</Template>
  <TotalTime>734</TotalTime>
  <Words>868</Words>
  <Application>Microsoft Office PowerPoint</Application>
  <PresentationFormat>On-screen Show (4:3)</PresentationFormat>
  <Paragraphs>157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Times New Roman</vt:lpstr>
      <vt:lpstr>BsPlan_psn</vt:lpstr>
      <vt:lpstr>Custom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Tamin</dc:creator>
  <cp:lastModifiedBy>Agung Kristiawan</cp:lastModifiedBy>
  <cp:revision>49</cp:revision>
  <dcterms:created xsi:type="dcterms:W3CDTF">2012-11-10T23:37:43Z</dcterms:created>
  <dcterms:modified xsi:type="dcterms:W3CDTF">2021-05-25T12:19:59Z</dcterms:modified>
</cp:coreProperties>
</file>