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72" r:id="rId2"/>
    <p:sldId id="285" r:id="rId3"/>
    <p:sldId id="297" r:id="rId4"/>
    <p:sldId id="298" r:id="rId5"/>
    <p:sldId id="299" r:id="rId6"/>
    <p:sldId id="300" r:id="rId7"/>
    <p:sldId id="281" r:id="rId8"/>
  </p:sldIdLst>
  <p:sldSz cx="9144000" cy="6858000" type="screen4x3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65C010"/>
    <a:srgbClr val="E96E25"/>
    <a:srgbClr val="D0264C"/>
    <a:srgbClr val="1A6D31"/>
    <a:srgbClr val="711663"/>
    <a:srgbClr val="DABD00"/>
    <a:srgbClr val="004050"/>
    <a:srgbClr val="18015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62" autoAdjust="0"/>
    <p:restoredTop sz="97115" autoAdjust="0"/>
  </p:normalViewPr>
  <p:slideViewPr>
    <p:cSldViewPr>
      <p:cViewPr varScale="1">
        <p:scale>
          <a:sx n="79" d="100"/>
          <a:sy n="79" d="100"/>
        </p:scale>
        <p:origin x="-9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2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s-Latn-B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70736A-2607-4F12-B653-F7E3539110C9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s-Latn-B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302CB5-B607-4463-83D5-92A5E9409C0E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883156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7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bs-Latn-B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bs-Latn-B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6381328"/>
            <a:ext cx="1905266" cy="36200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389789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6309320"/>
            <a:ext cx="1905266" cy="36200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203079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23724594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39745142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31818828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21341960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39447205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357630299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bs-Latn-B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35711227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2878606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25059336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6D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bs-Latn-B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837833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lang="bs-Latn-BA" sz="4400" kern="1200" dirty="0">
          <a:solidFill>
            <a:schemeClr val="bg1"/>
          </a:solidFill>
          <a:latin typeface="Segoe UI Light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lang="bs-Latn-BA" sz="2800" kern="1200" dirty="0">
          <a:solidFill>
            <a:schemeClr val="bg1"/>
          </a:solidFill>
          <a:latin typeface="Segoe UI Light" pitchFamily="34" charset="0"/>
          <a:ea typeface="+mj-ea"/>
          <a:cs typeface="+mj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17655"/>
            <a:ext cx="8229600" cy="5540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1700" u="sng" smtClean="0">
                <a:solidFill>
                  <a:schemeClr val="tx1"/>
                </a:solidFill>
              </a:rPr>
              <a:t>Memperkenalkan </a:t>
            </a:r>
            <a:r>
              <a:rPr sz="1700" u="sng" smtClean="0">
                <a:solidFill>
                  <a:schemeClr val="tx1"/>
                </a:solidFill>
              </a:rPr>
              <a:t>Arduino IDE:</a:t>
            </a:r>
            <a:endParaRPr lang="id-ID" sz="1700" u="sng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700" dirty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785918" y="357174"/>
            <a:ext cx="2714644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Arduino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 IDE &amp; </a:t>
            </a:r>
            <a:b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</a:b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1</a:t>
            </a:r>
            <a:r>
              <a:rPr lang="en-US" sz="3600" baseline="30000" dirty="0" smtClean="0">
                <a:solidFill>
                  <a:schemeClr val="tx1"/>
                </a:solidFill>
                <a:latin typeface="Segoe UI Light" pitchFamily="34" charset="0"/>
              </a:rPr>
              <a:t>st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 Project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072066" y="357166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1600" dirty="0" err="1" smtClean="0">
                <a:latin typeface="Segoe UI Light" pitchFamily="34" charset="0"/>
              </a:rPr>
              <a:t>Robotika</a:t>
            </a:r>
            <a:endParaRPr lang="en-US" sz="1600" dirty="0" smtClean="0">
              <a:latin typeface="Segoe UI Light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4142578" y="927876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928802"/>
            <a:ext cx="5715040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4986889" y="3079732"/>
            <a:ext cx="4950883" cy="136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17655"/>
            <a:ext cx="8229600" cy="5540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1700" u="sng" smtClean="0">
                <a:solidFill>
                  <a:schemeClr val="tx1"/>
                </a:solidFill>
              </a:rPr>
              <a:t>Langkah-langkahnya</a:t>
            </a:r>
            <a:r>
              <a:rPr sz="1700" u="sng" smtClean="0">
                <a:solidFill>
                  <a:schemeClr val="tx1"/>
                </a:solidFill>
              </a:rPr>
              <a:t>:</a:t>
            </a:r>
            <a:endParaRPr lang="id-ID" sz="1700" u="sng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700" dirty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4143404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Instalasi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Arduino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 IDE 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pada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 Windows 7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4142578" y="927876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 txBox="1">
            <a:spLocks/>
          </p:cNvSpPr>
          <p:nvPr/>
        </p:nvSpPr>
        <p:spPr>
          <a:xfrm>
            <a:off x="5357818" y="5072074"/>
            <a:ext cx="3071834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Arif Wibisono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1400" dirty="0" smtClean="0">
                <a:solidFill>
                  <a:srgbClr val="0070C0"/>
                </a:solidFill>
                <a:latin typeface="Arial" pitchFamily="34" charset="0"/>
                <a:ea typeface="+mj-ea"/>
                <a:cs typeface="Arial" pitchFamily="34" charset="0"/>
              </a:rPr>
              <a:t>arif@upgris.ac.id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Verdana" pitchFamily="34" charset="0"/>
                <a:cs typeface="Arial" pitchFamily="34" charset="0"/>
              </a:rPr>
              <a:t>0821.374.28.349</a:t>
            </a:r>
            <a:endParaRPr kumimoji="0" lang="en-US" sz="16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Verdana" pitchFamily="34" charset="0"/>
              <a:cs typeface="Arial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 err="1" smtClean="0">
                <a:solidFill>
                  <a:srgbClr val="00B0F0"/>
                </a:solidFill>
                <a:latin typeface="Arial" pitchFamily="34" charset="0"/>
                <a:ea typeface="Verdana" pitchFamily="34" charset="0"/>
                <a:cs typeface="Arial" pitchFamily="34" charset="0"/>
              </a:rPr>
              <a:t>arifwibisono</a:t>
            </a:r>
            <a:r>
              <a:rPr lang="en-US" sz="1600" b="1" dirty="0" smtClean="0">
                <a:solidFill>
                  <a:srgbClr val="00B0F0"/>
                </a:solidFill>
                <a:latin typeface="Arial" pitchFamily="34" charset="0"/>
                <a:ea typeface="Verdana" pitchFamily="34" charset="0"/>
                <a:cs typeface="Arial" pitchFamily="34" charset="0"/>
              </a:rPr>
              <a:t>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 smtClean="0">
                <a:solidFill>
                  <a:srgbClr val="00B0F0"/>
                </a:solidFill>
                <a:latin typeface="Arial" pitchFamily="34" charset="0"/>
                <a:ea typeface="Verdana" pitchFamily="34" charset="0"/>
                <a:cs typeface="Arial" pitchFamily="34" charset="0"/>
              </a:rPr>
              <a:t>wordpress.com</a:t>
            </a:r>
            <a:endParaRPr kumimoji="0" lang="bs-Latn-BA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itchFamily="34" charset="0"/>
              <a:ea typeface="Verdana" pitchFamily="34" charset="0"/>
              <a:cs typeface="Arial" pitchFamily="34" charset="0"/>
            </a:endParaRPr>
          </a:p>
        </p:txBody>
      </p:sp>
      <p:pic>
        <p:nvPicPr>
          <p:cNvPr id="9" name="Picture 8" descr="foto.png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7058195" y="4995857"/>
            <a:ext cx="1371457" cy="1433539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5072066" y="357166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1600" dirty="0" err="1" smtClean="0">
                <a:latin typeface="Segoe UI Light" pitchFamily="34" charset="0"/>
              </a:rPr>
              <a:t>Robotika</a:t>
            </a:r>
            <a:endParaRPr lang="en-US" sz="1600" dirty="0" smtClean="0">
              <a:latin typeface="Segoe UI Light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00034" y="1928802"/>
            <a:ext cx="4643470" cy="2200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Letakkan</a:t>
            </a:r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 folder software </a:t>
            </a: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Arduino</a:t>
            </a:r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di</a:t>
            </a:r>
            <a:r>
              <a:rPr lang="en-US" sz="2000" b="1" dirty="0" smtClean="0">
                <a:latin typeface="Segoe UI Light" pitchFamily="34" charset="0"/>
                <a:ea typeface="+mj-ea"/>
                <a:cs typeface="+mj-cs"/>
              </a:rPr>
              <a:t> C:/Program Files/</a:t>
            </a:r>
            <a:endParaRPr lang="en-US" sz="2000" dirty="0" smtClean="0">
              <a:latin typeface="Segoe UI Light" pitchFamily="34" charset="0"/>
              <a:ea typeface="+mj-ea"/>
              <a:cs typeface="+mj-cs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Sambungkan</a:t>
            </a:r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Arduino</a:t>
            </a:r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ke</a:t>
            </a:r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 PC </a:t>
            </a: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melalui</a:t>
            </a:r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kabel</a:t>
            </a:r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2000" b="1" dirty="0" smtClean="0">
                <a:latin typeface="Segoe UI Light" pitchFamily="34" charset="0"/>
                <a:ea typeface="+mj-ea"/>
                <a:cs typeface="+mj-cs"/>
              </a:rPr>
              <a:t>USB</a:t>
            </a:r>
            <a:endParaRPr lang="en-US" sz="2000" b="1" dirty="0" smtClean="0">
              <a:latin typeface="Segoe UI Light" pitchFamily="34" charset="0"/>
              <a:ea typeface="+mj-ea"/>
              <a:cs typeface="+mj-cs"/>
            </a:endParaRPr>
          </a:p>
          <a:p>
            <a:pPr marL="342900" indent="-342900"/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	Don’t Panic If Show “</a:t>
            </a: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Arduino</a:t>
            </a:r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 has not installed success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”</a:t>
            </a:r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  <a:p>
            <a:endParaRPr lang="en-US" sz="1700" dirty="0" smtClean="0"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2000240"/>
            <a:ext cx="3633782" cy="1895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17655"/>
            <a:ext cx="8229600" cy="5540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1700" u="sng" smtClean="0">
                <a:solidFill>
                  <a:schemeClr val="tx1"/>
                </a:solidFill>
              </a:rPr>
              <a:t>Langkah-langkahnya</a:t>
            </a:r>
            <a:r>
              <a:rPr sz="1700" u="sng" smtClean="0">
                <a:solidFill>
                  <a:schemeClr val="tx1"/>
                </a:solidFill>
              </a:rPr>
              <a:t>:</a:t>
            </a:r>
            <a:endParaRPr lang="id-ID" sz="1700" u="sng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700" dirty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4143404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Instalasi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Arduino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 IDE 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pada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 Windows 7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4142578" y="927876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/>
          <p:cNvSpPr txBox="1">
            <a:spLocks/>
          </p:cNvSpPr>
          <p:nvPr/>
        </p:nvSpPr>
        <p:spPr>
          <a:xfrm>
            <a:off x="5072066" y="357166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1600" dirty="0" err="1" smtClean="0">
                <a:latin typeface="Segoe UI Light" pitchFamily="34" charset="0"/>
              </a:rPr>
              <a:t>Robotika</a:t>
            </a:r>
            <a:endParaRPr lang="en-US" sz="1600" dirty="0" smtClean="0">
              <a:latin typeface="Segoe UI Light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00034" y="1928802"/>
            <a:ext cx="4643470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 startAt="3"/>
            </a:pP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Klik</a:t>
            </a:r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 Start &gt; Control Panel &gt; Device Manager &gt; Update Driver Software &gt; Browse my computer &gt; (C:\Program Files\Arduino-1.6.7)</a:t>
            </a:r>
          </a:p>
          <a:p>
            <a:pPr marL="457200" indent="-457200">
              <a:buFont typeface="+mj-lt"/>
              <a:buAutoNum type="arabicPeriod" startAt="3"/>
            </a:pP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Buka</a:t>
            </a:r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 folder C:\Program Files\Arduino-1.6.7\Arduino.exe, copy </a:t>
            </a: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dan</a:t>
            </a:r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 paste file </a:t>
            </a: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tersebut</a:t>
            </a:r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ke</a:t>
            </a:r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dalam</a:t>
            </a:r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 Desktop, </a:t>
            </a: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inilah</a:t>
            </a:r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nantinya</a:t>
            </a:r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 yang </a:t>
            </a: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akan</a:t>
            </a:r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kita</a:t>
            </a:r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kenal</a:t>
            </a:r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sebagai</a:t>
            </a:r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2000" dirty="0" err="1" smtClean="0">
                <a:latin typeface="Segoe UI Light" pitchFamily="34" charset="0"/>
                <a:ea typeface="+mj-ea"/>
                <a:cs typeface="+mj-cs"/>
              </a:rPr>
              <a:t>Arduino</a:t>
            </a:r>
            <a:r>
              <a:rPr lang="en-US" sz="2000" dirty="0" smtClean="0">
                <a:latin typeface="Segoe UI Light" pitchFamily="34" charset="0"/>
                <a:ea typeface="+mj-ea"/>
                <a:cs typeface="+mj-cs"/>
              </a:rPr>
              <a:t> IDE</a:t>
            </a:r>
            <a:endParaRPr lang="en-US" sz="2000" b="1" dirty="0" smtClean="0">
              <a:latin typeface="Segoe UI Light" pitchFamily="34" charset="0"/>
              <a:ea typeface="+mj-ea"/>
              <a:cs typeface="+mj-cs"/>
            </a:endParaRPr>
          </a:p>
          <a:p>
            <a:pPr marL="457200" indent="-457200"/>
            <a:r>
              <a:rPr lang="en-US" sz="2000" b="1" dirty="0" smtClean="0">
                <a:latin typeface="Segoe UI Light" pitchFamily="34" charset="0"/>
                <a:ea typeface="+mj-ea"/>
                <a:cs typeface="+mj-cs"/>
              </a:rPr>
              <a:t>	</a:t>
            </a:r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  <a:p>
            <a:endParaRPr lang="en-US" sz="1700" dirty="0" smtClean="0"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1500173"/>
            <a:ext cx="3714776" cy="3702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4857760"/>
            <a:ext cx="885825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3" name="Straight Arrow Connector 12"/>
          <p:cNvCxnSpPr/>
          <p:nvPr/>
        </p:nvCxnSpPr>
        <p:spPr>
          <a:xfrm>
            <a:off x="3857620" y="4714884"/>
            <a:ext cx="500066" cy="42862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"/>
          <p:cNvSpPr txBox="1">
            <a:spLocks/>
          </p:cNvSpPr>
          <p:nvPr/>
        </p:nvSpPr>
        <p:spPr>
          <a:xfrm>
            <a:off x="4286248" y="5929330"/>
            <a:ext cx="1214446" cy="3571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1600" b="1" dirty="0" err="1" smtClean="0">
                <a:latin typeface="Segoe UI Light" pitchFamily="34" charset="0"/>
              </a:rPr>
              <a:t>Arduino</a:t>
            </a:r>
            <a:r>
              <a:rPr lang="en-US" sz="1600" b="1" dirty="0" smtClean="0">
                <a:latin typeface="Segoe UI Light" pitchFamily="34" charset="0"/>
              </a:rPr>
              <a:t> IDE</a:t>
            </a:r>
            <a:endParaRPr lang="en-US" sz="1600" b="1" dirty="0" smtClean="0">
              <a:latin typeface="Segoe UI Light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4143404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#1First Project &lt;Blink&gt;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4142578" y="927876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/>
          <p:cNvSpPr txBox="1">
            <a:spLocks/>
          </p:cNvSpPr>
          <p:nvPr/>
        </p:nvSpPr>
        <p:spPr>
          <a:xfrm>
            <a:off x="5072066" y="357166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1600" dirty="0" err="1" smtClean="0">
                <a:latin typeface="Segoe UI Light" pitchFamily="34" charset="0"/>
              </a:rPr>
              <a:t>Robotika</a:t>
            </a:r>
            <a:endParaRPr lang="en-US" sz="1600" dirty="0" smtClean="0">
              <a:latin typeface="Segoe UI Light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929190" y="1647143"/>
            <a:ext cx="4000528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Buka</a:t>
            </a:r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Arduino</a:t>
            </a:r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 IDE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Atur</a:t>
            </a:r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koneksi</a:t>
            </a:r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 port </a:t>
            </a: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Klik</a:t>
            </a:r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 Tools &gt; Port &gt; COM1/3 (</a:t>
            </a: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Arduino</a:t>
            </a:r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/</a:t>
            </a: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Genuino</a:t>
            </a:r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 Uno)</a:t>
            </a:r>
          </a:p>
          <a:p>
            <a:pPr marL="457200" indent="-457200"/>
            <a:r>
              <a:rPr lang="en-US" sz="2000" b="1" dirty="0" smtClean="0">
                <a:latin typeface="Segoe UI Light" pitchFamily="34" charset="0"/>
                <a:ea typeface="+mj-ea"/>
                <a:cs typeface="+mj-cs"/>
              </a:rPr>
              <a:t>	</a:t>
            </a:r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  <a:p>
            <a:endParaRPr lang="en-US" sz="1700" dirty="0" smtClean="0"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850" y="1633545"/>
            <a:ext cx="4641902" cy="3652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142976" y="285728"/>
            <a:ext cx="3143272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Progamming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 &lt;&gt;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4142578" y="927876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/>
          <p:cNvSpPr txBox="1">
            <a:spLocks/>
          </p:cNvSpPr>
          <p:nvPr/>
        </p:nvSpPr>
        <p:spPr>
          <a:xfrm>
            <a:off x="5072066" y="357166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1600" dirty="0" err="1" smtClean="0">
                <a:latin typeface="Segoe UI Light" pitchFamily="34" charset="0"/>
              </a:rPr>
              <a:t>Robotika</a:t>
            </a:r>
            <a:endParaRPr lang="en-US" sz="1600" dirty="0" smtClean="0">
              <a:latin typeface="Segoe UI Light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8662" y="1714488"/>
            <a:ext cx="7072362" cy="361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void </a:t>
            </a:r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setup() </a:t>
            </a:r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{</a:t>
            </a:r>
          </a:p>
          <a:p>
            <a:pPr marL="457200" indent="-457200"/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	</a:t>
            </a:r>
            <a:r>
              <a:rPr lang="en-US" sz="1600" b="1" dirty="0" smtClean="0">
                <a:latin typeface="Segoe UI Light" pitchFamily="34" charset="0"/>
                <a:ea typeface="+mj-ea"/>
                <a:cs typeface="+mj-cs"/>
              </a:rPr>
              <a:t>// </a:t>
            </a:r>
            <a:r>
              <a:rPr lang="en-US" sz="1600" b="1" dirty="0" err="1" smtClean="0">
                <a:latin typeface="Segoe UI Light" pitchFamily="34" charset="0"/>
                <a:ea typeface="+mj-ea"/>
                <a:cs typeface="+mj-cs"/>
              </a:rPr>
              <a:t>menginitialisasi</a:t>
            </a:r>
            <a:r>
              <a:rPr lang="en-US" sz="1600" b="1" dirty="0" smtClean="0">
                <a:latin typeface="Segoe UI Light" pitchFamily="34" charset="0"/>
                <a:ea typeface="+mj-ea"/>
                <a:cs typeface="+mj-cs"/>
              </a:rPr>
              <a:t> digital pin 13 </a:t>
            </a:r>
            <a:r>
              <a:rPr lang="en-US" sz="1600" b="1" dirty="0" err="1" smtClean="0">
                <a:latin typeface="Segoe UI Light" pitchFamily="34" charset="0"/>
                <a:ea typeface="+mj-ea"/>
                <a:cs typeface="+mj-cs"/>
              </a:rPr>
              <a:t>sebagai</a:t>
            </a:r>
            <a:r>
              <a:rPr lang="en-US" sz="1600" b="1" dirty="0" smtClean="0">
                <a:latin typeface="Segoe UI Light" pitchFamily="34" charset="0"/>
                <a:ea typeface="+mj-ea"/>
                <a:cs typeface="+mj-cs"/>
              </a:rPr>
              <a:t> output.</a:t>
            </a:r>
          </a:p>
          <a:p>
            <a:pPr marL="457200" indent="-457200"/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	</a:t>
            </a: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pinMode</a:t>
            </a:r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(13</a:t>
            </a:r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, OUTPUT);</a:t>
            </a:r>
          </a:p>
          <a:p>
            <a:pPr marL="457200" indent="-457200"/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}</a:t>
            </a:r>
            <a:endParaRPr lang="en-US" sz="1600" dirty="0" smtClean="0">
              <a:latin typeface="Segoe UI Light" pitchFamily="34" charset="0"/>
              <a:ea typeface="+mj-ea"/>
              <a:cs typeface="+mj-cs"/>
            </a:endParaRPr>
          </a:p>
          <a:p>
            <a:pPr marL="457200" indent="-457200">
              <a:buFont typeface="+mj-lt"/>
              <a:buAutoNum type="arabicPeriod"/>
            </a:pPr>
            <a:endParaRPr lang="en-US" sz="1600" dirty="0" smtClean="0">
              <a:latin typeface="Segoe UI Light" pitchFamily="34" charset="0"/>
              <a:ea typeface="+mj-ea"/>
              <a:cs typeface="+mj-cs"/>
            </a:endParaRPr>
          </a:p>
          <a:p>
            <a:pPr marL="457200" indent="-457200"/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// the loop function runs over and over again forever</a:t>
            </a:r>
          </a:p>
          <a:p>
            <a:pPr marL="457200" indent="-457200"/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void loop() {</a:t>
            </a:r>
          </a:p>
          <a:p>
            <a:pPr marL="457200" indent="-457200"/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	</a:t>
            </a: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digitalWrite</a:t>
            </a:r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(13</a:t>
            </a:r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, HIGH);  </a:t>
            </a:r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	</a:t>
            </a:r>
            <a:r>
              <a:rPr lang="en-US" sz="1600" b="1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600" b="1" dirty="0" smtClean="0">
                <a:latin typeface="Segoe UI Light" pitchFamily="34" charset="0"/>
                <a:ea typeface="+mj-ea"/>
                <a:cs typeface="+mj-cs"/>
              </a:rPr>
              <a:t>// </a:t>
            </a:r>
            <a:r>
              <a:rPr lang="en-US" sz="1600" b="1" dirty="0" err="1" smtClean="0">
                <a:latin typeface="Segoe UI Light" pitchFamily="34" charset="0"/>
                <a:ea typeface="+mj-ea"/>
                <a:cs typeface="+mj-cs"/>
              </a:rPr>
              <a:t>menyalakan</a:t>
            </a:r>
            <a:r>
              <a:rPr lang="en-US" sz="1600" b="1" dirty="0" smtClean="0">
                <a:latin typeface="Segoe UI Light" pitchFamily="34" charset="0"/>
                <a:ea typeface="+mj-ea"/>
                <a:cs typeface="+mj-cs"/>
              </a:rPr>
              <a:t> LED </a:t>
            </a:r>
            <a:r>
              <a:rPr lang="en-US" sz="1600" b="1" dirty="0" smtClean="0">
                <a:latin typeface="Segoe UI Light" pitchFamily="34" charset="0"/>
                <a:ea typeface="+mj-ea"/>
                <a:cs typeface="+mj-cs"/>
              </a:rPr>
              <a:t>(HIGH </a:t>
            </a:r>
            <a:r>
              <a:rPr lang="en-US" sz="1600" b="1" dirty="0" err="1" smtClean="0">
                <a:latin typeface="Segoe UI Light" pitchFamily="34" charset="0"/>
                <a:ea typeface="+mj-ea"/>
                <a:cs typeface="+mj-cs"/>
              </a:rPr>
              <a:t>sebagai</a:t>
            </a:r>
            <a:r>
              <a:rPr lang="en-US" sz="1600" b="1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600" b="1" dirty="0" err="1" smtClean="0">
                <a:latin typeface="Segoe UI Light" pitchFamily="34" charset="0"/>
                <a:ea typeface="+mj-ea"/>
                <a:cs typeface="+mj-cs"/>
              </a:rPr>
              <a:t>perintah</a:t>
            </a:r>
            <a:r>
              <a:rPr lang="en-US" sz="1600" b="1" dirty="0" smtClean="0">
                <a:latin typeface="Segoe UI Light" pitchFamily="34" charset="0"/>
                <a:ea typeface="+mj-ea"/>
                <a:cs typeface="+mj-cs"/>
              </a:rPr>
              <a:t> ON)</a:t>
            </a:r>
            <a:endParaRPr lang="en-US" sz="1600" b="1" dirty="0" smtClean="0">
              <a:latin typeface="Segoe UI Light" pitchFamily="34" charset="0"/>
              <a:ea typeface="+mj-ea"/>
              <a:cs typeface="+mj-cs"/>
            </a:endParaRPr>
          </a:p>
          <a:p>
            <a:pPr marL="457200" indent="-457200"/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	delay(</a:t>
            </a:r>
            <a:r>
              <a:rPr lang="en-US" sz="1600" b="1" dirty="0" smtClean="0">
                <a:solidFill>
                  <a:srgbClr val="FF0000"/>
                </a:solidFill>
                <a:latin typeface="Segoe UI Light" pitchFamily="34" charset="0"/>
                <a:ea typeface="+mj-ea"/>
                <a:cs typeface="+mj-cs"/>
              </a:rPr>
              <a:t>1000</a:t>
            </a:r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);              </a:t>
            </a:r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	</a:t>
            </a:r>
            <a:r>
              <a:rPr lang="en-US" sz="1600" b="1" dirty="0" smtClean="0">
                <a:latin typeface="Segoe UI Light" pitchFamily="34" charset="0"/>
                <a:ea typeface="+mj-ea"/>
                <a:cs typeface="+mj-cs"/>
              </a:rPr>
              <a:t>// </a:t>
            </a:r>
            <a:r>
              <a:rPr lang="en-US" sz="1600" b="1" dirty="0" err="1" smtClean="0">
                <a:latin typeface="Segoe UI Light" pitchFamily="34" charset="0"/>
                <a:ea typeface="+mj-ea"/>
                <a:cs typeface="+mj-cs"/>
              </a:rPr>
              <a:t>kondisi</a:t>
            </a:r>
            <a:r>
              <a:rPr lang="en-US" sz="1600" b="1" dirty="0" smtClean="0">
                <a:latin typeface="Segoe UI Light" pitchFamily="34" charset="0"/>
                <a:ea typeface="+mj-ea"/>
                <a:cs typeface="+mj-cs"/>
              </a:rPr>
              <a:t> delay (</a:t>
            </a:r>
            <a:r>
              <a:rPr lang="en-US" sz="1600" b="1" dirty="0" err="1" smtClean="0">
                <a:latin typeface="Segoe UI Light" pitchFamily="34" charset="0"/>
                <a:ea typeface="+mj-ea"/>
                <a:cs typeface="+mj-cs"/>
              </a:rPr>
              <a:t>dalam</a:t>
            </a:r>
            <a:r>
              <a:rPr lang="en-US" sz="1600" b="1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600" b="1" dirty="0" err="1" smtClean="0">
                <a:latin typeface="Segoe UI Light" pitchFamily="34" charset="0"/>
                <a:ea typeface="+mj-ea"/>
                <a:cs typeface="+mj-cs"/>
              </a:rPr>
              <a:t>milisec</a:t>
            </a:r>
            <a:r>
              <a:rPr lang="en-US" sz="1600" b="1" dirty="0" smtClean="0">
                <a:latin typeface="Segoe UI Light" pitchFamily="34" charset="0"/>
                <a:ea typeface="+mj-ea"/>
                <a:cs typeface="+mj-cs"/>
              </a:rPr>
              <a:t>)</a:t>
            </a:r>
            <a:endParaRPr lang="en-US" sz="1600" b="1" dirty="0" smtClean="0">
              <a:latin typeface="Segoe UI Light" pitchFamily="34" charset="0"/>
              <a:ea typeface="+mj-ea"/>
              <a:cs typeface="+mj-cs"/>
            </a:endParaRPr>
          </a:p>
          <a:p>
            <a:pPr marL="457200" indent="-457200"/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	</a:t>
            </a: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digitalWrite</a:t>
            </a:r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(13</a:t>
            </a:r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, LOW);    </a:t>
            </a:r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	</a:t>
            </a:r>
            <a:r>
              <a:rPr lang="en-US" sz="1600" b="1" dirty="0" smtClean="0">
                <a:latin typeface="Segoe UI Light" pitchFamily="34" charset="0"/>
                <a:ea typeface="+mj-ea"/>
                <a:cs typeface="+mj-cs"/>
              </a:rPr>
              <a:t>// </a:t>
            </a:r>
            <a:r>
              <a:rPr lang="en-US" sz="1600" b="1" dirty="0" err="1" smtClean="0">
                <a:latin typeface="Segoe UI Light" pitchFamily="34" charset="0"/>
              </a:rPr>
              <a:t>mematikan</a:t>
            </a:r>
            <a:r>
              <a:rPr lang="en-US" sz="1600" b="1" dirty="0" smtClean="0">
                <a:latin typeface="Segoe UI Light" pitchFamily="34" charset="0"/>
              </a:rPr>
              <a:t> </a:t>
            </a:r>
            <a:r>
              <a:rPr lang="en-US" sz="1600" b="1" dirty="0" smtClean="0">
                <a:latin typeface="Segoe UI Light" pitchFamily="34" charset="0"/>
              </a:rPr>
              <a:t>LED </a:t>
            </a:r>
            <a:r>
              <a:rPr lang="en-US" sz="1600" b="1" dirty="0" smtClean="0">
                <a:latin typeface="Segoe UI Light" pitchFamily="34" charset="0"/>
              </a:rPr>
              <a:t>(LOW </a:t>
            </a:r>
            <a:r>
              <a:rPr lang="en-US" sz="1600" b="1" dirty="0" err="1" smtClean="0">
                <a:latin typeface="Segoe UI Light" pitchFamily="34" charset="0"/>
              </a:rPr>
              <a:t>sebagai</a:t>
            </a:r>
            <a:r>
              <a:rPr lang="en-US" sz="1600" b="1" dirty="0" smtClean="0">
                <a:latin typeface="Segoe UI Light" pitchFamily="34" charset="0"/>
              </a:rPr>
              <a:t> </a:t>
            </a:r>
            <a:r>
              <a:rPr lang="en-US" sz="1600" b="1" dirty="0" err="1" smtClean="0">
                <a:latin typeface="Segoe UI Light" pitchFamily="34" charset="0"/>
              </a:rPr>
              <a:t>perintah</a:t>
            </a:r>
            <a:r>
              <a:rPr lang="en-US" sz="1600" b="1" dirty="0" smtClean="0">
                <a:latin typeface="Segoe UI Light" pitchFamily="34" charset="0"/>
              </a:rPr>
              <a:t> </a:t>
            </a:r>
            <a:r>
              <a:rPr lang="en-US" sz="1600" b="1" dirty="0" smtClean="0">
                <a:latin typeface="Segoe UI Light" pitchFamily="34" charset="0"/>
              </a:rPr>
              <a:t>OFF)</a:t>
            </a:r>
            <a:endParaRPr lang="en-US" sz="1600" b="1" dirty="0" smtClean="0">
              <a:latin typeface="Segoe UI Light" pitchFamily="34" charset="0"/>
              <a:ea typeface="+mj-ea"/>
              <a:cs typeface="+mj-cs"/>
            </a:endParaRPr>
          </a:p>
          <a:p>
            <a:pPr marL="457200" indent="-457200"/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	delay(</a:t>
            </a:r>
            <a:r>
              <a:rPr lang="en-US" sz="1600" b="1" dirty="0" smtClean="0">
                <a:solidFill>
                  <a:srgbClr val="FF0000"/>
                </a:solidFill>
                <a:latin typeface="Segoe UI Light" pitchFamily="34" charset="0"/>
                <a:ea typeface="+mj-ea"/>
                <a:cs typeface="+mj-cs"/>
              </a:rPr>
              <a:t>1000</a:t>
            </a:r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);               </a:t>
            </a:r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   	</a:t>
            </a:r>
            <a:r>
              <a:rPr lang="en-US" sz="1600" b="1" dirty="0" smtClean="0">
                <a:latin typeface="Segoe UI Light" pitchFamily="34" charset="0"/>
                <a:ea typeface="+mj-ea"/>
                <a:cs typeface="+mj-cs"/>
              </a:rPr>
              <a:t>// </a:t>
            </a:r>
            <a:r>
              <a:rPr lang="en-US" sz="1600" b="1" dirty="0" err="1" smtClean="0">
                <a:latin typeface="Segoe UI Light" pitchFamily="34" charset="0"/>
                <a:ea typeface="+mj-ea"/>
                <a:cs typeface="+mj-cs"/>
              </a:rPr>
              <a:t>kondisi</a:t>
            </a:r>
            <a:r>
              <a:rPr lang="en-US" sz="1600" b="1" dirty="0" smtClean="0">
                <a:latin typeface="Segoe UI Light" pitchFamily="34" charset="0"/>
                <a:ea typeface="+mj-ea"/>
                <a:cs typeface="+mj-cs"/>
              </a:rPr>
              <a:t> delay (</a:t>
            </a:r>
            <a:r>
              <a:rPr lang="en-US" sz="1600" b="1" dirty="0" err="1" smtClean="0">
                <a:latin typeface="Segoe UI Light" pitchFamily="34" charset="0"/>
                <a:ea typeface="+mj-ea"/>
                <a:cs typeface="+mj-cs"/>
              </a:rPr>
              <a:t>dalam</a:t>
            </a:r>
            <a:r>
              <a:rPr lang="en-US" sz="1600" b="1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600" b="1" dirty="0" err="1" smtClean="0">
                <a:latin typeface="Segoe UI Light" pitchFamily="34" charset="0"/>
                <a:ea typeface="+mj-ea"/>
                <a:cs typeface="+mj-cs"/>
              </a:rPr>
              <a:t>milisec</a:t>
            </a:r>
            <a:r>
              <a:rPr lang="en-US" sz="1600" b="1" dirty="0" smtClean="0">
                <a:latin typeface="Segoe UI Light" pitchFamily="34" charset="0"/>
                <a:ea typeface="+mj-ea"/>
                <a:cs typeface="+mj-cs"/>
              </a:rPr>
              <a:t>)</a:t>
            </a:r>
            <a:endParaRPr lang="en-US" sz="1600" b="1" dirty="0" smtClean="0">
              <a:latin typeface="Segoe UI Light" pitchFamily="34" charset="0"/>
              <a:ea typeface="+mj-ea"/>
              <a:cs typeface="+mj-cs"/>
            </a:endParaRPr>
          </a:p>
          <a:p>
            <a:pPr marL="457200" indent="-457200"/>
            <a:r>
              <a:rPr lang="en-US" sz="1600" dirty="0" smtClean="0">
                <a:latin typeface="Segoe UI Light" pitchFamily="34" charset="0"/>
                <a:ea typeface="+mj-ea"/>
                <a:cs typeface="+mj-cs"/>
              </a:rPr>
              <a:t>}</a:t>
            </a:r>
            <a:endParaRPr lang="en-US" sz="1600" dirty="0" smtClean="0">
              <a:latin typeface="Segoe UI Light" pitchFamily="34" charset="0"/>
              <a:ea typeface="+mj-ea"/>
              <a:cs typeface="+mj-cs"/>
            </a:endParaRPr>
          </a:p>
          <a:p>
            <a:pPr marL="457200" indent="-457200"/>
            <a:r>
              <a:rPr lang="en-US" sz="2000" b="1" dirty="0" smtClean="0">
                <a:latin typeface="Segoe UI Light" pitchFamily="34" charset="0"/>
                <a:ea typeface="+mj-ea"/>
                <a:cs typeface="+mj-cs"/>
              </a:rPr>
              <a:t>	</a:t>
            </a:r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  <a:p>
            <a:endParaRPr lang="en-US" sz="1700" dirty="0" smtClean="0">
              <a:latin typeface="Segoe UI Light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142976" y="285728"/>
            <a:ext cx="3143272" cy="1143000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Result &lt;&gt;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4142578" y="927876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/>
          <p:cNvSpPr txBox="1">
            <a:spLocks/>
          </p:cNvSpPr>
          <p:nvPr/>
        </p:nvSpPr>
        <p:spPr>
          <a:xfrm>
            <a:off x="5072066" y="357166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1600" dirty="0" err="1" smtClean="0">
                <a:latin typeface="Segoe UI Light" pitchFamily="34" charset="0"/>
              </a:rPr>
              <a:t>Robotika</a:t>
            </a:r>
            <a:endParaRPr lang="en-US" sz="1600" dirty="0" smtClean="0">
              <a:latin typeface="Segoe UI Light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43" y="1500174"/>
            <a:ext cx="5572125" cy="326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1500166" y="5000636"/>
            <a:ext cx="58579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r>
              <a:rPr lang="en-US" sz="1600" i="1" dirty="0" smtClean="0">
                <a:latin typeface="Segoe UI Light" pitchFamily="34" charset="0"/>
                <a:ea typeface="+mj-ea"/>
                <a:cs typeface="+mj-cs"/>
              </a:rPr>
              <a:t>“</a:t>
            </a:r>
            <a:r>
              <a:rPr lang="en-US" sz="1600" i="1" dirty="0" err="1" smtClean="0">
                <a:latin typeface="Segoe UI Light" pitchFamily="34" charset="0"/>
                <a:ea typeface="+mj-ea"/>
                <a:cs typeface="+mj-cs"/>
              </a:rPr>
              <a:t>Klik</a:t>
            </a:r>
            <a:r>
              <a:rPr lang="en-US" sz="1600" i="1" dirty="0" smtClean="0">
                <a:latin typeface="Segoe UI Light" pitchFamily="34" charset="0"/>
                <a:ea typeface="+mj-ea"/>
                <a:cs typeface="+mj-cs"/>
              </a:rPr>
              <a:t> Upload Button </a:t>
            </a:r>
            <a:r>
              <a:rPr lang="en-US" sz="1600" i="1" dirty="0" err="1" smtClean="0">
                <a:latin typeface="Segoe UI Light" pitchFamily="34" charset="0"/>
                <a:ea typeface="+mj-ea"/>
                <a:cs typeface="+mj-cs"/>
              </a:rPr>
              <a:t>dan</a:t>
            </a:r>
            <a:r>
              <a:rPr lang="en-US" sz="1600" i="1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600" i="1" dirty="0" err="1" smtClean="0">
                <a:latin typeface="Segoe UI Light" pitchFamily="34" charset="0"/>
                <a:ea typeface="+mj-ea"/>
                <a:cs typeface="+mj-cs"/>
              </a:rPr>
              <a:t>amati</a:t>
            </a:r>
            <a:r>
              <a:rPr lang="en-US" sz="1600" i="1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600" i="1" dirty="0" err="1" smtClean="0">
                <a:latin typeface="Segoe UI Light" pitchFamily="34" charset="0"/>
                <a:ea typeface="+mj-ea"/>
                <a:cs typeface="+mj-cs"/>
              </a:rPr>
              <a:t>hasilnya</a:t>
            </a:r>
            <a:r>
              <a:rPr lang="en-US" sz="1600" i="1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600" i="1" dirty="0" err="1" smtClean="0">
                <a:latin typeface="Segoe UI Light" pitchFamily="34" charset="0"/>
                <a:ea typeface="+mj-ea"/>
                <a:cs typeface="+mj-cs"/>
              </a:rPr>
              <a:t>pada</a:t>
            </a:r>
            <a:r>
              <a:rPr lang="en-US" sz="1600" i="1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600" i="1" dirty="0" err="1" smtClean="0">
                <a:latin typeface="Segoe UI Light" pitchFamily="34" charset="0"/>
                <a:ea typeface="+mj-ea"/>
                <a:cs typeface="+mj-cs"/>
              </a:rPr>
              <a:t>Arduino</a:t>
            </a:r>
            <a:r>
              <a:rPr lang="en-US" sz="1600" i="1" dirty="0" smtClean="0">
                <a:latin typeface="Segoe UI Light" pitchFamily="34" charset="0"/>
                <a:ea typeface="+mj-ea"/>
                <a:cs typeface="+mj-cs"/>
              </a:rPr>
              <a:t> Board.. </a:t>
            </a:r>
            <a:r>
              <a:rPr lang="en-US" sz="1600" i="1" dirty="0" err="1" smtClean="0">
                <a:latin typeface="Segoe UI Light" pitchFamily="34" charset="0"/>
                <a:ea typeface="+mj-ea"/>
                <a:cs typeface="+mj-cs"/>
              </a:rPr>
              <a:t>Coba</a:t>
            </a:r>
            <a:r>
              <a:rPr lang="en-US" sz="1600" i="1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600" i="1" dirty="0" err="1" smtClean="0">
                <a:latin typeface="Segoe UI Light" pitchFamily="34" charset="0"/>
                <a:ea typeface="+mj-ea"/>
                <a:cs typeface="+mj-cs"/>
              </a:rPr>
              <a:t>ubah</a:t>
            </a:r>
            <a:r>
              <a:rPr lang="en-US" sz="1600" i="1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600" i="1" dirty="0" err="1" smtClean="0">
                <a:latin typeface="Segoe UI Light" pitchFamily="34" charset="0"/>
                <a:ea typeface="+mj-ea"/>
                <a:cs typeface="+mj-cs"/>
              </a:rPr>
              <a:t>kondisi</a:t>
            </a:r>
            <a:r>
              <a:rPr lang="en-US" sz="1600" i="1" dirty="0" smtClean="0">
                <a:latin typeface="Segoe UI Light" pitchFamily="34" charset="0"/>
                <a:ea typeface="+mj-ea"/>
                <a:cs typeface="+mj-cs"/>
              </a:rPr>
              <a:t> Delay Amati </a:t>
            </a:r>
            <a:r>
              <a:rPr lang="en-US" sz="1600" i="1" dirty="0" err="1" smtClean="0">
                <a:latin typeface="Segoe UI Light" pitchFamily="34" charset="0"/>
                <a:ea typeface="+mj-ea"/>
                <a:cs typeface="+mj-cs"/>
              </a:rPr>
              <a:t>hasilnya</a:t>
            </a:r>
            <a:r>
              <a:rPr lang="en-US" sz="1600" i="1" dirty="0" smtClean="0">
                <a:latin typeface="Segoe UI Light" pitchFamily="34" charset="0"/>
                <a:ea typeface="+mj-ea"/>
                <a:cs typeface="+mj-cs"/>
              </a:rPr>
              <a:t> .. </a:t>
            </a:r>
            <a:r>
              <a:rPr lang="en-US" sz="1600" i="1" dirty="0" err="1" smtClean="0">
                <a:latin typeface="Segoe UI Light" pitchFamily="34" charset="0"/>
                <a:ea typeface="+mj-ea"/>
                <a:cs typeface="+mj-cs"/>
              </a:rPr>
              <a:t>Tarik</a:t>
            </a:r>
            <a:r>
              <a:rPr lang="en-US" sz="1600" i="1" dirty="0" smtClean="0">
                <a:latin typeface="Segoe UI Light" pitchFamily="34" charset="0"/>
                <a:ea typeface="+mj-ea"/>
                <a:cs typeface="+mj-cs"/>
              </a:rPr>
              <a:t> KESIMPULAN”</a:t>
            </a:r>
            <a:endParaRPr lang="en-US" sz="1700" i="1" dirty="0" smtClean="0">
              <a:latin typeface="Segoe UI Light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 txBox="1">
            <a:spLocks/>
          </p:cNvSpPr>
          <p:nvPr/>
        </p:nvSpPr>
        <p:spPr>
          <a:xfrm>
            <a:off x="5357818" y="5072074"/>
            <a:ext cx="3071834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Arif Wibisono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1400" dirty="0" smtClean="0">
                <a:solidFill>
                  <a:srgbClr val="0070C0"/>
                </a:solidFill>
                <a:latin typeface="Arial" pitchFamily="34" charset="0"/>
                <a:ea typeface="+mj-ea"/>
                <a:cs typeface="Arial" pitchFamily="34" charset="0"/>
              </a:rPr>
              <a:t>arif@upgris.ac.id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Verdana" pitchFamily="34" charset="0"/>
                <a:cs typeface="Arial" pitchFamily="34" charset="0"/>
              </a:rPr>
              <a:t>0821.374.28.349</a:t>
            </a:r>
            <a:endParaRPr kumimoji="0" lang="bs-Latn-BA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Verdana" pitchFamily="34" charset="0"/>
              <a:cs typeface="Arial" pitchFamily="34" charset="0"/>
            </a:endParaRPr>
          </a:p>
        </p:txBody>
      </p:sp>
      <p:pic>
        <p:nvPicPr>
          <p:cNvPr id="18" name="Picture 17" descr="foto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7058195" y="4995857"/>
            <a:ext cx="1371457" cy="1433539"/>
          </a:xfrm>
          <a:prstGeom prst="rect">
            <a:avLst/>
          </a:prstGeom>
        </p:spPr>
      </p:pic>
      <p:cxnSp>
        <p:nvCxnSpPr>
          <p:cNvPr id="22" name="Straight Connector 21"/>
          <p:cNvCxnSpPr/>
          <p:nvPr/>
        </p:nvCxnSpPr>
        <p:spPr>
          <a:xfrm rot="5400000">
            <a:off x="3428198" y="1357298"/>
            <a:ext cx="100013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4172546" y="928678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en-US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529208" y="928670"/>
            <a:ext cx="3971354" cy="1143000"/>
          </a:xfrm>
        </p:spPr>
        <p:txBody>
          <a:bodyPr>
            <a:normAutofit/>
          </a:bodyPr>
          <a:lstStyle/>
          <a:p>
            <a:pPr algn="l"/>
            <a:r>
              <a:rPr lang="id-ID" sz="3600" dirty="0" smtClean="0">
                <a:solidFill>
                  <a:schemeClr val="tx1"/>
                </a:solidFill>
              </a:rPr>
              <a:t>Akhirul kalam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24" name="Content Placeholder 2"/>
          <p:cNvSpPr>
            <a:spLocks noGrp="1"/>
          </p:cNvSpPr>
          <p:nvPr>
            <p:ph idx="1"/>
          </p:nvPr>
        </p:nvSpPr>
        <p:spPr>
          <a:xfrm>
            <a:off x="457200" y="2143117"/>
            <a:ext cx="8229600" cy="28575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d-ID" sz="3200" dirty="0">
                <a:solidFill>
                  <a:schemeClr val="tx1"/>
                </a:solidFill>
              </a:rPr>
              <a:t>	</a:t>
            </a:r>
            <a:r>
              <a:rPr lang="id-ID" sz="3200" dirty="0" smtClean="0">
                <a:solidFill>
                  <a:schemeClr val="tx1"/>
                </a:solidFill>
              </a:rPr>
              <a:t>“Sekian dan Terima Kasih”</a:t>
            </a:r>
          </a:p>
          <a:p>
            <a:pPr>
              <a:buNone/>
            </a:pPr>
            <a:r>
              <a:rPr lang="id-ID" sz="3200" dirty="0">
                <a:solidFill>
                  <a:schemeClr val="tx1"/>
                </a:solidFill>
              </a:rPr>
              <a:t>	</a:t>
            </a: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si BPTIK 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Presentasi BPTIK 8</Template>
  <TotalTime>536</TotalTime>
  <Words>162</Words>
  <Application>Microsoft Office PowerPoint</Application>
  <PresentationFormat>On-screen Show (4:3)</PresentationFormat>
  <Paragraphs>60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Presentasi BPTIK 8</vt:lpstr>
      <vt:lpstr>Arduino IDE &amp;  1st Project</vt:lpstr>
      <vt:lpstr>Instalasi Arduino IDE pada Windows 7</vt:lpstr>
      <vt:lpstr>Instalasi Arduino IDE pada Windows 7</vt:lpstr>
      <vt:lpstr>#1First Project &lt;Blink&gt;</vt:lpstr>
      <vt:lpstr>Progamming &lt;&gt;</vt:lpstr>
      <vt:lpstr>Result &lt;&gt;</vt:lpstr>
      <vt:lpstr>Akhirul kalam</vt:lpstr>
    </vt:vector>
  </TitlesOfParts>
  <Company>IKIP PGRI SEMARANG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Overview</dc:title>
  <dc:creator>LAB MATEMATIKA</dc:creator>
  <cp:lastModifiedBy>DELL</cp:lastModifiedBy>
  <cp:revision>111</cp:revision>
  <dcterms:created xsi:type="dcterms:W3CDTF">2014-01-10T06:39:17Z</dcterms:created>
  <dcterms:modified xsi:type="dcterms:W3CDTF">2016-09-19T03:33:45Z</dcterms:modified>
</cp:coreProperties>
</file>