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ppt/tags/tag6.xml" ContentType="application/vnd.openxmlformats-officedocument.presentationml.tags+xml"/>
  <Override PartName="/ppt/notesSlides/notesSlide6.xml" ContentType="application/vnd.openxmlformats-officedocument.presentationml.notesSlide+xml"/>
  <Override PartName="/ppt/tags/tag7.xml" ContentType="application/vnd.openxmlformats-officedocument.presentationml.tags+xml"/>
  <Override PartName="/ppt/notesSlides/notesSlide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8.xml" ContentType="application/vnd.openxmlformats-officedocument.presentationml.tags+xml"/>
  <Override PartName="/ppt/notesSlides/notesSlide8.xml" ContentType="application/vnd.openxmlformats-officedocument.presentationml.notesSlide+xml"/>
  <Override PartName="/ppt/tags/tag9.xml" ContentType="application/vnd.openxmlformats-officedocument.presentationml.tags+xml"/>
  <Override PartName="/ppt/notesSlides/notesSlide9.xml" ContentType="application/vnd.openxmlformats-officedocument.presentationml.notesSlide+xml"/>
  <Override PartName="/ppt/tags/tag10.xml" ContentType="application/vnd.openxmlformats-officedocument.presentationml.tags+xml"/>
  <Override PartName="/ppt/notesSlides/notesSlide10.xml" ContentType="application/vnd.openxmlformats-officedocument.presentationml.notesSlide+xml"/>
  <Override PartName="/ppt/tags/tag11.xml" ContentType="application/vnd.openxmlformats-officedocument.presentationml.tags+xml"/>
  <Override PartName="/ppt/notesSlides/notesSlide11.xml" ContentType="application/vnd.openxmlformats-officedocument.presentationml.notesSlide+xml"/>
  <Override PartName="/ppt/tags/tag12.xml" ContentType="application/vnd.openxmlformats-officedocument.presentationml.tags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89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image" Target="../media/image13.jpg"/><Relationship Id="rId4" Type="http://schemas.openxmlformats.org/officeDocument/2006/relationships/image" Target="../media/image16.jpe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image" Target="../media/image13.jpg"/><Relationship Id="rId4" Type="http://schemas.openxmlformats.org/officeDocument/2006/relationships/image" Target="../media/image16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B0072E9-23E9-4167-8F97-4AD4C31ECF6E}" type="doc">
      <dgm:prSet loTypeId="urn:microsoft.com/office/officeart/2005/8/layout/vList4" loCatId="list" qsTypeId="urn:microsoft.com/office/officeart/2005/8/quickstyle/simple3" qsCatId="simple" csTypeId="urn:microsoft.com/office/officeart/2005/8/colors/colorful1" csCatId="colorful" phldr="1"/>
      <dgm:spPr/>
      <dgm:t>
        <a:bodyPr/>
        <a:lstStyle/>
        <a:p>
          <a:endParaRPr lang="id-ID"/>
        </a:p>
      </dgm:t>
    </dgm:pt>
    <dgm:pt modelId="{8049395B-D843-4C02-BDCF-751619C18409}">
      <dgm:prSet phldrT="[Text]" custT="1"/>
      <dgm:spPr/>
      <dgm:t>
        <a:bodyPr/>
        <a:lstStyle/>
        <a:p>
          <a:r>
            <a:rPr lang="en-US" sz="1600" dirty="0" smtClean="0"/>
            <a:t>Proses</a:t>
          </a:r>
          <a:r>
            <a:rPr lang="en-US" sz="1400" dirty="0" smtClean="0"/>
            <a:t> </a:t>
          </a:r>
          <a:r>
            <a:rPr lang="en-US" sz="2800" b="1" dirty="0" smtClean="0"/>
            <a:t>BISNIS</a:t>
          </a:r>
          <a:r>
            <a:rPr lang="en-US" sz="2800" dirty="0" smtClean="0"/>
            <a:t> </a:t>
          </a:r>
          <a:r>
            <a:rPr lang="en-US" sz="1600" dirty="0" err="1" smtClean="0"/>
            <a:t>dan</a:t>
          </a:r>
          <a:r>
            <a:rPr lang="en-US" sz="1600" dirty="0" smtClean="0"/>
            <a:t> </a:t>
          </a:r>
          <a:r>
            <a:rPr lang="en-US" sz="1600" dirty="0" err="1" smtClean="0"/>
            <a:t>aktifitas</a:t>
          </a:r>
          <a:r>
            <a:rPr lang="en-US" sz="1600" dirty="0" smtClean="0"/>
            <a:t> </a:t>
          </a:r>
          <a:r>
            <a:rPr lang="en-US" sz="1600" dirty="0" err="1" smtClean="0"/>
            <a:t>organisasi</a:t>
          </a:r>
          <a:r>
            <a:rPr lang="en-US" sz="1600" dirty="0" smtClean="0"/>
            <a:t> </a:t>
          </a:r>
          <a:r>
            <a:rPr lang="en-US" sz="1600" dirty="0" err="1" smtClean="0"/>
            <a:t>menggunakan</a:t>
          </a:r>
          <a:r>
            <a:rPr lang="en-US" sz="1600" dirty="0" smtClean="0"/>
            <a:t> …</a:t>
          </a:r>
          <a:endParaRPr lang="id-ID" sz="1800" dirty="0"/>
        </a:p>
      </dgm:t>
    </dgm:pt>
    <dgm:pt modelId="{902E0B93-7F33-41EE-BC26-E1254B5EBCC6}" type="parTrans" cxnId="{D984B7B6-B266-4DCD-A7E4-6E7B395B88B9}">
      <dgm:prSet/>
      <dgm:spPr/>
      <dgm:t>
        <a:bodyPr/>
        <a:lstStyle/>
        <a:p>
          <a:endParaRPr lang="id-ID"/>
        </a:p>
      </dgm:t>
    </dgm:pt>
    <dgm:pt modelId="{D2ACC39D-33EA-4967-81A7-76F7BADD4705}" type="sibTrans" cxnId="{D984B7B6-B266-4DCD-A7E4-6E7B395B88B9}">
      <dgm:prSet/>
      <dgm:spPr/>
      <dgm:t>
        <a:bodyPr/>
        <a:lstStyle/>
        <a:p>
          <a:endParaRPr lang="id-ID"/>
        </a:p>
      </dgm:t>
    </dgm:pt>
    <dgm:pt modelId="{F9E83195-1D31-4256-8898-3F8AAF35441A}">
      <dgm:prSet phldrT="[Text]" custT="1"/>
      <dgm:spPr/>
      <dgm:t>
        <a:bodyPr/>
        <a:lstStyle/>
        <a:p>
          <a:r>
            <a:rPr lang="en-US" sz="2800" b="1" i="0" dirty="0" smtClean="0"/>
            <a:t>DATA</a:t>
          </a:r>
          <a:r>
            <a:rPr lang="en-US" sz="1600" dirty="0" smtClean="0"/>
            <a:t>, yang </a:t>
          </a:r>
          <a:r>
            <a:rPr lang="en-US" sz="1600" dirty="0" err="1" smtClean="0"/>
            <a:t>harus</a:t>
          </a:r>
          <a:r>
            <a:rPr lang="en-US" sz="1600" dirty="0" smtClean="0"/>
            <a:t> </a:t>
          </a:r>
          <a:r>
            <a:rPr lang="en-US" sz="1600" dirty="0" err="1" smtClean="0"/>
            <a:t>dikumpulkan</a:t>
          </a:r>
          <a:r>
            <a:rPr lang="en-US" sz="1600" dirty="0" smtClean="0"/>
            <a:t>, </a:t>
          </a:r>
          <a:r>
            <a:rPr lang="en-US" sz="1600" dirty="0" err="1" smtClean="0"/>
            <a:t>dikelola</a:t>
          </a:r>
          <a:r>
            <a:rPr lang="en-US" sz="1600" dirty="0" smtClean="0"/>
            <a:t>, </a:t>
          </a:r>
          <a:r>
            <a:rPr lang="en-US" sz="1600" dirty="0" err="1" smtClean="0"/>
            <a:t>diamankan</a:t>
          </a:r>
          <a:r>
            <a:rPr lang="en-US" sz="1600" dirty="0" smtClean="0"/>
            <a:t> </a:t>
          </a:r>
          <a:r>
            <a:rPr lang="en-US" sz="1600" dirty="0" err="1" smtClean="0"/>
            <a:t>dan</a:t>
          </a:r>
          <a:r>
            <a:rPr lang="en-US" sz="1600" dirty="0" smtClean="0"/>
            <a:t> </a:t>
          </a:r>
          <a:r>
            <a:rPr lang="en-US" sz="1600" dirty="0" err="1" smtClean="0"/>
            <a:t>didistribusikan</a:t>
          </a:r>
          <a:r>
            <a:rPr lang="en-US" sz="1600" dirty="0" smtClean="0"/>
            <a:t> </a:t>
          </a:r>
          <a:r>
            <a:rPr lang="en-US" sz="1600" dirty="0" err="1" smtClean="0"/>
            <a:t>menggunakan</a:t>
          </a:r>
          <a:r>
            <a:rPr lang="en-US" sz="1600" dirty="0" smtClean="0"/>
            <a:t> …</a:t>
          </a:r>
          <a:endParaRPr lang="id-ID" sz="1600" dirty="0"/>
        </a:p>
      </dgm:t>
    </dgm:pt>
    <dgm:pt modelId="{532BC895-F780-4E0F-9A0F-379D21655957}" type="parTrans" cxnId="{7331F765-EE8E-4CC2-9167-6CD3069D84A2}">
      <dgm:prSet/>
      <dgm:spPr/>
      <dgm:t>
        <a:bodyPr/>
        <a:lstStyle/>
        <a:p>
          <a:endParaRPr lang="id-ID"/>
        </a:p>
      </dgm:t>
    </dgm:pt>
    <dgm:pt modelId="{995B3D5D-C474-42BA-8AFA-0412F834355B}" type="sibTrans" cxnId="{7331F765-EE8E-4CC2-9167-6CD3069D84A2}">
      <dgm:prSet/>
      <dgm:spPr/>
      <dgm:t>
        <a:bodyPr/>
        <a:lstStyle/>
        <a:p>
          <a:endParaRPr lang="id-ID"/>
        </a:p>
      </dgm:t>
    </dgm:pt>
    <dgm:pt modelId="{2512B19C-13CD-418E-8FDD-9F969FD47E34}">
      <dgm:prSet phldrT="[Text]" custT="1"/>
      <dgm:spPr/>
      <dgm:t>
        <a:bodyPr/>
        <a:lstStyle/>
        <a:p>
          <a:r>
            <a:rPr lang="en-US" sz="2800" b="1" dirty="0" smtClean="0"/>
            <a:t>APLIKASI</a:t>
          </a:r>
          <a:r>
            <a:rPr lang="en-US" sz="1600" dirty="0" smtClean="0"/>
            <a:t>, </a:t>
          </a:r>
          <a:r>
            <a:rPr lang="en-US" sz="1600" dirty="0" err="1" smtClean="0"/>
            <a:t>baik</a:t>
          </a:r>
          <a:r>
            <a:rPr lang="en-US" sz="1600" dirty="0" smtClean="0"/>
            <a:t> </a:t>
          </a:r>
          <a:r>
            <a:rPr lang="en-US" sz="1600" dirty="0" err="1" smtClean="0"/>
            <a:t>itu</a:t>
          </a:r>
          <a:r>
            <a:rPr lang="en-US" sz="1600" dirty="0" smtClean="0"/>
            <a:t> </a:t>
          </a:r>
          <a:r>
            <a:rPr lang="en-US" sz="1600" dirty="0" err="1" smtClean="0"/>
            <a:t>aplikasi</a:t>
          </a:r>
          <a:r>
            <a:rPr lang="en-US" sz="1600" dirty="0" smtClean="0"/>
            <a:t> custom </a:t>
          </a:r>
          <a:r>
            <a:rPr lang="en-US" sz="1600" dirty="0" err="1" smtClean="0"/>
            <a:t>atau</a:t>
          </a:r>
          <a:r>
            <a:rPr lang="en-US" sz="1600" dirty="0" smtClean="0"/>
            <a:t> generic, yang </a:t>
          </a:r>
          <a:r>
            <a:rPr lang="en-US" sz="1600" dirty="0" err="1" smtClean="0"/>
            <a:t>berjalan</a:t>
          </a:r>
          <a:r>
            <a:rPr lang="en-US" sz="1600" dirty="0" smtClean="0"/>
            <a:t> di </a:t>
          </a:r>
          <a:r>
            <a:rPr lang="en-US" sz="1600" dirty="0" err="1" smtClean="0"/>
            <a:t>atas</a:t>
          </a:r>
          <a:r>
            <a:rPr lang="en-US" sz="1600" dirty="0" smtClean="0"/>
            <a:t> …</a:t>
          </a:r>
          <a:endParaRPr lang="id-ID" sz="2000" dirty="0"/>
        </a:p>
      </dgm:t>
    </dgm:pt>
    <dgm:pt modelId="{CA1C02D0-9B9C-4EB6-8DE5-E9ECE283D290}" type="parTrans" cxnId="{EE2B86F9-B1EB-42AD-A85E-E0A13FAE54D2}">
      <dgm:prSet/>
      <dgm:spPr/>
      <dgm:t>
        <a:bodyPr/>
        <a:lstStyle/>
        <a:p>
          <a:endParaRPr lang="id-ID"/>
        </a:p>
      </dgm:t>
    </dgm:pt>
    <dgm:pt modelId="{79A9DD6A-48BC-44F0-80A6-8491ADCE9B50}" type="sibTrans" cxnId="{EE2B86F9-B1EB-42AD-A85E-E0A13FAE54D2}">
      <dgm:prSet/>
      <dgm:spPr/>
      <dgm:t>
        <a:bodyPr/>
        <a:lstStyle/>
        <a:p>
          <a:endParaRPr lang="id-ID"/>
        </a:p>
      </dgm:t>
    </dgm:pt>
    <dgm:pt modelId="{BE2787B7-BE5E-4E4B-83DF-45CE0748D94C}">
      <dgm:prSet phldrT="[Text]" custT="1"/>
      <dgm:spPr/>
      <dgm:t>
        <a:bodyPr/>
        <a:lstStyle/>
        <a:p>
          <a:r>
            <a:rPr lang="en-US" sz="2800" b="1" dirty="0" smtClean="0"/>
            <a:t>TEKNOLOGI</a:t>
          </a:r>
          <a:r>
            <a:rPr lang="en-US" sz="1600" dirty="0" smtClean="0"/>
            <a:t>, </a:t>
          </a:r>
          <a:r>
            <a:rPr lang="en-US" sz="1600" dirty="0" err="1" smtClean="0"/>
            <a:t>seperti</a:t>
          </a:r>
          <a:r>
            <a:rPr lang="en-US" sz="1600" dirty="0" smtClean="0"/>
            <a:t> </a:t>
          </a:r>
          <a:r>
            <a:rPr lang="en-US" sz="1600" dirty="0" err="1" smtClean="0"/>
            <a:t>infrastruktur</a:t>
          </a:r>
          <a:r>
            <a:rPr lang="en-US" sz="1600" dirty="0" smtClean="0"/>
            <a:t>, </a:t>
          </a:r>
          <a:r>
            <a:rPr lang="en-US" sz="1600" dirty="0" err="1" smtClean="0"/>
            <a:t>sistem</a:t>
          </a:r>
          <a:r>
            <a:rPr lang="en-US" sz="1600" dirty="0" smtClean="0"/>
            <a:t> </a:t>
          </a:r>
          <a:r>
            <a:rPr lang="en-US" sz="1600" dirty="0" err="1" smtClean="0"/>
            <a:t>dan</a:t>
          </a:r>
          <a:r>
            <a:rPr lang="en-US" sz="1600" dirty="0" smtClean="0"/>
            <a:t> </a:t>
          </a:r>
          <a:r>
            <a:rPr lang="en-US" sz="1600" dirty="0" err="1" smtClean="0"/>
            <a:t>jaringan</a:t>
          </a:r>
          <a:r>
            <a:rPr lang="en-US" sz="1600" dirty="0" smtClean="0"/>
            <a:t> </a:t>
          </a:r>
          <a:r>
            <a:rPr lang="en-US" sz="1600" dirty="0" err="1" smtClean="0"/>
            <a:t>komputer</a:t>
          </a:r>
          <a:endParaRPr lang="id-ID" sz="1600" dirty="0"/>
        </a:p>
      </dgm:t>
    </dgm:pt>
    <dgm:pt modelId="{AC203C97-AC21-4E06-A3C6-19F14E2A3B43}" type="parTrans" cxnId="{C2ADE352-041F-42D4-B046-3E07C5EF4014}">
      <dgm:prSet/>
      <dgm:spPr/>
      <dgm:t>
        <a:bodyPr/>
        <a:lstStyle/>
        <a:p>
          <a:endParaRPr lang="id-ID"/>
        </a:p>
      </dgm:t>
    </dgm:pt>
    <dgm:pt modelId="{B9AD9AAC-3F16-44E1-9BAD-4AD32F0AA6D1}" type="sibTrans" cxnId="{C2ADE352-041F-42D4-B046-3E07C5EF4014}">
      <dgm:prSet/>
      <dgm:spPr/>
      <dgm:t>
        <a:bodyPr/>
        <a:lstStyle/>
        <a:p>
          <a:endParaRPr lang="id-ID"/>
        </a:p>
      </dgm:t>
    </dgm:pt>
    <dgm:pt modelId="{6B759281-93A7-48DA-B021-DEEAC293F939}" type="pres">
      <dgm:prSet presAssocID="{9B0072E9-23E9-4167-8F97-4AD4C31ECF6E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id-ID"/>
        </a:p>
      </dgm:t>
    </dgm:pt>
    <dgm:pt modelId="{13867851-F97D-4617-8108-A9928CFDFA81}" type="pres">
      <dgm:prSet presAssocID="{8049395B-D843-4C02-BDCF-751619C18409}" presName="comp" presStyleCnt="0"/>
      <dgm:spPr/>
    </dgm:pt>
    <dgm:pt modelId="{CE2C9697-3278-4686-80E2-6838BD21AEFC}" type="pres">
      <dgm:prSet presAssocID="{8049395B-D843-4C02-BDCF-751619C18409}" presName="box" presStyleLbl="node1" presStyleIdx="0" presStyleCnt="4"/>
      <dgm:spPr/>
      <dgm:t>
        <a:bodyPr/>
        <a:lstStyle/>
        <a:p>
          <a:endParaRPr lang="id-ID"/>
        </a:p>
      </dgm:t>
    </dgm:pt>
    <dgm:pt modelId="{E964C43A-29B3-421B-AD52-7B89C15BBC42}" type="pres">
      <dgm:prSet presAssocID="{8049395B-D843-4C02-BDCF-751619C18409}" presName="img" presStyleLbl="fgImgPlace1" presStyleIdx="0" presStyleCnt="4" custScaleX="78489" custLinFactNeighborX="-10533" custLinFactNeighborY="190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5000" b="-15000"/>
          </a:stretch>
        </a:blipFill>
      </dgm:spPr>
    </dgm:pt>
    <dgm:pt modelId="{48DC1EE8-2245-43C9-9DE8-02C65BF74CD4}" type="pres">
      <dgm:prSet presAssocID="{8049395B-D843-4C02-BDCF-751619C18409}" presName="text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656BB650-D716-4416-BB1C-FF06AA9A5151}" type="pres">
      <dgm:prSet presAssocID="{D2ACC39D-33EA-4967-81A7-76F7BADD4705}" presName="spacer" presStyleCnt="0"/>
      <dgm:spPr/>
    </dgm:pt>
    <dgm:pt modelId="{9F98DFF7-CA19-4106-974C-9B3F8CE20E54}" type="pres">
      <dgm:prSet presAssocID="{F9E83195-1D31-4256-8898-3F8AAF35441A}" presName="comp" presStyleCnt="0"/>
      <dgm:spPr/>
    </dgm:pt>
    <dgm:pt modelId="{872A10FF-F00B-4CC6-8FB0-7B918D411C56}" type="pres">
      <dgm:prSet presAssocID="{F9E83195-1D31-4256-8898-3F8AAF35441A}" presName="box" presStyleLbl="node1" presStyleIdx="1" presStyleCnt="4"/>
      <dgm:spPr/>
      <dgm:t>
        <a:bodyPr/>
        <a:lstStyle/>
        <a:p>
          <a:endParaRPr lang="id-ID"/>
        </a:p>
      </dgm:t>
    </dgm:pt>
    <dgm:pt modelId="{1DE80BC2-2938-4F7C-BE9A-0FD0C191E650}" type="pres">
      <dgm:prSet presAssocID="{F9E83195-1D31-4256-8898-3F8AAF35441A}" presName="img" presStyleLbl="fgImgPlace1" presStyleIdx="1" presStyleCnt="4" custScaleX="78489" custLinFactNeighborX="-10533" custLinFactNeighborY="1905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6000" b="-6000"/>
          </a:stretch>
        </a:blipFill>
      </dgm:spPr>
    </dgm:pt>
    <dgm:pt modelId="{91D9C000-F5BF-40AA-92AA-4E6085996491}" type="pres">
      <dgm:prSet presAssocID="{F9E83195-1D31-4256-8898-3F8AAF35441A}" presName="text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611546CB-B51A-4693-8DEC-9EA1E8FED248}" type="pres">
      <dgm:prSet presAssocID="{995B3D5D-C474-42BA-8AFA-0412F834355B}" presName="spacer" presStyleCnt="0"/>
      <dgm:spPr/>
    </dgm:pt>
    <dgm:pt modelId="{A784EB4F-8725-44D8-A033-10C11F4C0E5A}" type="pres">
      <dgm:prSet presAssocID="{2512B19C-13CD-418E-8FDD-9F969FD47E34}" presName="comp" presStyleCnt="0"/>
      <dgm:spPr/>
    </dgm:pt>
    <dgm:pt modelId="{80668E7A-C676-4232-A493-64755F1D4671}" type="pres">
      <dgm:prSet presAssocID="{2512B19C-13CD-418E-8FDD-9F969FD47E34}" presName="box" presStyleLbl="node1" presStyleIdx="2" presStyleCnt="4"/>
      <dgm:spPr/>
      <dgm:t>
        <a:bodyPr/>
        <a:lstStyle/>
        <a:p>
          <a:endParaRPr lang="id-ID"/>
        </a:p>
      </dgm:t>
    </dgm:pt>
    <dgm:pt modelId="{5F2A1EFE-540E-47B1-BB52-84AB30CA9CCA}" type="pres">
      <dgm:prSet presAssocID="{2512B19C-13CD-418E-8FDD-9F969FD47E34}" presName="img" presStyleLbl="fgImgPlace1" presStyleIdx="2" presStyleCnt="4" custScaleX="78489" custLinFactNeighborX="-10533" custLinFactNeighborY="1905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1000" b="-21000"/>
          </a:stretch>
        </a:blipFill>
      </dgm:spPr>
    </dgm:pt>
    <dgm:pt modelId="{F927C96A-A888-430C-A8A3-05711E33E7E2}" type="pres">
      <dgm:prSet presAssocID="{2512B19C-13CD-418E-8FDD-9F969FD47E34}" presName="text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0F046206-E59F-4A62-96A4-2511204B6883}" type="pres">
      <dgm:prSet presAssocID="{79A9DD6A-48BC-44F0-80A6-8491ADCE9B50}" presName="spacer" presStyleCnt="0"/>
      <dgm:spPr/>
    </dgm:pt>
    <dgm:pt modelId="{F9A82095-54CC-4B0D-ABAC-5832677C7365}" type="pres">
      <dgm:prSet presAssocID="{BE2787B7-BE5E-4E4B-83DF-45CE0748D94C}" presName="comp" presStyleCnt="0"/>
      <dgm:spPr/>
    </dgm:pt>
    <dgm:pt modelId="{15EA41E2-A041-4200-A826-A5C8C057E78F}" type="pres">
      <dgm:prSet presAssocID="{BE2787B7-BE5E-4E4B-83DF-45CE0748D94C}" presName="box" presStyleLbl="node1" presStyleIdx="3" presStyleCnt="4"/>
      <dgm:spPr/>
      <dgm:t>
        <a:bodyPr/>
        <a:lstStyle/>
        <a:p>
          <a:endParaRPr lang="id-ID"/>
        </a:p>
      </dgm:t>
    </dgm:pt>
    <dgm:pt modelId="{C0015A67-7AFE-496E-B270-AE2B561A3AC0}" type="pres">
      <dgm:prSet presAssocID="{BE2787B7-BE5E-4E4B-83DF-45CE0748D94C}" presName="img" presStyleLbl="fgImgPlace1" presStyleIdx="3" presStyleCnt="4" custScaleX="78489" custLinFactNeighborX="-10533" custLinFactNeighborY="1905"/>
      <dgm:spPr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3000" b="-3000"/>
          </a:stretch>
        </a:blipFill>
      </dgm:spPr>
    </dgm:pt>
    <dgm:pt modelId="{90015B56-F9F0-4B94-BE03-1A2F3366ADF7}" type="pres">
      <dgm:prSet presAssocID="{BE2787B7-BE5E-4E4B-83DF-45CE0748D94C}" presName="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</dgm:ptLst>
  <dgm:cxnLst>
    <dgm:cxn modelId="{26691A57-78F1-4DB6-AFAD-77E5E929483B}" type="presOf" srcId="{BE2787B7-BE5E-4E4B-83DF-45CE0748D94C}" destId="{15EA41E2-A041-4200-A826-A5C8C057E78F}" srcOrd="0" destOrd="0" presId="urn:microsoft.com/office/officeart/2005/8/layout/vList4"/>
    <dgm:cxn modelId="{EE2B86F9-B1EB-42AD-A85E-E0A13FAE54D2}" srcId="{9B0072E9-23E9-4167-8F97-4AD4C31ECF6E}" destId="{2512B19C-13CD-418E-8FDD-9F969FD47E34}" srcOrd="2" destOrd="0" parTransId="{CA1C02D0-9B9C-4EB6-8DE5-E9ECE283D290}" sibTransId="{79A9DD6A-48BC-44F0-80A6-8491ADCE9B50}"/>
    <dgm:cxn modelId="{9D8954EA-AB03-4942-854A-139BF9D31D03}" type="presOf" srcId="{2512B19C-13CD-418E-8FDD-9F969FD47E34}" destId="{F927C96A-A888-430C-A8A3-05711E33E7E2}" srcOrd="1" destOrd="0" presId="urn:microsoft.com/office/officeart/2005/8/layout/vList4"/>
    <dgm:cxn modelId="{7331F765-EE8E-4CC2-9167-6CD3069D84A2}" srcId="{9B0072E9-23E9-4167-8F97-4AD4C31ECF6E}" destId="{F9E83195-1D31-4256-8898-3F8AAF35441A}" srcOrd="1" destOrd="0" parTransId="{532BC895-F780-4E0F-9A0F-379D21655957}" sibTransId="{995B3D5D-C474-42BA-8AFA-0412F834355B}"/>
    <dgm:cxn modelId="{89771293-AD9F-46C2-B342-6B5772252C5A}" type="presOf" srcId="{BE2787B7-BE5E-4E4B-83DF-45CE0748D94C}" destId="{90015B56-F9F0-4B94-BE03-1A2F3366ADF7}" srcOrd="1" destOrd="0" presId="urn:microsoft.com/office/officeart/2005/8/layout/vList4"/>
    <dgm:cxn modelId="{BEF6B1C3-8F13-49EF-AAB8-458F64898D3A}" type="presOf" srcId="{F9E83195-1D31-4256-8898-3F8AAF35441A}" destId="{91D9C000-F5BF-40AA-92AA-4E6085996491}" srcOrd="1" destOrd="0" presId="urn:microsoft.com/office/officeart/2005/8/layout/vList4"/>
    <dgm:cxn modelId="{D984B7B6-B266-4DCD-A7E4-6E7B395B88B9}" srcId="{9B0072E9-23E9-4167-8F97-4AD4C31ECF6E}" destId="{8049395B-D843-4C02-BDCF-751619C18409}" srcOrd="0" destOrd="0" parTransId="{902E0B93-7F33-41EE-BC26-E1254B5EBCC6}" sibTransId="{D2ACC39D-33EA-4967-81A7-76F7BADD4705}"/>
    <dgm:cxn modelId="{681556ED-5D2A-43D3-B1C7-509F8868418C}" type="presOf" srcId="{2512B19C-13CD-418E-8FDD-9F969FD47E34}" destId="{80668E7A-C676-4232-A493-64755F1D4671}" srcOrd="0" destOrd="0" presId="urn:microsoft.com/office/officeart/2005/8/layout/vList4"/>
    <dgm:cxn modelId="{4ECB8C98-C5F1-4299-A67F-62C3A57E5A62}" type="presOf" srcId="{8049395B-D843-4C02-BDCF-751619C18409}" destId="{CE2C9697-3278-4686-80E2-6838BD21AEFC}" srcOrd="0" destOrd="0" presId="urn:microsoft.com/office/officeart/2005/8/layout/vList4"/>
    <dgm:cxn modelId="{063ADD35-F6C1-404D-8CE5-23EF86B03A06}" type="presOf" srcId="{F9E83195-1D31-4256-8898-3F8AAF35441A}" destId="{872A10FF-F00B-4CC6-8FB0-7B918D411C56}" srcOrd="0" destOrd="0" presId="urn:microsoft.com/office/officeart/2005/8/layout/vList4"/>
    <dgm:cxn modelId="{1B5FFA47-4071-4799-A49D-AB3BA8647D4E}" type="presOf" srcId="{9B0072E9-23E9-4167-8F97-4AD4C31ECF6E}" destId="{6B759281-93A7-48DA-B021-DEEAC293F939}" srcOrd="0" destOrd="0" presId="urn:microsoft.com/office/officeart/2005/8/layout/vList4"/>
    <dgm:cxn modelId="{37BCBD6D-90DF-4CC1-B046-09CCBA301A04}" type="presOf" srcId="{8049395B-D843-4C02-BDCF-751619C18409}" destId="{48DC1EE8-2245-43C9-9DE8-02C65BF74CD4}" srcOrd="1" destOrd="0" presId="urn:microsoft.com/office/officeart/2005/8/layout/vList4"/>
    <dgm:cxn modelId="{C2ADE352-041F-42D4-B046-3E07C5EF4014}" srcId="{9B0072E9-23E9-4167-8F97-4AD4C31ECF6E}" destId="{BE2787B7-BE5E-4E4B-83DF-45CE0748D94C}" srcOrd="3" destOrd="0" parTransId="{AC203C97-AC21-4E06-A3C6-19F14E2A3B43}" sibTransId="{B9AD9AAC-3F16-44E1-9BAD-4AD32F0AA6D1}"/>
    <dgm:cxn modelId="{26844DDB-7452-4020-B0FE-1FB7F5BD7B79}" type="presParOf" srcId="{6B759281-93A7-48DA-B021-DEEAC293F939}" destId="{13867851-F97D-4617-8108-A9928CFDFA81}" srcOrd="0" destOrd="0" presId="urn:microsoft.com/office/officeart/2005/8/layout/vList4"/>
    <dgm:cxn modelId="{BDFB3B73-84A1-46AE-BEE4-D28D7F599199}" type="presParOf" srcId="{13867851-F97D-4617-8108-A9928CFDFA81}" destId="{CE2C9697-3278-4686-80E2-6838BD21AEFC}" srcOrd="0" destOrd="0" presId="urn:microsoft.com/office/officeart/2005/8/layout/vList4"/>
    <dgm:cxn modelId="{BFA691C9-743B-4F9A-B2A2-CDA426178E1F}" type="presParOf" srcId="{13867851-F97D-4617-8108-A9928CFDFA81}" destId="{E964C43A-29B3-421B-AD52-7B89C15BBC42}" srcOrd="1" destOrd="0" presId="urn:microsoft.com/office/officeart/2005/8/layout/vList4"/>
    <dgm:cxn modelId="{C08D180D-BD07-43D5-95EF-3D14142AF5B5}" type="presParOf" srcId="{13867851-F97D-4617-8108-A9928CFDFA81}" destId="{48DC1EE8-2245-43C9-9DE8-02C65BF74CD4}" srcOrd="2" destOrd="0" presId="urn:microsoft.com/office/officeart/2005/8/layout/vList4"/>
    <dgm:cxn modelId="{D2F8BB08-470C-49A7-B90C-1D2B99A25FAC}" type="presParOf" srcId="{6B759281-93A7-48DA-B021-DEEAC293F939}" destId="{656BB650-D716-4416-BB1C-FF06AA9A5151}" srcOrd="1" destOrd="0" presId="urn:microsoft.com/office/officeart/2005/8/layout/vList4"/>
    <dgm:cxn modelId="{F40DCC6B-584E-44D3-A3E9-782B2FD60DE2}" type="presParOf" srcId="{6B759281-93A7-48DA-B021-DEEAC293F939}" destId="{9F98DFF7-CA19-4106-974C-9B3F8CE20E54}" srcOrd="2" destOrd="0" presId="urn:microsoft.com/office/officeart/2005/8/layout/vList4"/>
    <dgm:cxn modelId="{9CA268F5-F0E2-4933-8041-4284EEC6A38A}" type="presParOf" srcId="{9F98DFF7-CA19-4106-974C-9B3F8CE20E54}" destId="{872A10FF-F00B-4CC6-8FB0-7B918D411C56}" srcOrd="0" destOrd="0" presId="urn:microsoft.com/office/officeart/2005/8/layout/vList4"/>
    <dgm:cxn modelId="{F4F8E328-1643-49C7-B9F6-C057C515DBA2}" type="presParOf" srcId="{9F98DFF7-CA19-4106-974C-9B3F8CE20E54}" destId="{1DE80BC2-2938-4F7C-BE9A-0FD0C191E650}" srcOrd="1" destOrd="0" presId="urn:microsoft.com/office/officeart/2005/8/layout/vList4"/>
    <dgm:cxn modelId="{37D245E6-EB3B-476F-8576-ADA3EE21AEAD}" type="presParOf" srcId="{9F98DFF7-CA19-4106-974C-9B3F8CE20E54}" destId="{91D9C000-F5BF-40AA-92AA-4E6085996491}" srcOrd="2" destOrd="0" presId="urn:microsoft.com/office/officeart/2005/8/layout/vList4"/>
    <dgm:cxn modelId="{8101CE33-ED7A-4429-9F81-3B1895F1726E}" type="presParOf" srcId="{6B759281-93A7-48DA-B021-DEEAC293F939}" destId="{611546CB-B51A-4693-8DEC-9EA1E8FED248}" srcOrd="3" destOrd="0" presId="urn:microsoft.com/office/officeart/2005/8/layout/vList4"/>
    <dgm:cxn modelId="{7B75E9B2-49F9-497A-A848-49B7C959CACD}" type="presParOf" srcId="{6B759281-93A7-48DA-B021-DEEAC293F939}" destId="{A784EB4F-8725-44D8-A033-10C11F4C0E5A}" srcOrd="4" destOrd="0" presId="urn:microsoft.com/office/officeart/2005/8/layout/vList4"/>
    <dgm:cxn modelId="{050287A6-2566-49C8-A0EA-EA7DE1B5A0C4}" type="presParOf" srcId="{A784EB4F-8725-44D8-A033-10C11F4C0E5A}" destId="{80668E7A-C676-4232-A493-64755F1D4671}" srcOrd="0" destOrd="0" presId="urn:microsoft.com/office/officeart/2005/8/layout/vList4"/>
    <dgm:cxn modelId="{4AB71AFA-DB1F-43A2-815D-D93B202D5989}" type="presParOf" srcId="{A784EB4F-8725-44D8-A033-10C11F4C0E5A}" destId="{5F2A1EFE-540E-47B1-BB52-84AB30CA9CCA}" srcOrd="1" destOrd="0" presId="urn:microsoft.com/office/officeart/2005/8/layout/vList4"/>
    <dgm:cxn modelId="{8B609A72-DC1D-47A8-AEFE-F592AC1D93EB}" type="presParOf" srcId="{A784EB4F-8725-44D8-A033-10C11F4C0E5A}" destId="{F927C96A-A888-430C-A8A3-05711E33E7E2}" srcOrd="2" destOrd="0" presId="urn:microsoft.com/office/officeart/2005/8/layout/vList4"/>
    <dgm:cxn modelId="{164C74C5-6E8E-4B7D-843E-E661C112EAFE}" type="presParOf" srcId="{6B759281-93A7-48DA-B021-DEEAC293F939}" destId="{0F046206-E59F-4A62-96A4-2511204B6883}" srcOrd="5" destOrd="0" presId="urn:microsoft.com/office/officeart/2005/8/layout/vList4"/>
    <dgm:cxn modelId="{E2850C1A-A034-4160-B96B-D0C159645443}" type="presParOf" srcId="{6B759281-93A7-48DA-B021-DEEAC293F939}" destId="{F9A82095-54CC-4B0D-ABAC-5832677C7365}" srcOrd="6" destOrd="0" presId="urn:microsoft.com/office/officeart/2005/8/layout/vList4"/>
    <dgm:cxn modelId="{BF94F967-67A4-4B16-A3C7-54447F4F933E}" type="presParOf" srcId="{F9A82095-54CC-4B0D-ABAC-5832677C7365}" destId="{15EA41E2-A041-4200-A826-A5C8C057E78F}" srcOrd="0" destOrd="0" presId="urn:microsoft.com/office/officeart/2005/8/layout/vList4"/>
    <dgm:cxn modelId="{270AD0CD-7741-48BF-BC17-E1D9682C905F}" type="presParOf" srcId="{F9A82095-54CC-4B0D-ABAC-5832677C7365}" destId="{C0015A67-7AFE-496E-B270-AE2B561A3AC0}" srcOrd="1" destOrd="0" presId="urn:microsoft.com/office/officeart/2005/8/layout/vList4"/>
    <dgm:cxn modelId="{0FB43EB1-25FB-4438-AC9B-4E2229DC4F8E}" type="presParOf" srcId="{F9A82095-54CC-4B0D-ABAC-5832677C7365}" destId="{90015B56-F9F0-4B94-BE03-1A2F3366ADF7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E2C9697-3278-4686-80E2-6838BD21AEFC}">
      <dsp:nvSpPr>
        <dsp:cNvPr id="0" name=""/>
        <dsp:cNvSpPr/>
      </dsp:nvSpPr>
      <dsp:spPr>
        <a:xfrm>
          <a:off x="0" y="0"/>
          <a:ext cx="7689962" cy="76957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Proses</a:t>
          </a:r>
          <a:r>
            <a:rPr lang="en-US" sz="1400" kern="1200" dirty="0" smtClean="0"/>
            <a:t> </a:t>
          </a:r>
          <a:r>
            <a:rPr lang="en-US" sz="2800" b="1" kern="1200" dirty="0" smtClean="0"/>
            <a:t>BISNIS</a:t>
          </a:r>
          <a:r>
            <a:rPr lang="en-US" sz="2800" kern="1200" dirty="0" smtClean="0"/>
            <a:t> </a:t>
          </a:r>
          <a:r>
            <a:rPr lang="en-US" sz="1600" kern="1200" dirty="0" err="1" smtClean="0"/>
            <a:t>dan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aktifitas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organisasi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menggunakan</a:t>
          </a:r>
          <a:r>
            <a:rPr lang="en-US" sz="1600" kern="1200" dirty="0" smtClean="0"/>
            <a:t> …</a:t>
          </a:r>
          <a:endParaRPr lang="id-ID" sz="1800" kern="1200" dirty="0"/>
        </a:p>
      </dsp:txBody>
      <dsp:txXfrm>
        <a:off x="1614949" y="0"/>
        <a:ext cx="6075012" cy="769570"/>
      </dsp:txXfrm>
    </dsp:sp>
    <dsp:sp modelId="{E964C43A-29B3-421B-AD52-7B89C15BBC42}">
      <dsp:nvSpPr>
        <dsp:cNvPr id="0" name=""/>
        <dsp:cNvSpPr/>
      </dsp:nvSpPr>
      <dsp:spPr>
        <a:xfrm>
          <a:off x="80379" y="88685"/>
          <a:ext cx="1207154" cy="615656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5000" b="-15000"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872A10FF-F00B-4CC6-8FB0-7B918D411C56}">
      <dsp:nvSpPr>
        <dsp:cNvPr id="0" name=""/>
        <dsp:cNvSpPr/>
      </dsp:nvSpPr>
      <dsp:spPr>
        <a:xfrm>
          <a:off x="0" y="846527"/>
          <a:ext cx="7689962" cy="76957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i="0" kern="1200" dirty="0" smtClean="0"/>
            <a:t>DATA</a:t>
          </a:r>
          <a:r>
            <a:rPr lang="en-US" sz="1600" kern="1200" dirty="0" smtClean="0"/>
            <a:t>, yang </a:t>
          </a:r>
          <a:r>
            <a:rPr lang="en-US" sz="1600" kern="1200" dirty="0" err="1" smtClean="0"/>
            <a:t>harus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dikumpulkan</a:t>
          </a:r>
          <a:r>
            <a:rPr lang="en-US" sz="1600" kern="1200" dirty="0" smtClean="0"/>
            <a:t>, </a:t>
          </a:r>
          <a:r>
            <a:rPr lang="en-US" sz="1600" kern="1200" dirty="0" err="1" smtClean="0"/>
            <a:t>dikelola</a:t>
          </a:r>
          <a:r>
            <a:rPr lang="en-US" sz="1600" kern="1200" dirty="0" smtClean="0"/>
            <a:t>, </a:t>
          </a:r>
          <a:r>
            <a:rPr lang="en-US" sz="1600" kern="1200" dirty="0" err="1" smtClean="0"/>
            <a:t>diamankan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dan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didistribusikan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menggunakan</a:t>
          </a:r>
          <a:r>
            <a:rPr lang="en-US" sz="1600" kern="1200" dirty="0" smtClean="0"/>
            <a:t> …</a:t>
          </a:r>
          <a:endParaRPr lang="id-ID" sz="1600" kern="1200" dirty="0"/>
        </a:p>
      </dsp:txBody>
      <dsp:txXfrm>
        <a:off x="1614949" y="846527"/>
        <a:ext cx="6075012" cy="769570"/>
      </dsp:txXfrm>
    </dsp:sp>
    <dsp:sp modelId="{1DE80BC2-2938-4F7C-BE9A-0FD0C191E650}">
      <dsp:nvSpPr>
        <dsp:cNvPr id="0" name=""/>
        <dsp:cNvSpPr/>
      </dsp:nvSpPr>
      <dsp:spPr>
        <a:xfrm>
          <a:off x="80379" y="935213"/>
          <a:ext cx="1207154" cy="615656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6000" b="-6000"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80668E7A-C676-4232-A493-64755F1D4671}">
      <dsp:nvSpPr>
        <dsp:cNvPr id="0" name=""/>
        <dsp:cNvSpPr/>
      </dsp:nvSpPr>
      <dsp:spPr>
        <a:xfrm>
          <a:off x="0" y="1693055"/>
          <a:ext cx="7689962" cy="76957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smtClean="0"/>
            <a:t>APLIKASI</a:t>
          </a:r>
          <a:r>
            <a:rPr lang="en-US" sz="1600" kern="1200" dirty="0" smtClean="0"/>
            <a:t>, </a:t>
          </a:r>
          <a:r>
            <a:rPr lang="en-US" sz="1600" kern="1200" dirty="0" err="1" smtClean="0"/>
            <a:t>baik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itu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aplikasi</a:t>
          </a:r>
          <a:r>
            <a:rPr lang="en-US" sz="1600" kern="1200" dirty="0" smtClean="0"/>
            <a:t> custom </a:t>
          </a:r>
          <a:r>
            <a:rPr lang="en-US" sz="1600" kern="1200" dirty="0" err="1" smtClean="0"/>
            <a:t>atau</a:t>
          </a:r>
          <a:r>
            <a:rPr lang="en-US" sz="1600" kern="1200" dirty="0" smtClean="0"/>
            <a:t> generic, yang </a:t>
          </a:r>
          <a:r>
            <a:rPr lang="en-US" sz="1600" kern="1200" dirty="0" err="1" smtClean="0"/>
            <a:t>berjalan</a:t>
          </a:r>
          <a:r>
            <a:rPr lang="en-US" sz="1600" kern="1200" dirty="0" smtClean="0"/>
            <a:t> di </a:t>
          </a:r>
          <a:r>
            <a:rPr lang="en-US" sz="1600" kern="1200" dirty="0" err="1" smtClean="0"/>
            <a:t>atas</a:t>
          </a:r>
          <a:r>
            <a:rPr lang="en-US" sz="1600" kern="1200" dirty="0" smtClean="0"/>
            <a:t> …</a:t>
          </a:r>
          <a:endParaRPr lang="id-ID" sz="2000" kern="1200" dirty="0"/>
        </a:p>
      </dsp:txBody>
      <dsp:txXfrm>
        <a:off x="1614949" y="1693055"/>
        <a:ext cx="6075012" cy="769570"/>
      </dsp:txXfrm>
    </dsp:sp>
    <dsp:sp modelId="{5F2A1EFE-540E-47B1-BB52-84AB30CA9CCA}">
      <dsp:nvSpPr>
        <dsp:cNvPr id="0" name=""/>
        <dsp:cNvSpPr/>
      </dsp:nvSpPr>
      <dsp:spPr>
        <a:xfrm>
          <a:off x="80379" y="1781741"/>
          <a:ext cx="1207154" cy="615656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1000" b="-21000"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15EA41E2-A041-4200-A826-A5C8C057E78F}">
      <dsp:nvSpPr>
        <dsp:cNvPr id="0" name=""/>
        <dsp:cNvSpPr/>
      </dsp:nvSpPr>
      <dsp:spPr>
        <a:xfrm>
          <a:off x="0" y="2539583"/>
          <a:ext cx="7689962" cy="76957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smtClean="0"/>
            <a:t>TEKNOLOGI</a:t>
          </a:r>
          <a:r>
            <a:rPr lang="en-US" sz="1600" kern="1200" dirty="0" smtClean="0"/>
            <a:t>, </a:t>
          </a:r>
          <a:r>
            <a:rPr lang="en-US" sz="1600" kern="1200" dirty="0" err="1" smtClean="0"/>
            <a:t>seperti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infrastruktur</a:t>
          </a:r>
          <a:r>
            <a:rPr lang="en-US" sz="1600" kern="1200" dirty="0" smtClean="0"/>
            <a:t>, </a:t>
          </a:r>
          <a:r>
            <a:rPr lang="en-US" sz="1600" kern="1200" dirty="0" err="1" smtClean="0"/>
            <a:t>sistem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dan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jaringan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komputer</a:t>
          </a:r>
          <a:endParaRPr lang="id-ID" sz="1600" kern="1200" dirty="0"/>
        </a:p>
      </dsp:txBody>
      <dsp:txXfrm>
        <a:off x="1614949" y="2539583"/>
        <a:ext cx="6075012" cy="769570"/>
      </dsp:txXfrm>
    </dsp:sp>
    <dsp:sp modelId="{C0015A67-7AFE-496E-B270-AE2B561A3AC0}">
      <dsp:nvSpPr>
        <dsp:cNvPr id="0" name=""/>
        <dsp:cNvSpPr/>
      </dsp:nvSpPr>
      <dsp:spPr>
        <a:xfrm>
          <a:off x="80379" y="2628269"/>
          <a:ext cx="1207154" cy="615656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3000" b="-3000"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E49710-8AA5-45F2-8BE1-689C0A5C0226}" type="datetimeFigureOut">
              <a:rPr lang="id-ID" smtClean="0"/>
              <a:t>02/11/2017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01D841-316E-4F65-BA10-D37E0368E1AF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76829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44DE5D-4095-4917-B3BC-EA2D7883FF60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49845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44DE5D-4095-4917-B3BC-EA2D7883FF60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5096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44DE5D-4095-4917-B3BC-EA2D7883FF60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17518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44DE5D-4095-4917-B3BC-EA2D7883FF60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95729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44DE5D-4095-4917-B3BC-EA2D7883FF60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51783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44DE5D-4095-4917-B3BC-EA2D7883FF60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24249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44DE5D-4095-4917-B3BC-EA2D7883FF60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20825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44DE5D-4095-4917-B3BC-EA2D7883FF60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33914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44DE5D-4095-4917-B3BC-EA2D7883FF60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210168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44DE5D-4095-4917-B3BC-EA2D7883FF60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10661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44DE5D-4095-4917-B3BC-EA2D7883FF60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235955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44DE5D-4095-4917-B3BC-EA2D7883FF60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70664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9D879-5850-44E8-BBA6-2B98602674B6}" type="datetimeFigureOut">
              <a:rPr lang="id-ID" smtClean="0"/>
              <a:t>02/11/2017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6541F-AC04-4E64-BE6C-BC6A1913192C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425754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9D879-5850-44E8-BBA6-2B98602674B6}" type="datetimeFigureOut">
              <a:rPr lang="id-ID" smtClean="0"/>
              <a:t>02/11/2017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6541F-AC04-4E64-BE6C-BC6A1913192C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012794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9D879-5850-44E8-BBA6-2B98602674B6}" type="datetimeFigureOut">
              <a:rPr lang="id-ID" smtClean="0"/>
              <a:t>02/11/2017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6541F-AC04-4E64-BE6C-BC6A1913192C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408893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9D879-5850-44E8-BBA6-2B98602674B6}" type="datetimeFigureOut">
              <a:rPr lang="id-ID" smtClean="0"/>
              <a:t>02/11/2017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6541F-AC04-4E64-BE6C-BC6A1913192C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565224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9D879-5850-44E8-BBA6-2B98602674B6}" type="datetimeFigureOut">
              <a:rPr lang="id-ID" smtClean="0"/>
              <a:t>02/11/2017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6541F-AC04-4E64-BE6C-BC6A1913192C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726044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9D879-5850-44E8-BBA6-2B98602674B6}" type="datetimeFigureOut">
              <a:rPr lang="id-ID" smtClean="0"/>
              <a:t>02/11/2017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6541F-AC04-4E64-BE6C-BC6A1913192C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400870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9D879-5850-44E8-BBA6-2B98602674B6}" type="datetimeFigureOut">
              <a:rPr lang="id-ID" smtClean="0"/>
              <a:t>02/11/2017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6541F-AC04-4E64-BE6C-BC6A1913192C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485712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9D879-5850-44E8-BBA6-2B98602674B6}" type="datetimeFigureOut">
              <a:rPr lang="id-ID" smtClean="0"/>
              <a:t>02/11/2017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6541F-AC04-4E64-BE6C-BC6A1913192C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00875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9D879-5850-44E8-BBA6-2B98602674B6}" type="datetimeFigureOut">
              <a:rPr lang="id-ID" smtClean="0"/>
              <a:t>02/11/2017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6541F-AC04-4E64-BE6C-BC6A1913192C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63175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9D879-5850-44E8-BBA6-2B98602674B6}" type="datetimeFigureOut">
              <a:rPr lang="id-ID" smtClean="0"/>
              <a:t>02/11/2017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6541F-AC04-4E64-BE6C-BC6A1913192C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70195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9D879-5850-44E8-BBA6-2B98602674B6}" type="datetimeFigureOut">
              <a:rPr lang="id-ID" smtClean="0"/>
              <a:t>02/11/2017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6541F-AC04-4E64-BE6C-BC6A1913192C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503605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D9D879-5850-44E8-BBA6-2B98602674B6}" type="datetimeFigureOut">
              <a:rPr lang="id-ID" smtClean="0"/>
              <a:t>02/11/2017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96541F-AC04-4E64-BE6C-BC6A1913192C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136022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4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6" Type="http://schemas.openxmlformats.org/officeDocument/2006/relationships/image" Target="../media/image4.jpg"/><Relationship Id="rId5" Type="http://schemas.openxmlformats.org/officeDocument/2006/relationships/image" Target="../media/image3.jpeg"/><Relationship Id="rId4" Type="http://schemas.openxmlformats.org/officeDocument/2006/relationships/image" Target="../media/image2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jpeg"/><Relationship Id="rId7" Type="http://schemas.openxmlformats.org/officeDocument/2006/relationships/image" Target="../media/image9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Relationship Id="rId9" Type="http://schemas.openxmlformats.org/officeDocument/2006/relationships/image" Target="../media/image11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4" Type="http://schemas.openxmlformats.org/officeDocument/2006/relationships/image" Target="../media/image12.jp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notesSlide" Target="../notesSlides/notesSlide7.xml"/><Relationship Id="rId7" Type="http://schemas.openxmlformats.org/officeDocument/2006/relationships/diagramColors" Target="../diagrams/colors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Relationship Id="rId4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400" dirty="0" smtClean="0"/>
              <a:t>1.1 What and Why Enterprise Architecture </a:t>
            </a:r>
            <a:endParaRPr lang="en-US" sz="4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6E0E4-908A-4724-B308-E4F6AE4FA0D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9231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1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14" r="15431" b="531"/>
          <a:stretch/>
        </p:blipFill>
        <p:spPr>
          <a:xfrm>
            <a:off x="5389134" y="1844824"/>
            <a:ext cx="3652535" cy="27384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Rumah</a:t>
            </a:r>
            <a:r>
              <a:rPr lang="en-US" dirty="0" smtClean="0"/>
              <a:t> </a:t>
            </a:r>
            <a:r>
              <a:rPr lang="en-US" dirty="0" err="1" smtClean="0"/>
              <a:t>Saya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3764" y="1529104"/>
            <a:ext cx="6648450" cy="4643095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Total </a:t>
            </a:r>
            <a:r>
              <a:rPr lang="en-US" dirty="0" err="1" smtClean="0"/>
              <a:t>penghuni</a:t>
            </a:r>
            <a:r>
              <a:rPr lang="en-US" dirty="0" smtClean="0"/>
              <a:t> 13 orang</a:t>
            </a:r>
          </a:p>
          <a:p>
            <a:r>
              <a:rPr lang="en-US" dirty="0" smtClean="0"/>
              <a:t>1 </a:t>
            </a:r>
            <a:r>
              <a:rPr lang="en-US" dirty="0" err="1" smtClean="0"/>
              <a:t>istri</a:t>
            </a:r>
            <a:r>
              <a:rPr lang="en-US" dirty="0" smtClean="0"/>
              <a:t>, 7 </a:t>
            </a:r>
            <a:r>
              <a:rPr lang="en-US" dirty="0" err="1" smtClean="0"/>
              <a:t>anak</a:t>
            </a:r>
            <a:r>
              <a:rPr lang="en-US" dirty="0" smtClean="0"/>
              <a:t>, </a:t>
            </a:r>
            <a:r>
              <a:rPr lang="en-US" dirty="0"/>
              <a:t>3</a:t>
            </a:r>
            <a:r>
              <a:rPr lang="en-US" dirty="0" smtClean="0"/>
              <a:t> </a:t>
            </a:r>
            <a:r>
              <a:rPr lang="en-US" dirty="0" err="1" smtClean="0"/>
              <a:t>prt</a:t>
            </a:r>
            <a:r>
              <a:rPr lang="en-US" dirty="0" smtClean="0"/>
              <a:t>, 1 </a:t>
            </a:r>
            <a:r>
              <a:rPr lang="en-US" dirty="0" err="1" smtClean="0"/>
              <a:t>supir</a:t>
            </a:r>
            <a:endParaRPr lang="en-US" dirty="0" smtClean="0"/>
          </a:p>
          <a:p>
            <a:r>
              <a:rPr lang="en-US" dirty="0" smtClean="0"/>
              <a:t>10 </a:t>
            </a:r>
            <a:r>
              <a:rPr lang="en-US" dirty="0" err="1" smtClean="0"/>
              <a:t>kamar</a:t>
            </a:r>
            <a:r>
              <a:rPr lang="en-US" dirty="0" smtClean="0"/>
              <a:t> </a:t>
            </a:r>
            <a:r>
              <a:rPr lang="en-US" dirty="0" err="1" smtClean="0"/>
              <a:t>tidur</a:t>
            </a:r>
            <a:endParaRPr lang="en-US" dirty="0" smtClean="0"/>
          </a:p>
          <a:p>
            <a:r>
              <a:rPr lang="en-US" dirty="0" smtClean="0"/>
              <a:t>1 </a:t>
            </a:r>
            <a:r>
              <a:rPr lang="en-US" dirty="0" err="1" smtClean="0"/>
              <a:t>ruang</a:t>
            </a:r>
            <a:r>
              <a:rPr lang="en-US" dirty="0" smtClean="0"/>
              <a:t> </a:t>
            </a:r>
            <a:r>
              <a:rPr lang="en-US" dirty="0" err="1" smtClean="0"/>
              <a:t>perpustakaan</a:t>
            </a:r>
            <a:endParaRPr lang="en-US" dirty="0" smtClean="0"/>
          </a:p>
          <a:p>
            <a:r>
              <a:rPr lang="en-US" dirty="0" smtClean="0"/>
              <a:t>2 </a:t>
            </a:r>
            <a:r>
              <a:rPr lang="en-US" dirty="0" err="1" smtClean="0"/>
              <a:t>ruang</a:t>
            </a:r>
            <a:r>
              <a:rPr lang="en-US" dirty="0" smtClean="0"/>
              <a:t> </a:t>
            </a:r>
            <a:r>
              <a:rPr lang="en-US" dirty="0" err="1" smtClean="0"/>
              <a:t>keluarga</a:t>
            </a:r>
            <a:endParaRPr lang="en-US" dirty="0" smtClean="0"/>
          </a:p>
          <a:p>
            <a:r>
              <a:rPr lang="en-US" dirty="0"/>
              <a:t>6</a:t>
            </a:r>
            <a:r>
              <a:rPr lang="en-US" dirty="0" smtClean="0"/>
              <a:t> </a:t>
            </a:r>
            <a:r>
              <a:rPr lang="en-US" dirty="0" err="1" smtClean="0"/>
              <a:t>kamar</a:t>
            </a:r>
            <a:r>
              <a:rPr lang="en-US" dirty="0" smtClean="0"/>
              <a:t> </a:t>
            </a:r>
            <a:r>
              <a:rPr lang="en-US" dirty="0" err="1" smtClean="0"/>
              <a:t>mandi</a:t>
            </a:r>
            <a:endParaRPr lang="en-US" dirty="0" smtClean="0"/>
          </a:p>
          <a:p>
            <a:r>
              <a:rPr lang="en-US" dirty="0" smtClean="0"/>
              <a:t>1 </a:t>
            </a:r>
            <a:r>
              <a:rPr lang="en-US" dirty="0" err="1" smtClean="0"/>
              <a:t>kolam</a:t>
            </a:r>
            <a:r>
              <a:rPr lang="en-US" dirty="0" smtClean="0"/>
              <a:t> </a:t>
            </a:r>
            <a:r>
              <a:rPr lang="en-US" dirty="0" err="1" smtClean="0"/>
              <a:t>renang</a:t>
            </a:r>
            <a:endParaRPr lang="en-US" dirty="0" smtClean="0"/>
          </a:p>
          <a:p>
            <a:r>
              <a:rPr lang="en-US" dirty="0" smtClean="0"/>
              <a:t>1 </a:t>
            </a:r>
            <a:r>
              <a:rPr lang="en-US" dirty="0" err="1" smtClean="0"/>
              <a:t>kolam</a:t>
            </a:r>
            <a:r>
              <a:rPr lang="en-US" dirty="0" smtClean="0"/>
              <a:t> </a:t>
            </a:r>
            <a:r>
              <a:rPr lang="en-US" dirty="0" err="1" smtClean="0"/>
              <a:t>ikan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puluhan</a:t>
            </a:r>
            <a:r>
              <a:rPr lang="en-US" dirty="0" smtClean="0"/>
              <a:t> </a:t>
            </a:r>
            <a:r>
              <a:rPr lang="en-US" dirty="0" err="1" smtClean="0"/>
              <a:t>jenis</a:t>
            </a:r>
            <a:r>
              <a:rPr lang="en-US" dirty="0" smtClean="0"/>
              <a:t> </a:t>
            </a:r>
            <a:r>
              <a:rPr lang="en-US" dirty="0" err="1" smtClean="0"/>
              <a:t>ikan</a:t>
            </a:r>
            <a:endParaRPr lang="en-US" dirty="0"/>
          </a:p>
          <a:p>
            <a:r>
              <a:rPr lang="en-US" dirty="0" smtClean="0"/>
              <a:t>Taman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puluhan</a:t>
            </a:r>
            <a:r>
              <a:rPr lang="en-US" dirty="0" smtClean="0"/>
              <a:t> </a:t>
            </a:r>
            <a:r>
              <a:rPr lang="en-US" dirty="0" err="1" smtClean="0"/>
              <a:t>pohon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hewan</a:t>
            </a: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6E0E4-908A-4724-B308-E4F6AE4FA0DD}" type="slidenum">
              <a:rPr lang="en-US" smtClean="0"/>
              <a:pPr/>
              <a:t>2</a:t>
            </a:fld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9200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Kondisi</a:t>
            </a:r>
            <a:r>
              <a:rPr lang="en-US" dirty="0" smtClean="0"/>
              <a:t> </a:t>
            </a:r>
            <a:r>
              <a:rPr lang="en-US" dirty="0" err="1" smtClean="0"/>
              <a:t>Rumah</a:t>
            </a:r>
            <a:r>
              <a:rPr lang="en-US" dirty="0" smtClean="0"/>
              <a:t> </a:t>
            </a:r>
            <a:r>
              <a:rPr lang="en-US" dirty="0" err="1" smtClean="0"/>
              <a:t>Saya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3200" dirty="0" err="1" smtClean="0"/>
              <a:t>Saya</a:t>
            </a:r>
            <a:r>
              <a:rPr lang="en-US" sz="3200" dirty="0" smtClean="0"/>
              <a:t> </a:t>
            </a:r>
            <a:r>
              <a:rPr lang="en-US" sz="3200" dirty="0" err="1" smtClean="0"/>
              <a:t>tidak</a:t>
            </a:r>
            <a:r>
              <a:rPr lang="en-US" sz="3200" dirty="0" smtClean="0"/>
              <a:t> </a:t>
            </a:r>
            <a:r>
              <a:rPr lang="en-US" sz="3200" dirty="0" err="1" smtClean="0"/>
              <a:t>tahu</a:t>
            </a:r>
            <a:r>
              <a:rPr lang="en-US" sz="3200" dirty="0"/>
              <a:t> </a:t>
            </a:r>
            <a:r>
              <a:rPr lang="en-US" sz="3200" dirty="0" err="1" smtClean="0">
                <a:solidFill>
                  <a:srgbClr val="C00000"/>
                </a:solidFill>
              </a:rPr>
              <a:t>secara</a:t>
            </a:r>
            <a:r>
              <a:rPr lang="en-US" sz="3200" dirty="0" smtClean="0">
                <a:solidFill>
                  <a:srgbClr val="C00000"/>
                </a:solidFill>
              </a:rPr>
              <a:t> detail:</a:t>
            </a:r>
          </a:p>
          <a:p>
            <a:pPr lvl="1"/>
            <a:r>
              <a:rPr lang="en-US" sz="2800" dirty="0" err="1" smtClean="0">
                <a:solidFill>
                  <a:srgbClr val="0070C0"/>
                </a:solidFill>
              </a:rPr>
              <a:t>Kegiatan</a:t>
            </a:r>
            <a:r>
              <a:rPr lang="en-US" sz="2800" dirty="0" smtClean="0">
                <a:solidFill>
                  <a:srgbClr val="0070C0"/>
                </a:solidFill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</a:rPr>
              <a:t>sehari-hari</a:t>
            </a:r>
            <a:r>
              <a:rPr lang="en-US" sz="2800" dirty="0" smtClean="0">
                <a:solidFill>
                  <a:srgbClr val="0070C0"/>
                </a:solidFill>
              </a:rPr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kebiasaan</a:t>
            </a:r>
            <a:r>
              <a:rPr lang="en-US" sz="2800" dirty="0" smtClean="0"/>
              <a:t> </a:t>
            </a:r>
            <a:r>
              <a:rPr lang="en-US" sz="2800" dirty="0" err="1" smtClean="0"/>
              <a:t>masing-masing</a:t>
            </a:r>
            <a:r>
              <a:rPr lang="en-US" sz="2800" dirty="0" smtClean="0"/>
              <a:t> </a:t>
            </a:r>
            <a:r>
              <a:rPr lang="en-US" sz="2800" dirty="0" err="1" smtClean="0"/>
              <a:t>penghuni</a:t>
            </a:r>
            <a:r>
              <a:rPr lang="en-US" sz="2800" dirty="0" smtClean="0"/>
              <a:t> </a:t>
            </a:r>
            <a:r>
              <a:rPr lang="en-US" sz="2800" dirty="0" err="1" smtClean="0"/>
              <a:t>rumah</a:t>
            </a:r>
            <a:endParaRPr lang="en-US" sz="2800" dirty="0" smtClean="0"/>
          </a:p>
          <a:p>
            <a:pPr lvl="1"/>
            <a:r>
              <a:rPr lang="en-US" sz="2800" dirty="0" err="1">
                <a:solidFill>
                  <a:srgbClr val="0070C0"/>
                </a:solidFill>
              </a:rPr>
              <a:t>S</a:t>
            </a:r>
            <a:r>
              <a:rPr lang="en-US" sz="2800" dirty="0" err="1" smtClean="0">
                <a:solidFill>
                  <a:srgbClr val="0070C0"/>
                </a:solidFill>
              </a:rPr>
              <a:t>eluruh</a:t>
            </a:r>
            <a:r>
              <a:rPr lang="en-US" sz="2800" dirty="0" smtClean="0">
                <a:solidFill>
                  <a:srgbClr val="0070C0"/>
                </a:solidFill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</a:rPr>
              <a:t>aset</a:t>
            </a:r>
            <a:r>
              <a:rPr lang="en-US" sz="2800" dirty="0" smtClean="0">
                <a:solidFill>
                  <a:srgbClr val="0070C0"/>
                </a:solidFill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</a:rPr>
              <a:t>rumah</a:t>
            </a:r>
            <a:r>
              <a:rPr lang="en-US" sz="2800" dirty="0" smtClean="0">
                <a:solidFill>
                  <a:srgbClr val="0070C0"/>
                </a:solidFill>
              </a:rPr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smtClean="0">
                <a:solidFill>
                  <a:srgbClr val="0070C0"/>
                </a:solidFill>
              </a:rPr>
              <a:t>di </a:t>
            </a:r>
            <a:r>
              <a:rPr lang="en-US" sz="2800" dirty="0" err="1" smtClean="0">
                <a:solidFill>
                  <a:srgbClr val="0070C0"/>
                </a:solidFill>
              </a:rPr>
              <a:t>mana</a:t>
            </a:r>
            <a:r>
              <a:rPr lang="en-US" sz="2800" dirty="0" smtClean="0">
                <a:solidFill>
                  <a:srgbClr val="0070C0"/>
                </a:solidFill>
              </a:rPr>
              <a:t> </a:t>
            </a:r>
            <a:r>
              <a:rPr lang="en-US" sz="2800" dirty="0" err="1" smtClean="0"/>
              <a:t>posisinya</a:t>
            </a:r>
            <a:endParaRPr lang="en-US" sz="2800" dirty="0" smtClean="0"/>
          </a:p>
          <a:p>
            <a:pPr lvl="1"/>
            <a:r>
              <a:rPr lang="en-US" sz="2800" dirty="0" err="1" smtClean="0">
                <a:solidFill>
                  <a:srgbClr val="0070C0"/>
                </a:solidFill>
              </a:rPr>
              <a:t>Dokumen</a:t>
            </a:r>
            <a:r>
              <a:rPr lang="en-US" sz="2800" dirty="0" smtClean="0">
                <a:solidFill>
                  <a:srgbClr val="0070C0"/>
                </a:solidFill>
              </a:rPr>
              <a:t> </a:t>
            </a:r>
            <a:r>
              <a:rPr lang="en-US" sz="2800" dirty="0" smtClean="0"/>
              <a:t>yang </a:t>
            </a:r>
            <a:r>
              <a:rPr lang="en-US" sz="2800" dirty="0" err="1" smtClean="0"/>
              <a:t>diproduksi</a:t>
            </a:r>
            <a:r>
              <a:rPr lang="en-US" sz="2800" dirty="0" smtClean="0"/>
              <a:t> </a:t>
            </a:r>
            <a:r>
              <a:rPr lang="en-US" sz="2800" dirty="0" err="1" smtClean="0"/>
              <a:t>seluruh</a:t>
            </a:r>
            <a:r>
              <a:rPr lang="en-US" sz="2800" dirty="0" smtClean="0"/>
              <a:t> </a:t>
            </a:r>
            <a:r>
              <a:rPr lang="en-US" sz="2800" dirty="0" err="1" smtClean="0"/>
              <a:t>penghuni</a:t>
            </a:r>
            <a:endParaRPr lang="en-US" sz="2800" dirty="0" smtClean="0"/>
          </a:p>
          <a:p>
            <a:r>
              <a:rPr lang="en-US" sz="3200" dirty="0" err="1" smtClean="0"/>
              <a:t>Saya</a:t>
            </a:r>
            <a:r>
              <a:rPr lang="en-US" sz="3200" dirty="0" smtClean="0"/>
              <a:t> </a:t>
            </a:r>
            <a:r>
              <a:rPr lang="en-US" sz="3200" dirty="0" err="1" smtClean="0"/>
              <a:t>tidak</a:t>
            </a:r>
            <a:r>
              <a:rPr lang="en-US" sz="3200" dirty="0" smtClean="0"/>
              <a:t> </a:t>
            </a:r>
            <a:r>
              <a:rPr lang="en-US" sz="3200" dirty="0" err="1" smtClean="0"/>
              <a:t>tahu</a:t>
            </a:r>
            <a:r>
              <a:rPr lang="en-US" sz="3200" dirty="0" smtClean="0"/>
              <a:t> </a:t>
            </a:r>
            <a:r>
              <a:rPr lang="en-US" sz="3200" dirty="0" err="1" smtClean="0">
                <a:solidFill>
                  <a:srgbClr val="C00000"/>
                </a:solidFill>
              </a:rPr>
              <a:t>tahapan</a:t>
            </a:r>
            <a:r>
              <a:rPr lang="en-US" sz="3200" dirty="0" smtClean="0">
                <a:solidFill>
                  <a:srgbClr val="C00000"/>
                </a:solidFill>
              </a:rPr>
              <a:t> detail</a:t>
            </a:r>
            <a:r>
              <a:rPr lang="en-US" sz="3200" dirty="0" smtClean="0"/>
              <a:t>:</a:t>
            </a:r>
          </a:p>
          <a:p>
            <a:pPr lvl="1"/>
            <a:r>
              <a:rPr lang="en-US" sz="2800" dirty="0" err="1" smtClean="0"/>
              <a:t>Bagaimana</a:t>
            </a:r>
            <a:r>
              <a:rPr lang="en-US" sz="2800" dirty="0" smtClean="0"/>
              <a:t> </a:t>
            </a:r>
            <a:r>
              <a:rPr lang="en-US" sz="2800" dirty="0" err="1" smtClean="0"/>
              <a:t>menguras</a:t>
            </a:r>
            <a:r>
              <a:rPr lang="en-US" sz="2800" dirty="0" smtClean="0"/>
              <a:t> </a:t>
            </a:r>
            <a:r>
              <a:rPr lang="en-US" sz="2800" dirty="0" err="1" smtClean="0">
                <a:solidFill>
                  <a:srgbClr val="0070C0"/>
                </a:solidFill>
              </a:rPr>
              <a:t>kolam</a:t>
            </a:r>
            <a:r>
              <a:rPr lang="en-US" sz="2800" dirty="0" smtClean="0">
                <a:solidFill>
                  <a:srgbClr val="0070C0"/>
                </a:solidFill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</a:rPr>
              <a:t>renang</a:t>
            </a:r>
            <a:endParaRPr lang="en-US" sz="2800" dirty="0" smtClean="0">
              <a:solidFill>
                <a:srgbClr val="0070C0"/>
              </a:solidFill>
            </a:endParaRPr>
          </a:p>
          <a:p>
            <a:pPr lvl="1"/>
            <a:r>
              <a:rPr lang="en-US" sz="2800" dirty="0" err="1" smtClean="0"/>
              <a:t>Bagaimana</a:t>
            </a:r>
            <a:r>
              <a:rPr lang="en-US" sz="2800" dirty="0"/>
              <a:t> </a:t>
            </a:r>
            <a:r>
              <a:rPr lang="en-US" sz="2800" dirty="0" err="1" smtClean="0"/>
              <a:t>membersihkan</a:t>
            </a:r>
            <a:r>
              <a:rPr lang="en-US" sz="2800" dirty="0" smtClean="0"/>
              <a:t> </a:t>
            </a:r>
            <a:r>
              <a:rPr lang="en-US" sz="2800" dirty="0" err="1" smtClean="0">
                <a:solidFill>
                  <a:srgbClr val="0070C0"/>
                </a:solidFill>
              </a:rPr>
              <a:t>kamar</a:t>
            </a:r>
            <a:r>
              <a:rPr lang="en-US" sz="2800" dirty="0" smtClean="0">
                <a:solidFill>
                  <a:srgbClr val="0070C0"/>
                </a:solidFill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</a:rPr>
              <a:t>tidur</a:t>
            </a:r>
            <a:r>
              <a:rPr lang="en-US" sz="2800" dirty="0" smtClean="0">
                <a:solidFill>
                  <a:srgbClr val="0070C0"/>
                </a:solidFill>
              </a:rPr>
              <a:t>, </a:t>
            </a:r>
            <a:r>
              <a:rPr lang="en-US" sz="2800" dirty="0" err="1" smtClean="0">
                <a:solidFill>
                  <a:srgbClr val="0070C0"/>
                </a:solidFill>
              </a:rPr>
              <a:t>kamar</a:t>
            </a:r>
            <a:r>
              <a:rPr lang="en-US" sz="2800" dirty="0" smtClean="0">
                <a:solidFill>
                  <a:srgbClr val="0070C0"/>
                </a:solidFill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</a:rPr>
              <a:t>mandi</a:t>
            </a:r>
            <a:r>
              <a:rPr lang="en-US" sz="2800" dirty="0" smtClean="0">
                <a:solidFill>
                  <a:srgbClr val="0070C0"/>
                </a:solidFill>
              </a:rPr>
              <a:t>, </a:t>
            </a:r>
            <a:r>
              <a:rPr lang="en-US" sz="2800" dirty="0" err="1" smtClean="0">
                <a:solidFill>
                  <a:srgbClr val="0070C0"/>
                </a:solidFill>
              </a:rPr>
              <a:t>ruang</a:t>
            </a:r>
            <a:r>
              <a:rPr lang="en-US" sz="2800" dirty="0" smtClean="0">
                <a:solidFill>
                  <a:srgbClr val="0070C0"/>
                </a:solidFill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</a:rPr>
              <a:t>tengah</a:t>
            </a:r>
            <a:endParaRPr lang="en-US" sz="2800" dirty="0" smtClean="0">
              <a:solidFill>
                <a:srgbClr val="0070C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6E0E4-908A-4724-B308-E4F6AE4FA0DD}" type="slidenum">
              <a:rPr lang="en-US" smtClean="0"/>
              <a:pPr/>
              <a:t>3</a:t>
            </a:fld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41921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Masalah</a:t>
            </a:r>
            <a:r>
              <a:rPr lang="en-US" dirty="0" smtClean="0"/>
              <a:t> di </a:t>
            </a:r>
            <a:r>
              <a:rPr lang="en-US" dirty="0" err="1" smtClean="0"/>
              <a:t>Rumah</a:t>
            </a:r>
            <a:r>
              <a:rPr lang="en-US" dirty="0" smtClean="0"/>
              <a:t> </a:t>
            </a:r>
            <a:r>
              <a:rPr lang="en-US" dirty="0" err="1" smtClean="0"/>
              <a:t>Saya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352550"/>
            <a:ext cx="7886700" cy="5226050"/>
          </a:xfrm>
        </p:spPr>
        <p:txBody>
          <a:bodyPr>
            <a:normAutofit fontScale="77500" lnSpcReduction="20000"/>
          </a:bodyPr>
          <a:lstStyle/>
          <a:p>
            <a:r>
              <a:rPr lang="en-US" dirty="0" err="1" smtClean="0"/>
              <a:t>Ketika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rgbClr val="C00000"/>
                </a:solidFill>
              </a:rPr>
              <a:t>membeli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kursi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baru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dapur</a:t>
            </a:r>
            <a:endParaRPr lang="en-US" dirty="0"/>
          </a:p>
          <a:p>
            <a:pPr marL="457200" lvl="1" indent="0">
              <a:buNone/>
            </a:pPr>
            <a:r>
              <a:rPr lang="en-US" dirty="0" smtClean="0">
                <a:sym typeface="Wingdings" panose="05000000000000000000" pitchFamily="2" charset="2"/>
              </a:rPr>
              <a:t> </a:t>
            </a:r>
            <a:r>
              <a:rPr lang="en-US" dirty="0" err="1" smtClean="0">
                <a:sym typeface="Wingdings" panose="05000000000000000000" pitchFamily="2" charset="2"/>
              </a:rPr>
              <a:t>ternyata</a:t>
            </a:r>
            <a:r>
              <a:rPr lang="en-US" dirty="0" smtClean="0">
                <a:sym typeface="Wingdings" panose="05000000000000000000" pitchFamily="2" charset="2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sym typeface="Wingdings" panose="05000000000000000000" pitchFamily="2" charset="2"/>
              </a:rPr>
              <a:t>ada</a:t>
            </a:r>
            <a:r>
              <a:rPr lang="en-US" dirty="0" smtClean="0">
                <a:solidFill>
                  <a:srgbClr val="0070C0"/>
                </a:solidFill>
                <a:sym typeface="Wingdings" panose="05000000000000000000" pitchFamily="2" charset="2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sym typeface="Wingdings" panose="05000000000000000000" pitchFamily="2" charset="2"/>
              </a:rPr>
              <a:t>kursi</a:t>
            </a:r>
            <a:r>
              <a:rPr lang="en-US" dirty="0" smtClean="0">
                <a:solidFill>
                  <a:srgbClr val="0070C0"/>
                </a:solidFill>
                <a:sym typeface="Wingdings" panose="05000000000000000000" pitchFamily="2" charset="2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sym typeface="Wingdings" panose="05000000000000000000" pitchFamily="2" charset="2"/>
              </a:rPr>
              <a:t>tidak</a:t>
            </a:r>
            <a:r>
              <a:rPr lang="en-US" dirty="0" smtClean="0">
                <a:solidFill>
                  <a:srgbClr val="0070C0"/>
                </a:solidFill>
                <a:sym typeface="Wingdings" panose="05000000000000000000" pitchFamily="2" charset="2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sym typeface="Wingdings" panose="05000000000000000000" pitchFamily="2" charset="2"/>
              </a:rPr>
              <a:t>terpakai</a:t>
            </a:r>
            <a:r>
              <a:rPr lang="en-US" dirty="0" smtClean="0">
                <a:solidFill>
                  <a:srgbClr val="0070C0"/>
                </a:solidFill>
                <a:sym typeface="Wingdings" panose="05000000000000000000" pitchFamily="2" charset="2"/>
              </a:rPr>
              <a:t> </a:t>
            </a:r>
            <a:r>
              <a:rPr lang="en-US" dirty="0" smtClean="0">
                <a:sym typeface="Wingdings" panose="05000000000000000000" pitchFamily="2" charset="2"/>
              </a:rPr>
              <a:t>di </a:t>
            </a:r>
            <a:r>
              <a:rPr lang="en-US" dirty="0" err="1" smtClean="0">
                <a:sym typeface="Wingdings" panose="05000000000000000000" pitchFamily="2" charset="2"/>
              </a:rPr>
              <a:t>ruang</a:t>
            </a:r>
            <a:r>
              <a:rPr lang="en-US" dirty="0" smtClean="0">
                <a:sym typeface="Wingdings" panose="05000000000000000000" pitchFamily="2" charset="2"/>
              </a:rPr>
              <a:t> </a:t>
            </a:r>
            <a:r>
              <a:rPr lang="en-US" dirty="0" err="1" smtClean="0">
                <a:sym typeface="Wingdings" panose="05000000000000000000" pitchFamily="2" charset="2"/>
              </a:rPr>
              <a:t>tengah</a:t>
            </a:r>
            <a:endParaRPr lang="en-US" dirty="0" smtClean="0">
              <a:sym typeface="Wingdings" panose="05000000000000000000" pitchFamily="2" charset="2"/>
            </a:endParaRPr>
          </a:p>
          <a:p>
            <a:r>
              <a:rPr lang="en-US" dirty="0" err="1" smtClean="0">
                <a:sym typeface="Wingdings" panose="05000000000000000000" pitchFamily="2" charset="2"/>
              </a:rPr>
              <a:t>Masing-masing</a:t>
            </a:r>
            <a:r>
              <a:rPr lang="en-US" dirty="0" smtClean="0">
                <a:sym typeface="Wingdings" panose="05000000000000000000" pitchFamily="2" charset="2"/>
              </a:rPr>
              <a:t> </a:t>
            </a:r>
            <a:r>
              <a:rPr lang="en-US" dirty="0" err="1" smtClean="0">
                <a:sym typeface="Wingdings" panose="05000000000000000000" pitchFamily="2" charset="2"/>
              </a:rPr>
              <a:t>penghuni</a:t>
            </a:r>
            <a:r>
              <a:rPr lang="en-US" dirty="0" smtClean="0">
                <a:sym typeface="Wingdings" panose="05000000000000000000" pitchFamily="2" charset="2"/>
              </a:rPr>
              <a:t> </a:t>
            </a:r>
            <a:r>
              <a:rPr lang="en-US" dirty="0" err="1" smtClean="0">
                <a:sym typeface="Wingdings" panose="05000000000000000000" pitchFamily="2" charset="2"/>
              </a:rPr>
              <a:t>rumah</a:t>
            </a:r>
            <a:r>
              <a:rPr lang="en-US" dirty="0" smtClean="0">
                <a:sym typeface="Wingdings" panose="05000000000000000000" pitchFamily="2" charset="2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sym typeface="Wingdings" panose="05000000000000000000" pitchFamily="2" charset="2"/>
              </a:rPr>
              <a:t>mendownload</a:t>
            </a:r>
            <a:r>
              <a:rPr lang="en-US" dirty="0" smtClean="0">
                <a:solidFill>
                  <a:srgbClr val="C00000"/>
                </a:solidFill>
                <a:sym typeface="Wingdings" panose="05000000000000000000" pitchFamily="2" charset="2"/>
              </a:rPr>
              <a:t> film</a:t>
            </a:r>
          </a:p>
          <a:p>
            <a:pPr marL="457200" lvl="1" indent="0">
              <a:buNone/>
            </a:pPr>
            <a:r>
              <a:rPr lang="en-US" dirty="0" smtClean="0">
                <a:sym typeface="Wingdings" panose="05000000000000000000" pitchFamily="2" charset="2"/>
              </a:rPr>
              <a:t> </a:t>
            </a:r>
            <a:r>
              <a:rPr lang="en-US" dirty="0" smtClean="0">
                <a:solidFill>
                  <a:srgbClr val="0070C0"/>
                </a:solidFill>
                <a:sym typeface="Wingdings" panose="05000000000000000000" pitchFamily="2" charset="2"/>
              </a:rPr>
              <a:t>internet </a:t>
            </a:r>
            <a:r>
              <a:rPr lang="en-US" dirty="0" err="1" smtClean="0">
                <a:solidFill>
                  <a:srgbClr val="0070C0"/>
                </a:solidFill>
                <a:sym typeface="Wingdings" panose="05000000000000000000" pitchFamily="2" charset="2"/>
              </a:rPr>
              <a:t>jadi</a:t>
            </a:r>
            <a:r>
              <a:rPr lang="en-US" dirty="0" smtClean="0">
                <a:solidFill>
                  <a:srgbClr val="0070C0"/>
                </a:solidFill>
                <a:sym typeface="Wingdings" panose="05000000000000000000" pitchFamily="2" charset="2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sym typeface="Wingdings" panose="05000000000000000000" pitchFamily="2" charset="2"/>
              </a:rPr>
              <a:t>lambat</a:t>
            </a:r>
            <a:r>
              <a:rPr lang="en-US" dirty="0" smtClean="0">
                <a:solidFill>
                  <a:srgbClr val="0070C0"/>
                </a:solidFill>
                <a:sym typeface="Wingdings" panose="05000000000000000000" pitchFamily="2" charset="2"/>
              </a:rPr>
              <a:t> </a:t>
            </a:r>
            <a:r>
              <a:rPr lang="en-US" dirty="0" err="1" smtClean="0">
                <a:sym typeface="Wingdings" panose="05000000000000000000" pitchFamily="2" charset="2"/>
              </a:rPr>
              <a:t>dan</a:t>
            </a:r>
            <a:r>
              <a:rPr lang="en-US" dirty="0" smtClean="0">
                <a:sym typeface="Wingdings" panose="05000000000000000000" pitchFamily="2" charset="2"/>
              </a:rPr>
              <a:t> laptop </a:t>
            </a:r>
            <a:r>
              <a:rPr lang="en-US" dirty="0" err="1" smtClean="0">
                <a:sym typeface="Wingdings" panose="05000000000000000000" pitchFamily="2" charset="2"/>
              </a:rPr>
              <a:t>kekurangan</a:t>
            </a:r>
            <a:r>
              <a:rPr lang="en-US" dirty="0" smtClean="0">
                <a:sym typeface="Wingdings" panose="05000000000000000000" pitchFamily="2" charset="2"/>
              </a:rPr>
              <a:t> space </a:t>
            </a:r>
            <a:r>
              <a:rPr lang="en-US" dirty="0" err="1" smtClean="0">
                <a:sym typeface="Wingdings" panose="05000000000000000000" pitchFamily="2" charset="2"/>
              </a:rPr>
              <a:t>hdd</a:t>
            </a:r>
            <a:endParaRPr lang="en-US" dirty="0" smtClean="0">
              <a:sym typeface="Wingdings" panose="05000000000000000000" pitchFamily="2" charset="2"/>
            </a:endParaRPr>
          </a:p>
          <a:p>
            <a:r>
              <a:rPr lang="en-US" dirty="0" err="1" smtClean="0"/>
              <a:t>Ketika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rgbClr val="C00000"/>
                </a:solidFill>
              </a:rPr>
              <a:t>membeli</a:t>
            </a:r>
            <a:r>
              <a:rPr lang="en-US" dirty="0" smtClean="0">
                <a:solidFill>
                  <a:srgbClr val="C00000"/>
                </a:solidFill>
              </a:rPr>
              <a:t> printer </a:t>
            </a:r>
            <a:r>
              <a:rPr lang="en-US" dirty="0" err="1" smtClean="0">
                <a:solidFill>
                  <a:srgbClr val="C00000"/>
                </a:solidFill>
              </a:rPr>
              <a:t>baru</a:t>
            </a:r>
            <a:endParaRPr lang="en-US" dirty="0" smtClean="0"/>
          </a:p>
          <a:p>
            <a:pPr marL="457200" lvl="1" indent="0">
              <a:buNone/>
            </a:pPr>
            <a:r>
              <a:rPr lang="en-US" dirty="0" smtClean="0">
                <a:sym typeface="Wingdings" panose="05000000000000000000" pitchFamily="2" charset="2"/>
              </a:rPr>
              <a:t> </a:t>
            </a:r>
            <a:r>
              <a:rPr lang="en-US" dirty="0" err="1" smtClean="0">
                <a:sym typeface="Wingdings" panose="05000000000000000000" pitchFamily="2" charset="2"/>
              </a:rPr>
              <a:t>Spesifikasi</a:t>
            </a:r>
            <a:r>
              <a:rPr lang="en-US" dirty="0" smtClean="0">
                <a:sym typeface="Wingdings" panose="05000000000000000000" pitchFamily="2" charset="2"/>
              </a:rPr>
              <a:t> printer </a:t>
            </a:r>
            <a:r>
              <a:rPr lang="en-US" dirty="0" err="1" smtClean="0">
                <a:sym typeface="Wingdings" panose="05000000000000000000" pitchFamily="2" charset="2"/>
              </a:rPr>
              <a:t>tidak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 smtClean="0">
                <a:sym typeface="Wingdings" panose="05000000000000000000" pitchFamily="2" charset="2"/>
              </a:rPr>
              <a:t>didukung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 smtClean="0">
                <a:sym typeface="Wingdings" panose="05000000000000000000" pitchFamily="2" charset="2"/>
              </a:rPr>
              <a:t>oleh</a:t>
            </a:r>
            <a:r>
              <a:rPr lang="en-US" dirty="0" smtClean="0">
                <a:sym typeface="Wingdings" panose="05000000000000000000" pitchFamily="2" charset="2"/>
              </a:rPr>
              <a:t> </a:t>
            </a:r>
            <a:r>
              <a:rPr lang="en-US" dirty="0" err="1" smtClean="0">
                <a:sym typeface="Wingdings" panose="05000000000000000000" pitchFamily="2" charset="2"/>
              </a:rPr>
              <a:t>semua</a:t>
            </a:r>
            <a:r>
              <a:rPr lang="en-US" dirty="0" smtClean="0">
                <a:sym typeface="Wingdings" panose="05000000000000000000" pitchFamily="2" charset="2"/>
              </a:rPr>
              <a:t> laptop</a:t>
            </a:r>
            <a:endParaRPr lang="en-US" dirty="0" smtClean="0">
              <a:solidFill>
                <a:srgbClr val="0070C0"/>
              </a:solidFill>
              <a:sym typeface="Wingdings" panose="05000000000000000000" pitchFamily="2" charset="2"/>
            </a:endParaRPr>
          </a:p>
          <a:p>
            <a:r>
              <a:rPr lang="en-US" dirty="0" err="1" smtClean="0">
                <a:sym typeface="Wingdings" panose="05000000000000000000" pitchFamily="2" charset="2"/>
              </a:rPr>
              <a:t>Ketika</a:t>
            </a:r>
            <a:r>
              <a:rPr lang="en-US" dirty="0" smtClean="0">
                <a:sym typeface="Wingdings" panose="05000000000000000000" pitchFamily="2" charset="2"/>
              </a:rPr>
              <a:t> </a:t>
            </a:r>
            <a:r>
              <a:rPr lang="en-US" dirty="0" err="1" smtClean="0">
                <a:sym typeface="Wingdings" panose="05000000000000000000" pitchFamily="2" charset="2"/>
              </a:rPr>
              <a:t>ada</a:t>
            </a:r>
            <a:r>
              <a:rPr lang="en-US" dirty="0" smtClean="0">
                <a:sym typeface="Wingdings" panose="05000000000000000000" pitchFamily="2" charset="2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sym typeface="Wingdings" panose="05000000000000000000" pitchFamily="2" charset="2"/>
              </a:rPr>
              <a:t>acara</a:t>
            </a:r>
            <a:r>
              <a:rPr lang="en-US" dirty="0" smtClean="0">
                <a:solidFill>
                  <a:srgbClr val="C00000"/>
                </a:solidFill>
                <a:sym typeface="Wingdings" panose="05000000000000000000" pitchFamily="2" charset="2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sym typeface="Wingdings" panose="05000000000000000000" pitchFamily="2" charset="2"/>
              </a:rPr>
              <a:t>keluarga</a:t>
            </a:r>
            <a:endParaRPr lang="en-US" dirty="0">
              <a:solidFill>
                <a:srgbClr val="C00000"/>
              </a:solidFill>
              <a:sym typeface="Wingdings" panose="05000000000000000000" pitchFamily="2" charset="2"/>
            </a:endParaRPr>
          </a:p>
          <a:p>
            <a:pPr marL="457200" lvl="1" indent="0">
              <a:buNone/>
            </a:pPr>
            <a:r>
              <a:rPr lang="en-US" dirty="0" smtClean="0">
                <a:sym typeface="Wingdings" panose="05000000000000000000" pitchFamily="2" charset="2"/>
              </a:rPr>
              <a:t> </a:t>
            </a:r>
            <a:r>
              <a:rPr lang="en-US" dirty="0" err="1" smtClean="0">
                <a:solidFill>
                  <a:srgbClr val="0070C0"/>
                </a:solidFill>
                <a:sym typeface="Wingdings" panose="05000000000000000000" pitchFamily="2" charset="2"/>
              </a:rPr>
              <a:t>jadwal</a:t>
            </a:r>
            <a:r>
              <a:rPr lang="en-US" dirty="0" smtClean="0">
                <a:solidFill>
                  <a:srgbClr val="0070C0"/>
                </a:solidFill>
                <a:sym typeface="Wingdings" panose="05000000000000000000" pitchFamily="2" charset="2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sym typeface="Wingdings" panose="05000000000000000000" pitchFamily="2" charset="2"/>
              </a:rPr>
              <a:t>bentrok</a:t>
            </a:r>
            <a:r>
              <a:rPr lang="en-US" dirty="0" smtClean="0">
                <a:solidFill>
                  <a:srgbClr val="0070C0"/>
                </a:solidFill>
                <a:sym typeface="Wingdings" panose="05000000000000000000" pitchFamily="2" charset="2"/>
              </a:rPr>
              <a:t> </a:t>
            </a:r>
            <a:r>
              <a:rPr lang="en-US" dirty="0" err="1" smtClean="0">
                <a:sym typeface="Wingdings" panose="05000000000000000000" pitchFamily="2" charset="2"/>
              </a:rPr>
              <a:t>dengan</a:t>
            </a:r>
            <a:r>
              <a:rPr lang="en-US" dirty="0" smtClean="0">
                <a:sym typeface="Wingdings" panose="05000000000000000000" pitchFamily="2" charset="2"/>
              </a:rPr>
              <a:t> </a:t>
            </a:r>
            <a:r>
              <a:rPr lang="en-US" dirty="0" err="1" smtClean="0">
                <a:sym typeface="Wingdings" panose="05000000000000000000" pitchFamily="2" charset="2"/>
              </a:rPr>
              <a:t>kegiatan</a:t>
            </a:r>
            <a:r>
              <a:rPr lang="en-US" dirty="0" smtClean="0">
                <a:sym typeface="Wingdings" panose="05000000000000000000" pitchFamily="2" charset="2"/>
              </a:rPr>
              <a:t> </a:t>
            </a:r>
            <a:r>
              <a:rPr lang="en-US" dirty="0" err="1" smtClean="0">
                <a:sym typeface="Wingdings" panose="05000000000000000000" pitchFamily="2" charset="2"/>
              </a:rPr>
              <a:t>beberapa</a:t>
            </a:r>
            <a:r>
              <a:rPr lang="en-US" dirty="0" smtClean="0">
                <a:sym typeface="Wingdings" panose="05000000000000000000" pitchFamily="2" charset="2"/>
              </a:rPr>
              <a:t> </a:t>
            </a:r>
            <a:r>
              <a:rPr lang="en-US" dirty="0" err="1" smtClean="0">
                <a:sym typeface="Wingdings" panose="05000000000000000000" pitchFamily="2" charset="2"/>
              </a:rPr>
              <a:t>anggota</a:t>
            </a:r>
            <a:r>
              <a:rPr lang="en-US" dirty="0" smtClean="0">
                <a:sym typeface="Wingdings" panose="05000000000000000000" pitchFamily="2" charset="2"/>
              </a:rPr>
              <a:t> </a:t>
            </a:r>
            <a:r>
              <a:rPr lang="en-US" dirty="0" err="1" smtClean="0">
                <a:sym typeface="Wingdings" panose="05000000000000000000" pitchFamily="2" charset="2"/>
              </a:rPr>
              <a:t>keluarga</a:t>
            </a:r>
            <a:endParaRPr lang="en-US" dirty="0" smtClean="0">
              <a:sym typeface="Wingdings" panose="05000000000000000000" pitchFamily="2" charset="2"/>
            </a:endParaRPr>
          </a:p>
          <a:p>
            <a:r>
              <a:rPr lang="en-US" dirty="0" err="1" smtClean="0">
                <a:sym typeface="Wingdings" panose="05000000000000000000" pitchFamily="2" charset="2"/>
              </a:rPr>
              <a:t>Ketika</a:t>
            </a:r>
            <a:r>
              <a:rPr lang="en-US" dirty="0" smtClean="0">
                <a:sym typeface="Wingdings" panose="05000000000000000000" pitchFamily="2" charset="2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sym typeface="Wingdings" panose="05000000000000000000" pitchFamily="2" charset="2"/>
              </a:rPr>
              <a:t>pendaftaran</a:t>
            </a:r>
            <a:r>
              <a:rPr lang="en-US" dirty="0" smtClean="0">
                <a:solidFill>
                  <a:srgbClr val="C00000"/>
                </a:solidFill>
                <a:sym typeface="Wingdings" panose="05000000000000000000" pitchFamily="2" charset="2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sym typeface="Wingdings" panose="05000000000000000000" pitchFamily="2" charset="2"/>
              </a:rPr>
              <a:t>sekolah</a:t>
            </a:r>
            <a:r>
              <a:rPr lang="en-US" dirty="0" smtClean="0">
                <a:solidFill>
                  <a:srgbClr val="C00000"/>
                </a:solidFill>
                <a:sym typeface="Wingdings" panose="05000000000000000000" pitchFamily="2" charset="2"/>
              </a:rPr>
              <a:t> </a:t>
            </a:r>
            <a:r>
              <a:rPr lang="en-US" dirty="0" err="1" smtClean="0">
                <a:sym typeface="Wingdings" panose="05000000000000000000" pitchFamily="2" charset="2"/>
              </a:rPr>
              <a:t>dimulai</a:t>
            </a:r>
            <a:r>
              <a:rPr lang="en-US" dirty="0" smtClean="0">
                <a:sym typeface="Wingdings" panose="05000000000000000000" pitchFamily="2" charset="2"/>
              </a:rPr>
              <a:t> </a:t>
            </a:r>
            <a:r>
              <a:rPr lang="en-US" dirty="0" err="1" smtClean="0">
                <a:sym typeface="Wingdings" panose="05000000000000000000" pitchFamily="2" charset="2"/>
              </a:rPr>
              <a:t>dan</a:t>
            </a:r>
            <a:r>
              <a:rPr lang="en-US" dirty="0" smtClean="0">
                <a:sym typeface="Wingdings" panose="05000000000000000000" pitchFamily="2" charset="2"/>
              </a:rPr>
              <a:t> </a:t>
            </a:r>
            <a:r>
              <a:rPr lang="en-US" dirty="0" err="1" smtClean="0">
                <a:sym typeface="Wingdings" panose="05000000000000000000" pitchFamily="2" charset="2"/>
              </a:rPr>
              <a:t>perlu</a:t>
            </a:r>
            <a:r>
              <a:rPr lang="en-US" dirty="0" smtClean="0">
                <a:sym typeface="Wingdings" panose="05000000000000000000" pitchFamily="2" charset="2"/>
              </a:rPr>
              <a:t> </a:t>
            </a:r>
            <a:r>
              <a:rPr lang="en-US" dirty="0" err="1" smtClean="0">
                <a:sym typeface="Wingdings" panose="05000000000000000000" pitchFamily="2" charset="2"/>
              </a:rPr>
              <a:t>dokumen</a:t>
            </a:r>
            <a:endParaRPr lang="en-US" dirty="0" smtClean="0">
              <a:sym typeface="Wingdings" panose="05000000000000000000" pitchFamily="2" charset="2"/>
            </a:endParaRPr>
          </a:p>
          <a:p>
            <a:pPr marL="457200" lvl="1" indent="0">
              <a:buNone/>
            </a:pPr>
            <a:r>
              <a:rPr lang="en-US" dirty="0" smtClean="0">
                <a:sym typeface="Wingdings" panose="05000000000000000000" pitchFamily="2" charset="2"/>
              </a:rPr>
              <a:t> </a:t>
            </a:r>
            <a:r>
              <a:rPr lang="en-US" dirty="0" err="1" smtClean="0">
                <a:solidFill>
                  <a:srgbClr val="0070C0"/>
                </a:solidFill>
                <a:sym typeface="Wingdings" panose="05000000000000000000" pitchFamily="2" charset="2"/>
              </a:rPr>
              <a:t>dokumen</a:t>
            </a:r>
            <a:r>
              <a:rPr lang="en-US" dirty="0" smtClean="0">
                <a:solidFill>
                  <a:srgbClr val="0070C0"/>
                </a:solidFill>
                <a:sym typeface="Wingdings" panose="05000000000000000000" pitchFamily="2" charset="2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sym typeface="Wingdings" panose="05000000000000000000" pitchFamily="2" charset="2"/>
              </a:rPr>
              <a:t>sulit</a:t>
            </a:r>
            <a:r>
              <a:rPr lang="en-US" dirty="0" smtClean="0">
                <a:solidFill>
                  <a:srgbClr val="0070C0"/>
                </a:solidFill>
                <a:sym typeface="Wingdings" panose="05000000000000000000" pitchFamily="2" charset="2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sym typeface="Wingdings" panose="05000000000000000000" pitchFamily="2" charset="2"/>
              </a:rPr>
              <a:t>dikumpulkan</a:t>
            </a:r>
            <a:r>
              <a:rPr lang="en-US" dirty="0" smtClean="0">
                <a:solidFill>
                  <a:srgbClr val="0070C0"/>
                </a:solidFill>
                <a:sym typeface="Wingdings" panose="05000000000000000000" pitchFamily="2" charset="2"/>
              </a:rPr>
              <a:t> </a:t>
            </a:r>
            <a:r>
              <a:rPr lang="en-US" dirty="0" err="1" smtClean="0">
                <a:sym typeface="Wingdings" panose="05000000000000000000" pitchFamily="2" charset="2"/>
              </a:rPr>
              <a:t>karena</a:t>
            </a:r>
            <a:r>
              <a:rPr lang="en-US" dirty="0" smtClean="0">
                <a:sym typeface="Wingdings" panose="05000000000000000000" pitchFamily="2" charset="2"/>
              </a:rPr>
              <a:t> </a:t>
            </a:r>
            <a:r>
              <a:rPr lang="en-US" dirty="0" err="1" smtClean="0">
                <a:sym typeface="Wingdings" panose="05000000000000000000" pitchFamily="2" charset="2"/>
              </a:rPr>
              <a:t>tersebar</a:t>
            </a:r>
            <a:endParaRPr lang="en-US" dirty="0" smtClean="0">
              <a:sym typeface="Wingdings" panose="05000000000000000000" pitchFamily="2" charset="2"/>
            </a:endParaRPr>
          </a:p>
          <a:p>
            <a:r>
              <a:rPr lang="en-US" dirty="0" err="1" smtClean="0"/>
              <a:t>Ketika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rgbClr val="C00000"/>
                </a:solidFill>
              </a:rPr>
              <a:t>membeli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buku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baru</a:t>
            </a:r>
            <a:endParaRPr lang="en-US" dirty="0">
              <a:solidFill>
                <a:srgbClr val="C00000"/>
              </a:solidFill>
            </a:endParaRPr>
          </a:p>
          <a:p>
            <a:pPr marL="457200" lvl="1" indent="0">
              <a:buNone/>
            </a:pPr>
            <a:r>
              <a:rPr lang="en-US" dirty="0" smtClean="0">
                <a:sym typeface="Wingdings" panose="05000000000000000000" pitchFamily="2" charset="2"/>
              </a:rPr>
              <a:t> </a:t>
            </a:r>
            <a:r>
              <a:rPr lang="en-US" dirty="0" err="1" smtClean="0">
                <a:sym typeface="Wingdings" panose="05000000000000000000" pitchFamily="2" charset="2"/>
              </a:rPr>
              <a:t>Ternyata</a:t>
            </a:r>
            <a:r>
              <a:rPr lang="en-US" dirty="0" smtClean="0">
                <a:sym typeface="Wingdings" panose="05000000000000000000" pitchFamily="2" charset="2"/>
              </a:rPr>
              <a:t> </a:t>
            </a:r>
            <a:r>
              <a:rPr lang="en-US" dirty="0" err="1" smtClean="0">
                <a:sym typeface="Wingdings" panose="05000000000000000000" pitchFamily="2" charset="2"/>
              </a:rPr>
              <a:t>buku</a:t>
            </a:r>
            <a:r>
              <a:rPr lang="en-US" dirty="0" smtClean="0">
                <a:sym typeface="Wingdings" panose="05000000000000000000" pitchFamily="2" charset="2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sym typeface="Wingdings" panose="05000000000000000000" pitchFamily="2" charset="2"/>
              </a:rPr>
              <a:t>sudah</a:t>
            </a:r>
            <a:r>
              <a:rPr lang="en-US" dirty="0" smtClean="0">
                <a:solidFill>
                  <a:srgbClr val="0070C0"/>
                </a:solidFill>
                <a:sym typeface="Wingdings" panose="05000000000000000000" pitchFamily="2" charset="2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sym typeface="Wingdings" panose="05000000000000000000" pitchFamily="2" charset="2"/>
              </a:rPr>
              <a:t>ada</a:t>
            </a:r>
            <a:r>
              <a:rPr lang="en-US" dirty="0" smtClean="0">
                <a:solidFill>
                  <a:srgbClr val="0070C0"/>
                </a:solidFill>
                <a:sym typeface="Wingdings" panose="05000000000000000000" pitchFamily="2" charset="2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sym typeface="Wingdings" panose="05000000000000000000" pitchFamily="2" charset="2"/>
              </a:rPr>
              <a:t>ruang</a:t>
            </a:r>
            <a:r>
              <a:rPr lang="en-US" dirty="0" smtClean="0">
                <a:solidFill>
                  <a:srgbClr val="0070C0"/>
                </a:solidFill>
                <a:sym typeface="Wingdings" panose="05000000000000000000" pitchFamily="2" charset="2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sym typeface="Wingdings" panose="05000000000000000000" pitchFamily="2" charset="2"/>
              </a:rPr>
              <a:t>perpustakaan</a:t>
            </a:r>
            <a:endParaRPr lang="id-ID" dirty="0">
              <a:solidFill>
                <a:srgbClr val="0070C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6E0E4-908A-4724-B308-E4F6AE4FA0DD}" type="slidenum">
              <a:rPr lang="en-US" smtClean="0"/>
              <a:pPr/>
              <a:t>4</a:t>
            </a:fld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96116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52" b="18701"/>
          <a:stretch/>
        </p:blipFill>
        <p:spPr>
          <a:xfrm>
            <a:off x="5605389" y="380325"/>
            <a:ext cx="3277932" cy="38194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6E0E4-908A-4724-B308-E4F6AE4FA0DD}" type="slidenum">
              <a:rPr lang="en-US" smtClean="0"/>
              <a:pPr/>
              <a:t>5</a:t>
            </a:fld>
            <a:endParaRPr lang="en-US"/>
          </a:p>
        </p:txBody>
      </p:sp>
      <p:pic>
        <p:nvPicPr>
          <p:cNvPr id="5" name="Content Placeholder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14" r="15431" b="531"/>
          <a:stretch/>
        </p:blipFill>
        <p:spPr>
          <a:xfrm>
            <a:off x="186152" y="2066120"/>
            <a:ext cx="4385848" cy="32882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5389" y="4322495"/>
            <a:ext cx="3277932" cy="21852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4624288" y="2779227"/>
            <a:ext cx="918841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500" b="1" dirty="0" smtClean="0"/>
              <a:t>=</a:t>
            </a:r>
            <a:endParaRPr lang="id-ID" sz="1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1297933" y="1340768"/>
            <a:ext cx="222208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5400" b="1" dirty="0" err="1" smtClean="0">
                <a:solidFill>
                  <a:schemeClr val="bg1">
                    <a:lumMod val="65000"/>
                  </a:schemeClr>
                </a:solidFill>
              </a:rPr>
              <a:t>Rumah</a:t>
            </a:r>
            <a:endParaRPr lang="id-ID" sz="5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31214" y="-78523"/>
            <a:ext cx="282628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800" b="1" dirty="0" err="1" smtClean="0">
                <a:solidFill>
                  <a:schemeClr val="bg1">
                    <a:lumMod val="65000"/>
                  </a:schemeClr>
                </a:solidFill>
              </a:rPr>
              <a:t>Organisasi</a:t>
            </a:r>
            <a:endParaRPr lang="id-ID" sz="4800" b="1" dirty="0">
              <a:solidFill>
                <a:schemeClr val="bg1">
                  <a:lumMod val="65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17073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Kondisi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Organisasi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529104"/>
            <a:ext cx="4976739" cy="4643095"/>
          </a:xfrm>
        </p:spPr>
        <p:txBody>
          <a:bodyPr>
            <a:normAutofit fontScale="92500" lnSpcReduction="20000"/>
          </a:bodyPr>
          <a:lstStyle/>
          <a:p>
            <a:r>
              <a:rPr lang="en-US" dirty="0" err="1" smtClean="0">
                <a:solidFill>
                  <a:srgbClr val="C00000"/>
                </a:solidFill>
              </a:rPr>
              <a:t>Ribuan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pegawai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puluhan</a:t>
            </a:r>
            <a:r>
              <a:rPr lang="en-US" dirty="0" smtClean="0"/>
              <a:t> unit </a:t>
            </a:r>
            <a:r>
              <a:rPr lang="en-US" dirty="0" err="1" smtClean="0"/>
              <a:t>kerja</a:t>
            </a:r>
            <a:r>
              <a:rPr lang="en-US" dirty="0" smtClean="0"/>
              <a:t> yang </a:t>
            </a:r>
            <a:r>
              <a:rPr lang="en-US" dirty="0" err="1" smtClean="0"/>
              <a:t>sering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termonitor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baik</a:t>
            </a:r>
            <a:endParaRPr lang="en-US" dirty="0" smtClean="0"/>
          </a:p>
          <a:p>
            <a:r>
              <a:rPr lang="en-US" dirty="0" smtClean="0">
                <a:solidFill>
                  <a:srgbClr val="C00000"/>
                </a:solidFill>
              </a:rPr>
              <a:t>Proses </a:t>
            </a:r>
            <a:r>
              <a:rPr lang="en-US" dirty="0" err="1" smtClean="0">
                <a:solidFill>
                  <a:srgbClr val="C00000"/>
                </a:solidFill>
              </a:rPr>
              <a:t>bisnis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/>
              <a:t>kompleks</a:t>
            </a:r>
            <a:endParaRPr lang="en-US" dirty="0" smtClean="0"/>
          </a:p>
          <a:p>
            <a:r>
              <a:rPr lang="en-US" dirty="0" err="1" smtClean="0"/>
              <a:t>Infrastruktur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rgbClr val="C00000"/>
                </a:solidFill>
              </a:rPr>
              <a:t>aset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tidak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terkendali</a:t>
            </a:r>
            <a:endParaRPr lang="en-US" dirty="0" smtClean="0">
              <a:solidFill>
                <a:srgbClr val="C00000"/>
              </a:solidFill>
            </a:endParaRPr>
          </a:p>
          <a:p>
            <a:r>
              <a:rPr lang="en-US" dirty="0" smtClean="0"/>
              <a:t>Staff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pimpinan</a:t>
            </a:r>
            <a:r>
              <a:rPr lang="en-US" dirty="0" smtClean="0"/>
              <a:t> </a:t>
            </a:r>
            <a:r>
              <a:rPr lang="en-US" dirty="0" err="1" smtClean="0"/>
              <a:t>baru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rgbClr val="C00000"/>
                </a:solidFill>
              </a:rPr>
              <a:t>perlu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waktu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untuk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memahami</a:t>
            </a:r>
            <a:r>
              <a:rPr lang="en-US" dirty="0" smtClean="0"/>
              <a:t> </a:t>
            </a:r>
            <a:r>
              <a:rPr lang="en-US" dirty="0" err="1" smtClean="0"/>
              <a:t>kondisi</a:t>
            </a:r>
            <a:r>
              <a:rPr lang="en-US" dirty="0" smtClean="0"/>
              <a:t> </a:t>
            </a:r>
            <a:r>
              <a:rPr lang="en-US" dirty="0" err="1" smtClean="0"/>
              <a:t>organisasi</a:t>
            </a:r>
            <a:endParaRPr lang="en-US" dirty="0" smtClean="0"/>
          </a:p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6E0E4-908A-4724-B308-E4F6AE4FA0DD}" type="slidenum">
              <a:rPr lang="en-US" smtClean="0"/>
              <a:pPr/>
              <a:t>6</a:t>
            </a:fld>
            <a:endParaRPr lang="en-US"/>
          </a:p>
        </p:txBody>
      </p:sp>
      <p:pic>
        <p:nvPicPr>
          <p:cNvPr id="7" name="Content Placeholder 5"/>
          <p:cNvPicPr>
            <a:picLocks noGrp="1"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52" b="18701"/>
          <a:stretch/>
        </p:blipFill>
        <p:spPr>
          <a:xfrm>
            <a:off x="5835664" y="1356822"/>
            <a:ext cx="2072063" cy="24143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1" t="8938" r="2742" b="12071"/>
          <a:stretch/>
        </p:blipFill>
        <p:spPr>
          <a:xfrm>
            <a:off x="6685189" y="1434852"/>
            <a:ext cx="1138284" cy="2247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04" r="19298" b="3245"/>
          <a:stretch/>
        </p:blipFill>
        <p:spPr>
          <a:xfrm>
            <a:off x="7197517" y="2430626"/>
            <a:ext cx="1946483" cy="239007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5826" y="4335718"/>
            <a:ext cx="1080200" cy="4085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Content Placeholder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6244" y="5677941"/>
            <a:ext cx="1020756" cy="71516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0894" y="5022819"/>
            <a:ext cx="2950701" cy="51548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1119" y="4091676"/>
            <a:ext cx="1305157" cy="65257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6110" y="5644179"/>
            <a:ext cx="1278158" cy="832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4465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Masalah</a:t>
            </a:r>
            <a:r>
              <a:rPr lang="en-US" dirty="0" smtClean="0"/>
              <a:t> di </a:t>
            </a:r>
            <a:r>
              <a:rPr lang="en-US" dirty="0" err="1" smtClean="0"/>
              <a:t>Organisasi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49" y="1352548"/>
            <a:ext cx="8515351" cy="5396209"/>
          </a:xfrm>
        </p:spPr>
        <p:txBody>
          <a:bodyPr>
            <a:normAutofit fontScale="70000" lnSpcReduction="20000"/>
          </a:bodyPr>
          <a:lstStyle/>
          <a:p>
            <a:r>
              <a:rPr lang="en-US" dirty="0" err="1" smtClean="0"/>
              <a:t>Ketika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unit </a:t>
            </a:r>
            <a:r>
              <a:rPr lang="en-US" dirty="0" err="1" smtClean="0"/>
              <a:t>kerja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rgbClr val="C00000"/>
                </a:solidFill>
              </a:rPr>
              <a:t>membeli</a:t>
            </a:r>
            <a:r>
              <a:rPr lang="en-US" dirty="0" smtClean="0">
                <a:solidFill>
                  <a:srgbClr val="C00000"/>
                </a:solidFill>
              </a:rPr>
              <a:t> laptop </a:t>
            </a:r>
            <a:r>
              <a:rPr lang="en-US" dirty="0" err="1" smtClean="0">
                <a:solidFill>
                  <a:srgbClr val="C00000"/>
                </a:solidFill>
              </a:rPr>
              <a:t>dan</a:t>
            </a:r>
            <a:r>
              <a:rPr lang="en-US" dirty="0" smtClean="0">
                <a:solidFill>
                  <a:srgbClr val="C00000"/>
                </a:solidFill>
              </a:rPr>
              <a:t> printer</a:t>
            </a:r>
            <a:endParaRPr lang="en-US" dirty="0">
              <a:solidFill>
                <a:srgbClr val="C00000"/>
              </a:solidFill>
            </a:endParaRPr>
          </a:p>
          <a:p>
            <a:pPr lvl="1">
              <a:buFont typeface="Wingdings" panose="05000000000000000000" pitchFamily="2" charset="2"/>
              <a:buChar char="à"/>
            </a:pPr>
            <a:r>
              <a:rPr lang="en-US" dirty="0" err="1">
                <a:sym typeface="Wingdings" panose="05000000000000000000" pitchFamily="2" charset="2"/>
              </a:rPr>
              <a:t>T</a:t>
            </a:r>
            <a:r>
              <a:rPr lang="en-US" dirty="0" err="1" smtClean="0">
                <a:sym typeface="Wingdings" panose="05000000000000000000" pitchFamily="2" charset="2"/>
              </a:rPr>
              <a:t>ernyata</a:t>
            </a:r>
            <a:r>
              <a:rPr lang="en-US" dirty="0" smtClean="0">
                <a:sym typeface="Wingdings" panose="05000000000000000000" pitchFamily="2" charset="2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sym typeface="Wingdings" panose="05000000000000000000" pitchFamily="2" charset="2"/>
              </a:rPr>
              <a:t>ada</a:t>
            </a:r>
            <a:r>
              <a:rPr lang="en-US" dirty="0" smtClean="0">
                <a:solidFill>
                  <a:srgbClr val="0070C0"/>
                </a:solidFill>
                <a:sym typeface="Wingdings" panose="05000000000000000000" pitchFamily="2" charset="2"/>
              </a:rPr>
              <a:t> laptop </a:t>
            </a:r>
            <a:r>
              <a:rPr lang="en-US" dirty="0" err="1" smtClean="0">
                <a:solidFill>
                  <a:srgbClr val="0070C0"/>
                </a:solidFill>
                <a:sym typeface="Wingdings" panose="05000000000000000000" pitchFamily="2" charset="2"/>
              </a:rPr>
              <a:t>dan</a:t>
            </a:r>
            <a:r>
              <a:rPr lang="en-US" dirty="0" smtClean="0">
                <a:solidFill>
                  <a:srgbClr val="0070C0"/>
                </a:solidFill>
                <a:sym typeface="Wingdings" panose="05000000000000000000" pitchFamily="2" charset="2"/>
              </a:rPr>
              <a:t> printer </a:t>
            </a:r>
            <a:r>
              <a:rPr lang="en-US" dirty="0" err="1" smtClean="0">
                <a:solidFill>
                  <a:srgbClr val="0070C0"/>
                </a:solidFill>
                <a:sym typeface="Wingdings" panose="05000000000000000000" pitchFamily="2" charset="2"/>
              </a:rPr>
              <a:t>tidak</a:t>
            </a:r>
            <a:r>
              <a:rPr lang="en-US" dirty="0" smtClean="0">
                <a:solidFill>
                  <a:srgbClr val="0070C0"/>
                </a:solidFill>
                <a:sym typeface="Wingdings" panose="05000000000000000000" pitchFamily="2" charset="2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sym typeface="Wingdings" panose="05000000000000000000" pitchFamily="2" charset="2"/>
              </a:rPr>
              <a:t>terpakai</a:t>
            </a:r>
            <a:r>
              <a:rPr lang="en-US" dirty="0" smtClean="0">
                <a:solidFill>
                  <a:srgbClr val="0070C0"/>
                </a:solidFill>
                <a:sym typeface="Wingdings" panose="05000000000000000000" pitchFamily="2" charset="2"/>
              </a:rPr>
              <a:t> </a:t>
            </a:r>
            <a:r>
              <a:rPr lang="en-US" dirty="0" smtClean="0">
                <a:sym typeface="Wingdings" panose="05000000000000000000" pitchFamily="2" charset="2"/>
              </a:rPr>
              <a:t>di unit </a:t>
            </a:r>
            <a:r>
              <a:rPr lang="en-US" dirty="0" err="1" smtClean="0">
                <a:sym typeface="Wingdings" panose="05000000000000000000" pitchFamily="2" charset="2"/>
              </a:rPr>
              <a:t>kerja</a:t>
            </a:r>
            <a:r>
              <a:rPr lang="en-US" dirty="0" smtClean="0">
                <a:sym typeface="Wingdings" panose="05000000000000000000" pitchFamily="2" charset="2"/>
              </a:rPr>
              <a:t> lain</a:t>
            </a:r>
          </a:p>
          <a:p>
            <a:pPr lvl="1">
              <a:buFont typeface="Wingdings" panose="05000000000000000000" pitchFamily="2" charset="2"/>
              <a:buChar char="à"/>
            </a:pPr>
            <a:r>
              <a:rPr lang="en-US" dirty="0" err="1">
                <a:sym typeface="Wingdings" panose="05000000000000000000" pitchFamily="2" charset="2"/>
              </a:rPr>
              <a:t>P</a:t>
            </a:r>
            <a:r>
              <a:rPr lang="en-US" dirty="0" err="1" smtClean="0">
                <a:sym typeface="Wingdings" panose="05000000000000000000" pitchFamily="2" charset="2"/>
              </a:rPr>
              <a:t>rediksi</a:t>
            </a:r>
            <a:r>
              <a:rPr lang="en-US" dirty="0" smtClean="0">
                <a:sym typeface="Wingdings" panose="05000000000000000000" pitchFamily="2" charset="2"/>
              </a:rPr>
              <a:t> </a:t>
            </a:r>
            <a:r>
              <a:rPr lang="en-US" dirty="0" err="1" smtClean="0">
                <a:sym typeface="Wingdings" panose="05000000000000000000" pitchFamily="2" charset="2"/>
              </a:rPr>
              <a:t>berapa</a:t>
            </a:r>
            <a:r>
              <a:rPr lang="en-US" dirty="0" smtClean="0">
                <a:sym typeface="Wingdings" panose="05000000000000000000" pitchFamily="2" charset="2"/>
              </a:rPr>
              <a:t> </a:t>
            </a:r>
            <a:r>
              <a:rPr lang="en-US" dirty="0" err="1" smtClean="0">
                <a:sym typeface="Wingdings" panose="05000000000000000000" pitchFamily="2" charset="2"/>
              </a:rPr>
              <a:t>kebutuhan</a:t>
            </a:r>
            <a:r>
              <a:rPr lang="en-US" dirty="0" smtClean="0">
                <a:sym typeface="Wingdings" panose="05000000000000000000" pitchFamily="2" charset="2"/>
              </a:rPr>
              <a:t> laptop </a:t>
            </a:r>
            <a:r>
              <a:rPr lang="en-US" dirty="0" err="1" smtClean="0">
                <a:sym typeface="Wingdings" panose="05000000000000000000" pitchFamily="2" charset="2"/>
              </a:rPr>
              <a:t>dan</a:t>
            </a:r>
            <a:r>
              <a:rPr lang="en-US" dirty="0" smtClean="0">
                <a:sym typeface="Wingdings" panose="05000000000000000000" pitchFamily="2" charset="2"/>
              </a:rPr>
              <a:t> printer </a:t>
            </a:r>
            <a:r>
              <a:rPr lang="en-US" dirty="0" err="1" smtClean="0">
                <a:sym typeface="Wingdings" panose="05000000000000000000" pitchFamily="2" charset="2"/>
              </a:rPr>
              <a:t>tiap</a:t>
            </a:r>
            <a:r>
              <a:rPr lang="en-US" dirty="0" smtClean="0">
                <a:sym typeface="Wingdings" panose="05000000000000000000" pitchFamily="2" charset="2"/>
              </a:rPr>
              <a:t> </a:t>
            </a:r>
            <a:r>
              <a:rPr lang="en-US" dirty="0" err="1" smtClean="0">
                <a:sym typeface="Wingdings" panose="05000000000000000000" pitchFamily="2" charset="2"/>
              </a:rPr>
              <a:t>tahun</a:t>
            </a:r>
            <a:r>
              <a:rPr lang="en-US" dirty="0" smtClean="0">
                <a:sym typeface="Wingdings" panose="05000000000000000000" pitchFamily="2" charset="2"/>
              </a:rPr>
              <a:t>?</a:t>
            </a:r>
          </a:p>
          <a:p>
            <a:r>
              <a:rPr lang="en-US" dirty="0" err="1" smtClean="0">
                <a:sym typeface="Wingdings" panose="05000000000000000000" pitchFamily="2" charset="2"/>
              </a:rPr>
              <a:t>Ketika</a:t>
            </a:r>
            <a:r>
              <a:rPr lang="en-US" dirty="0" smtClean="0">
                <a:sym typeface="Wingdings" panose="05000000000000000000" pitchFamily="2" charset="2"/>
              </a:rPr>
              <a:t> </a:t>
            </a:r>
            <a:r>
              <a:rPr lang="en-US" dirty="0" err="1" smtClean="0">
                <a:sym typeface="Wingdings" panose="05000000000000000000" pitchFamily="2" charset="2"/>
              </a:rPr>
              <a:t>ada</a:t>
            </a:r>
            <a:r>
              <a:rPr lang="en-US" dirty="0" smtClean="0">
                <a:sym typeface="Wingdings" panose="05000000000000000000" pitchFamily="2" charset="2"/>
              </a:rPr>
              <a:t> staff </a:t>
            </a:r>
            <a:r>
              <a:rPr lang="en-US" dirty="0" err="1" smtClean="0">
                <a:solidFill>
                  <a:srgbClr val="C00000"/>
                </a:solidFill>
                <a:sym typeface="Wingdings" panose="05000000000000000000" pitchFamily="2" charset="2"/>
              </a:rPr>
              <a:t>mengajukan</a:t>
            </a:r>
            <a:r>
              <a:rPr lang="en-US" dirty="0" smtClean="0">
                <a:solidFill>
                  <a:srgbClr val="C00000"/>
                </a:solidFill>
                <a:sym typeface="Wingdings" panose="05000000000000000000" pitchFamily="2" charset="2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sym typeface="Wingdings" panose="05000000000000000000" pitchFamily="2" charset="2"/>
              </a:rPr>
              <a:t>cuti</a:t>
            </a:r>
            <a:endParaRPr lang="en-US" dirty="0">
              <a:solidFill>
                <a:srgbClr val="C00000"/>
              </a:solidFill>
              <a:sym typeface="Wingdings" panose="05000000000000000000" pitchFamily="2" charset="2"/>
            </a:endParaRPr>
          </a:p>
          <a:p>
            <a:pPr marL="457200" lvl="1" indent="0">
              <a:buNone/>
            </a:pPr>
            <a:r>
              <a:rPr lang="en-US" dirty="0" smtClean="0">
                <a:sym typeface="Wingdings" panose="05000000000000000000" pitchFamily="2" charset="2"/>
              </a:rPr>
              <a:t></a:t>
            </a:r>
            <a:r>
              <a:rPr lang="en-US" dirty="0" err="1" smtClean="0">
                <a:sym typeface="Wingdings" panose="05000000000000000000" pitchFamily="2" charset="2"/>
              </a:rPr>
              <a:t>Dasar</a:t>
            </a:r>
            <a:r>
              <a:rPr lang="en-US" dirty="0" smtClean="0">
                <a:sym typeface="Wingdings" panose="05000000000000000000" pitchFamily="2" charset="2"/>
              </a:rPr>
              <a:t> </a:t>
            </a:r>
            <a:r>
              <a:rPr lang="en-US" dirty="0" err="1" smtClean="0">
                <a:sym typeface="Wingdings" panose="05000000000000000000" pitchFamily="2" charset="2"/>
              </a:rPr>
              <a:t>apa</a:t>
            </a:r>
            <a:r>
              <a:rPr lang="en-US" dirty="0" smtClean="0">
                <a:sym typeface="Wingdings" panose="05000000000000000000" pitchFamily="2" charset="2"/>
              </a:rPr>
              <a:t> yang </a:t>
            </a:r>
            <a:r>
              <a:rPr lang="en-US" dirty="0" err="1" smtClean="0">
                <a:sym typeface="Wingdings" panose="05000000000000000000" pitchFamily="2" charset="2"/>
              </a:rPr>
              <a:t>digunakan</a:t>
            </a:r>
            <a:r>
              <a:rPr lang="en-US" dirty="0" smtClean="0">
                <a:sym typeface="Wingdings" panose="05000000000000000000" pitchFamily="2" charset="2"/>
              </a:rPr>
              <a:t> </a:t>
            </a:r>
            <a:r>
              <a:rPr lang="en-US" dirty="0" err="1" smtClean="0">
                <a:sym typeface="Wingdings" panose="05000000000000000000" pitchFamily="2" charset="2"/>
              </a:rPr>
              <a:t>atasan</a:t>
            </a:r>
            <a:r>
              <a:rPr lang="en-US" dirty="0" smtClean="0">
                <a:sym typeface="Wingdings" panose="05000000000000000000" pitchFamily="2" charset="2"/>
              </a:rPr>
              <a:t> </a:t>
            </a:r>
            <a:r>
              <a:rPr lang="en-US" dirty="0" err="1" smtClean="0">
                <a:sym typeface="Wingdings" panose="05000000000000000000" pitchFamily="2" charset="2"/>
              </a:rPr>
              <a:t>untuk</a:t>
            </a:r>
            <a:r>
              <a:rPr lang="en-US" dirty="0" smtClean="0">
                <a:sym typeface="Wingdings" panose="05000000000000000000" pitchFamily="2" charset="2"/>
              </a:rPr>
              <a:t> </a:t>
            </a:r>
            <a:r>
              <a:rPr lang="en-US" dirty="0" err="1" smtClean="0">
                <a:sym typeface="Wingdings" panose="05000000000000000000" pitchFamily="2" charset="2"/>
              </a:rPr>
              <a:t>mengizinkan</a:t>
            </a:r>
            <a:r>
              <a:rPr lang="en-US" dirty="0" smtClean="0">
                <a:sym typeface="Wingdings" panose="05000000000000000000" pitchFamily="2" charset="2"/>
              </a:rPr>
              <a:t> </a:t>
            </a:r>
            <a:r>
              <a:rPr lang="en-US" dirty="0" err="1" smtClean="0">
                <a:sym typeface="Wingdings" panose="05000000000000000000" pitchFamily="2" charset="2"/>
              </a:rPr>
              <a:t>cuti</a:t>
            </a:r>
            <a:r>
              <a:rPr lang="en-US" dirty="0" smtClean="0">
                <a:sym typeface="Wingdings" panose="05000000000000000000" pitchFamily="2" charset="2"/>
              </a:rPr>
              <a:t>?</a:t>
            </a:r>
            <a:endParaRPr lang="en-US" dirty="0">
              <a:solidFill>
                <a:srgbClr val="0070C0"/>
              </a:solidFill>
              <a:sym typeface="Wingdings" panose="05000000000000000000" pitchFamily="2" charset="2"/>
            </a:endParaRPr>
          </a:p>
          <a:p>
            <a:pPr marL="457200" lvl="1" indent="0">
              <a:buNone/>
            </a:pPr>
            <a:r>
              <a:rPr lang="en-US" dirty="0" smtClean="0">
                <a:sym typeface="Wingdings" panose="05000000000000000000" pitchFamily="2" charset="2"/>
              </a:rPr>
              <a:t></a:t>
            </a:r>
            <a:r>
              <a:rPr lang="en-US" dirty="0" err="1">
                <a:solidFill>
                  <a:srgbClr val="0070C0"/>
                </a:solidFill>
                <a:sym typeface="Wingdings" panose="05000000000000000000" pitchFamily="2" charset="2"/>
              </a:rPr>
              <a:t>P</a:t>
            </a:r>
            <a:r>
              <a:rPr lang="en-US" dirty="0" err="1" smtClean="0">
                <a:solidFill>
                  <a:srgbClr val="0070C0"/>
                </a:solidFill>
                <a:sym typeface="Wingdings" panose="05000000000000000000" pitchFamily="2" charset="2"/>
              </a:rPr>
              <a:t>rediksi</a:t>
            </a:r>
            <a:r>
              <a:rPr lang="en-US" dirty="0" smtClean="0">
                <a:solidFill>
                  <a:srgbClr val="0070C0"/>
                </a:solidFill>
                <a:sym typeface="Wingdings" panose="05000000000000000000" pitchFamily="2" charset="2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sym typeface="Wingdings" panose="05000000000000000000" pitchFamily="2" charset="2"/>
              </a:rPr>
              <a:t>jumlah</a:t>
            </a:r>
            <a:r>
              <a:rPr lang="en-US" dirty="0" smtClean="0">
                <a:solidFill>
                  <a:srgbClr val="0070C0"/>
                </a:solidFill>
                <a:sym typeface="Wingdings" panose="05000000000000000000" pitchFamily="2" charset="2"/>
              </a:rPr>
              <a:t> staff </a:t>
            </a:r>
            <a:r>
              <a:rPr lang="en-US" dirty="0" smtClean="0">
                <a:sym typeface="Wingdings" panose="05000000000000000000" pitchFamily="2" charset="2"/>
              </a:rPr>
              <a:t>yang </a:t>
            </a:r>
            <a:r>
              <a:rPr lang="en-US" dirty="0" err="1" smtClean="0">
                <a:sym typeface="Wingdings" panose="05000000000000000000" pitchFamily="2" charset="2"/>
              </a:rPr>
              <a:t>mengajukan</a:t>
            </a:r>
            <a:r>
              <a:rPr lang="en-US" dirty="0" smtClean="0">
                <a:sym typeface="Wingdings" panose="05000000000000000000" pitchFamily="2" charset="2"/>
              </a:rPr>
              <a:t> </a:t>
            </a:r>
            <a:r>
              <a:rPr lang="en-US" dirty="0" err="1" smtClean="0">
                <a:sym typeface="Wingdings" panose="05000000000000000000" pitchFamily="2" charset="2"/>
              </a:rPr>
              <a:t>cuti</a:t>
            </a:r>
            <a:r>
              <a:rPr lang="en-US" dirty="0" smtClean="0">
                <a:sym typeface="Wingdings" panose="05000000000000000000" pitchFamily="2" charset="2"/>
              </a:rPr>
              <a:t> </a:t>
            </a:r>
            <a:r>
              <a:rPr lang="en-US" dirty="0" err="1" smtClean="0">
                <a:sym typeface="Wingdings" panose="05000000000000000000" pitchFamily="2" charset="2"/>
              </a:rPr>
              <a:t>tiap</a:t>
            </a:r>
            <a:r>
              <a:rPr lang="en-US" dirty="0" smtClean="0">
                <a:sym typeface="Wingdings" panose="05000000000000000000" pitchFamily="2" charset="2"/>
              </a:rPr>
              <a:t> </a:t>
            </a:r>
            <a:r>
              <a:rPr lang="en-US" dirty="0" err="1" smtClean="0">
                <a:sym typeface="Wingdings" panose="05000000000000000000" pitchFamily="2" charset="2"/>
              </a:rPr>
              <a:t>bulan</a:t>
            </a:r>
            <a:endParaRPr lang="en-US" dirty="0" smtClean="0">
              <a:sym typeface="Wingdings" panose="05000000000000000000" pitchFamily="2" charset="2"/>
            </a:endParaRPr>
          </a:p>
          <a:p>
            <a:r>
              <a:rPr lang="en-US" dirty="0" err="1" smtClean="0">
                <a:sym typeface="Wingdings" panose="05000000000000000000" pitchFamily="2" charset="2"/>
              </a:rPr>
              <a:t>Ketika</a:t>
            </a:r>
            <a:r>
              <a:rPr lang="en-US" dirty="0" smtClean="0">
                <a:sym typeface="Wingdings" panose="05000000000000000000" pitchFamily="2" charset="2"/>
              </a:rPr>
              <a:t> </a:t>
            </a:r>
            <a:r>
              <a:rPr lang="en-US" dirty="0" smtClean="0">
                <a:solidFill>
                  <a:srgbClr val="C00000"/>
                </a:solidFill>
                <a:sym typeface="Wingdings" panose="05000000000000000000" pitchFamily="2" charset="2"/>
              </a:rPr>
              <a:t>KPK </a:t>
            </a:r>
            <a:r>
              <a:rPr lang="en-US" dirty="0" err="1" smtClean="0">
                <a:solidFill>
                  <a:srgbClr val="C00000"/>
                </a:solidFill>
                <a:sym typeface="Wingdings" panose="05000000000000000000" pitchFamily="2" charset="2"/>
              </a:rPr>
              <a:t>sedang</a:t>
            </a:r>
            <a:r>
              <a:rPr lang="en-US" dirty="0" smtClean="0">
                <a:solidFill>
                  <a:srgbClr val="C00000"/>
                </a:solidFill>
                <a:sym typeface="Wingdings" panose="05000000000000000000" pitchFamily="2" charset="2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sym typeface="Wingdings" panose="05000000000000000000" pitchFamily="2" charset="2"/>
              </a:rPr>
              <a:t>mengusut</a:t>
            </a:r>
            <a:r>
              <a:rPr lang="en-US" dirty="0" smtClean="0">
                <a:solidFill>
                  <a:srgbClr val="C00000"/>
                </a:solidFill>
                <a:sym typeface="Wingdings" panose="05000000000000000000" pitchFamily="2" charset="2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sym typeface="Wingdings" panose="05000000000000000000" pitchFamily="2" charset="2"/>
              </a:rPr>
              <a:t>suatu</a:t>
            </a:r>
            <a:r>
              <a:rPr lang="en-US" dirty="0" smtClean="0">
                <a:solidFill>
                  <a:srgbClr val="C00000"/>
                </a:solidFill>
                <a:sym typeface="Wingdings" panose="05000000000000000000" pitchFamily="2" charset="2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sym typeface="Wingdings" panose="05000000000000000000" pitchFamily="2" charset="2"/>
              </a:rPr>
              <a:t>kasus</a:t>
            </a:r>
            <a:endParaRPr lang="en-US" dirty="0" smtClean="0">
              <a:sym typeface="Wingdings" panose="05000000000000000000" pitchFamily="2" charset="2"/>
            </a:endParaRPr>
          </a:p>
          <a:p>
            <a:pPr marL="457200" lvl="1" indent="0">
              <a:buNone/>
            </a:pPr>
            <a:r>
              <a:rPr lang="en-US" dirty="0" smtClean="0">
                <a:sym typeface="Wingdings" panose="05000000000000000000" pitchFamily="2" charset="2"/>
              </a:rPr>
              <a:t> </a:t>
            </a:r>
            <a:r>
              <a:rPr lang="en-US" dirty="0" err="1" smtClean="0">
                <a:sym typeface="Wingdings" panose="05000000000000000000" pitchFamily="2" charset="2"/>
              </a:rPr>
              <a:t>Prediksi</a:t>
            </a:r>
            <a:r>
              <a:rPr lang="en-US" dirty="0" smtClean="0">
                <a:sym typeface="Wingdings" panose="05000000000000000000" pitchFamily="2" charset="2"/>
              </a:rPr>
              <a:t> </a:t>
            </a:r>
            <a:r>
              <a:rPr lang="en-US" dirty="0" err="1" smtClean="0">
                <a:sym typeface="Wingdings" panose="05000000000000000000" pitchFamily="2" charset="2"/>
              </a:rPr>
              <a:t>seseorang</a:t>
            </a:r>
            <a:r>
              <a:rPr lang="en-US" dirty="0" smtClean="0">
                <a:sym typeface="Wingdings" panose="05000000000000000000" pitchFamily="2" charset="2"/>
              </a:rPr>
              <a:t> </a:t>
            </a:r>
            <a:r>
              <a:rPr lang="en-US" dirty="0" err="1" smtClean="0">
                <a:sym typeface="Wingdings" panose="05000000000000000000" pitchFamily="2" charset="2"/>
              </a:rPr>
              <a:t>bisa</a:t>
            </a:r>
            <a:r>
              <a:rPr lang="en-US" dirty="0" smtClean="0">
                <a:sym typeface="Wingdings" panose="05000000000000000000" pitchFamily="2" charset="2"/>
              </a:rPr>
              <a:t> </a:t>
            </a:r>
            <a:r>
              <a:rPr lang="en-US" dirty="0" err="1" smtClean="0">
                <a:sym typeface="Wingdings" panose="05000000000000000000" pitchFamily="2" charset="2"/>
              </a:rPr>
              <a:t>menjadi</a:t>
            </a:r>
            <a:r>
              <a:rPr lang="en-US" dirty="0" smtClean="0">
                <a:sym typeface="Wingdings" panose="05000000000000000000" pitchFamily="2" charset="2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sym typeface="Wingdings" panose="05000000000000000000" pitchFamily="2" charset="2"/>
              </a:rPr>
              <a:t>tersangka</a:t>
            </a:r>
            <a:r>
              <a:rPr lang="en-US" dirty="0" smtClean="0">
                <a:solidFill>
                  <a:srgbClr val="0070C0"/>
                </a:solidFill>
                <a:sym typeface="Wingdings" panose="05000000000000000000" pitchFamily="2" charset="2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sym typeface="Wingdings" panose="05000000000000000000" pitchFamily="2" charset="2"/>
              </a:rPr>
              <a:t>atau</a:t>
            </a:r>
            <a:r>
              <a:rPr lang="en-US" dirty="0" smtClean="0">
                <a:solidFill>
                  <a:srgbClr val="0070C0"/>
                </a:solidFill>
                <a:sym typeface="Wingdings" panose="05000000000000000000" pitchFamily="2" charset="2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sym typeface="Wingdings" panose="05000000000000000000" pitchFamily="2" charset="2"/>
              </a:rPr>
              <a:t>tidak</a:t>
            </a:r>
            <a:r>
              <a:rPr lang="en-US" dirty="0" smtClean="0">
                <a:sym typeface="Wingdings" panose="05000000000000000000" pitchFamily="2" charset="2"/>
              </a:rPr>
              <a:t>?</a:t>
            </a:r>
          </a:p>
          <a:p>
            <a:pPr marL="457200" lvl="1" indent="0">
              <a:buNone/>
            </a:pPr>
            <a:r>
              <a:rPr lang="en-US" dirty="0" smtClean="0">
                <a:sym typeface="Wingdings" panose="05000000000000000000" pitchFamily="2" charset="2"/>
              </a:rPr>
              <a:t> </a:t>
            </a:r>
            <a:r>
              <a:rPr lang="en-US" dirty="0" err="1" smtClean="0">
                <a:solidFill>
                  <a:srgbClr val="0070C0"/>
                </a:solidFill>
                <a:sym typeface="Wingdings" panose="05000000000000000000" pitchFamily="2" charset="2"/>
              </a:rPr>
              <a:t>Dimana</a:t>
            </a:r>
            <a:r>
              <a:rPr lang="en-US" dirty="0" smtClean="0">
                <a:solidFill>
                  <a:srgbClr val="0070C0"/>
                </a:solidFill>
                <a:sym typeface="Wingdings" panose="05000000000000000000" pitchFamily="2" charset="2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sym typeface="Wingdings" panose="05000000000000000000" pitchFamily="2" charset="2"/>
              </a:rPr>
              <a:t>dan</a:t>
            </a:r>
            <a:r>
              <a:rPr lang="en-US" dirty="0" smtClean="0">
                <a:solidFill>
                  <a:srgbClr val="0070C0"/>
                </a:solidFill>
                <a:sym typeface="Wingdings" panose="05000000000000000000" pitchFamily="2" charset="2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sym typeface="Wingdings" panose="05000000000000000000" pitchFamily="2" charset="2"/>
              </a:rPr>
              <a:t>apa</a:t>
            </a:r>
            <a:r>
              <a:rPr lang="en-US" dirty="0" smtClean="0">
                <a:solidFill>
                  <a:srgbClr val="0070C0"/>
                </a:solidFill>
                <a:sym typeface="Wingdings" panose="05000000000000000000" pitchFamily="2" charset="2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sym typeface="Wingdings" panose="05000000000000000000" pitchFamily="2" charset="2"/>
              </a:rPr>
              <a:t>dokumen</a:t>
            </a:r>
            <a:r>
              <a:rPr lang="en-US" dirty="0" smtClean="0">
                <a:solidFill>
                  <a:srgbClr val="0070C0"/>
                </a:solidFill>
                <a:sym typeface="Wingdings" panose="05000000000000000000" pitchFamily="2" charset="2"/>
              </a:rPr>
              <a:t> </a:t>
            </a:r>
            <a:r>
              <a:rPr lang="en-US" dirty="0" smtClean="0">
                <a:sym typeface="Wingdings" panose="05000000000000000000" pitchFamily="2" charset="2"/>
              </a:rPr>
              <a:t>yang </a:t>
            </a:r>
            <a:r>
              <a:rPr lang="en-US" dirty="0" err="1" smtClean="0">
                <a:sym typeface="Wingdings" panose="05000000000000000000" pitchFamily="2" charset="2"/>
              </a:rPr>
              <a:t>dibutuhkan</a:t>
            </a:r>
            <a:r>
              <a:rPr lang="en-US" dirty="0" smtClean="0">
                <a:sym typeface="Wingdings" panose="05000000000000000000" pitchFamily="2" charset="2"/>
              </a:rPr>
              <a:t>?</a:t>
            </a:r>
          </a:p>
          <a:p>
            <a:r>
              <a:rPr lang="en-US" dirty="0" err="1" smtClean="0"/>
              <a:t>Ketika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rgbClr val="C00000"/>
                </a:solidFill>
              </a:rPr>
              <a:t>suatu</a:t>
            </a:r>
            <a:r>
              <a:rPr lang="en-US" dirty="0" smtClean="0">
                <a:solidFill>
                  <a:srgbClr val="C00000"/>
                </a:solidFill>
              </a:rPr>
              <a:t> unit </a:t>
            </a:r>
            <a:r>
              <a:rPr lang="en-US" dirty="0" err="1" smtClean="0">
                <a:solidFill>
                  <a:srgbClr val="C00000"/>
                </a:solidFill>
              </a:rPr>
              <a:t>kerja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ingin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pengadaan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barang</a:t>
            </a:r>
            <a:endParaRPr lang="en-US" dirty="0">
              <a:solidFill>
                <a:srgbClr val="C00000"/>
              </a:solidFill>
            </a:endParaRPr>
          </a:p>
          <a:p>
            <a:pPr marL="457200" lvl="1" indent="0">
              <a:buNone/>
            </a:pPr>
            <a:r>
              <a:rPr lang="en-US" dirty="0" smtClean="0">
                <a:sym typeface="Wingdings" panose="05000000000000000000" pitchFamily="2" charset="2"/>
              </a:rPr>
              <a:t> </a:t>
            </a:r>
            <a:r>
              <a:rPr lang="en-US" dirty="0" err="1" smtClean="0">
                <a:sym typeface="Wingdings" panose="05000000000000000000" pitchFamily="2" charset="2"/>
              </a:rPr>
              <a:t>Ternyata</a:t>
            </a:r>
            <a:r>
              <a:rPr lang="en-US" dirty="0" smtClean="0">
                <a:sym typeface="Wingdings" panose="05000000000000000000" pitchFamily="2" charset="2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sym typeface="Wingdings" panose="05000000000000000000" pitchFamily="2" charset="2"/>
              </a:rPr>
              <a:t>barang</a:t>
            </a:r>
            <a:r>
              <a:rPr lang="en-US" dirty="0" smtClean="0">
                <a:solidFill>
                  <a:srgbClr val="0070C0"/>
                </a:solidFill>
                <a:sym typeface="Wingdings" panose="05000000000000000000" pitchFamily="2" charset="2"/>
              </a:rPr>
              <a:t> yang </a:t>
            </a:r>
            <a:r>
              <a:rPr lang="en-US" dirty="0" err="1" smtClean="0">
                <a:solidFill>
                  <a:srgbClr val="0070C0"/>
                </a:solidFill>
                <a:sym typeface="Wingdings" panose="05000000000000000000" pitchFamily="2" charset="2"/>
              </a:rPr>
              <a:t>sama</a:t>
            </a:r>
            <a:r>
              <a:rPr lang="en-US" dirty="0">
                <a:solidFill>
                  <a:srgbClr val="0070C0"/>
                </a:solidFill>
                <a:sym typeface="Wingdings" panose="05000000000000000000" pitchFamily="2" charset="2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sym typeface="Wingdings" panose="05000000000000000000" pitchFamily="2" charset="2"/>
              </a:rPr>
              <a:t>berlebih</a:t>
            </a:r>
            <a:r>
              <a:rPr lang="en-US" dirty="0" smtClean="0">
                <a:solidFill>
                  <a:srgbClr val="0070C0"/>
                </a:solidFill>
                <a:sym typeface="Wingdings" panose="05000000000000000000" pitchFamily="2" charset="2"/>
              </a:rPr>
              <a:t> </a:t>
            </a:r>
            <a:r>
              <a:rPr lang="en-US" dirty="0" smtClean="0">
                <a:sym typeface="Wingdings" panose="05000000000000000000" pitchFamily="2" charset="2"/>
              </a:rPr>
              <a:t>di unit </a:t>
            </a:r>
            <a:r>
              <a:rPr lang="en-US" dirty="0" err="1" smtClean="0">
                <a:sym typeface="Wingdings" panose="05000000000000000000" pitchFamily="2" charset="2"/>
              </a:rPr>
              <a:t>kerja</a:t>
            </a:r>
            <a:r>
              <a:rPr lang="en-US" dirty="0" smtClean="0">
                <a:sym typeface="Wingdings" panose="05000000000000000000" pitchFamily="2" charset="2"/>
              </a:rPr>
              <a:t> lain</a:t>
            </a:r>
          </a:p>
          <a:p>
            <a:r>
              <a:rPr lang="en-US" dirty="0" err="1" smtClean="0"/>
              <a:t>Ketika</a:t>
            </a:r>
            <a:r>
              <a:rPr lang="en-US" dirty="0" smtClean="0"/>
              <a:t> </a:t>
            </a:r>
            <a:r>
              <a:rPr lang="en-US" dirty="0" err="1" smtClean="0"/>
              <a:t>ingin</a:t>
            </a:r>
            <a:r>
              <a:rPr lang="en-US" dirty="0" smtClean="0"/>
              <a:t> </a:t>
            </a:r>
            <a:r>
              <a:rPr lang="en-US" dirty="0" err="1" smtClean="0"/>
              <a:t>membuat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rgbClr val="C00000"/>
                </a:solidFill>
              </a:rPr>
              <a:t>kebijakan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tentang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keuangan</a:t>
            </a:r>
            <a:endParaRPr lang="en-US" dirty="0">
              <a:solidFill>
                <a:srgbClr val="C00000"/>
              </a:solidFill>
            </a:endParaRPr>
          </a:p>
          <a:p>
            <a:pPr lvl="1">
              <a:buFont typeface="Wingdings" panose="05000000000000000000" pitchFamily="2" charset="2"/>
              <a:buChar char="à"/>
            </a:pPr>
            <a:r>
              <a:rPr lang="en-US" dirty="0" err="1" smtClean="0">
                <a:sym typeface="Wingdings" panose="05000000000000000000" pitchFamily="2" charset="2"/>
              </a:rPr>
              <a:t>Banyak</a:t>
            </a:r>
            <a:r>
              <a:rPr lang="en-US" dirty="0" smtClean="0">
                <a:sym typeface="Wingdings" panose="05000000000000000000" pitchFamily="2" charset="2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sym typeface="Wingdings" panose="05000000000000000000" pitchFamily="2" charset="2"/>
              </a:rPr>
              <a:t>meleset</a:t>
            </a:r>
            <a:r>
              <a:rPr lang="en-US" dirty="0" smtClean="0">
                <a:solidFill>
                  <a:srgbClr val="0070C0"/>
                </a:solidFill>
                <a:sym typeface="Wingdings" panose="05000000000000000000" pitchFamily="2" charset="2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sym typeface="Wingdings" panose="05000000000000000000" pitchFamily="2" charset="2"/>
              </a:rPr>
              <a:t>karena</a:t>
            </a:r>
            <a:r>
              <a:rPr lang="en-US" dirty="0" smtClean="0">
                <a:solidFill>
                  <a:srgbClr val="0070C0"/>
                </a:solidFill>
                <a:sym typeface="Wingdings" panose="05000000000000000000" pitchFamily="2" charset="2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sym typeface="Wingdings" panose="05000000000000000000" pitchFamily="2" charset="2"/>
              </a:rPr>
              <a:t>tidak</a:t>
            </a:r>
            <a:r>
              <a:rPr lang="en-US" dirty="0" smtClean="0">
                <a:solidFill>
                  <a:srgbClr val="0070C0"/>
                </a:solidFill>
                <a:sym typeface="Wingdings" panose="05000000000000000000" pitchFamily="2" charset="2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sym typeface="Wingdings" panose="05000000000000000000" pitchFamily="2" charset="2"/>
              </a:rPr>
              <a:t>diolah</a:t>
            </a:r>
            <a:r>
              <a:rPr lang="en-US" dirty="0" smtClean="0">
                <a:solidFill>
                  <a:srgbClr val="0070C0"/>
                </a:solidFill>
                <a:sym typeface="Wingdings" panose="05000000000000000000" pitchFamily="2" charset="2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sym typeface="Wingdings" panose="05000000000000000000" pitchFamily="2" charset="2"/>
              </a:rPr>
              <a:t>dari</a:t>
            </a:r>
            <a:r>
              <a:rPr lang="en-US" dirty="0" smtClean="0">
                <a:solidFill>
                  <a:srgbClr val="0070C0"/>
                </a:solidFill>
                <a:sym typeface="Wingdings" panose="05000000000000000000" pitchFamily="2" charset="2"/>
              </a:rPr>
              <a:t> data </a:t>
            </a:r>
            <a:r>
              <a:rPr lang="en-US" dirty="0" err="1" smtClean="0">
                <a:sym typeface="Wingdings" panose="05000000000000000000" pitchFamily="2" charset="2"/>
              </a:rPr>
              <a:t>dan</a:t>
            </a:r>
            <a:r>
              <a:rPr lang="en-US" dirty="0" smtClean="0">
                <a:sym typeface="Wingdings" panose="05000000000000000000" pitchFamily="2" charset="2"/>
              </a:rPr>
              <a:t> </a:t>
            </a:r>
            <a:r>
              <a:rPr lang="en-US" dirty="0" err="1" smtClean="0">
                <a:sym typeface="Wingdings" panose="05000000000000000000" pitchFamily="2" charset="2"/>
              </a:rPr>
              <a:t>informasi</a:t>
            </a:r>
            <a:endParaRPr lang="en-US" dirty="0" smtClean="0">
              <a:sym typeface="Wingdings" panose="05000000000000000000" pitchFamily="2" charset="2"/>
            </a:endParaRPr>
          </a:p>
          <a:p>
            <a:pPr lvl="1">
              <a:buFont typeface="Wingdings" panose="05000000000000000000" pitchFamily="2" charset="2"/>
              <a:buChar char="à"/>
            </a:pPr>
            <a:r>
              <a:rPr lang="en-US" dirty="0" err="1">
                <a:sym typeface="Wingdings" panose="05000000000000000000" pitchFamily="2" charset="2"/>
              </a:rPr>
              <a:t>E</a:t>
            </a:r>
            <a:r>
              <a:rPr lang="en-US" dirty="0" err="1" smtClean="0">
                <a:sym typeface="Wingdings" panose="05000000000000000000" pitchFamily="2" charset="2"/>
              </a:rPr>
              <a:t>stimasi</a:t>
            </a:r>
            <a:r>
              <a:rPr lang="en-US" dirty="0" smtClean="0">
                <a:sym typeface="Wingdings" panose="05000000000000000000" pitchFamily="2" charset="2"/>
              </a:rPr>
              <a:t> </a:t>
            </a:r>
            <a:r>
              <a:rPr lang="en-US" dirty="0" err="1" smtClean="0">
                <a:sym typeface="Wingdings" panose="05000000000000000000" pitchFamily="2" charset="2"/>
              </a:rPr>
              <a:t>kebutuhan</a:t>
            </a:r>
            <a:r>
              <a:rPr lang="en-US" dirty="0" smtClean="0">
                <a:sym typeface="Wingdings" panose="05000000000000000000" pitchFamily="2" charset="2"/>
              </a:rPr>
              <a:t> budget </a:t>
            </a:r>
            <a:r>
              <a:rPr lang="en-US" dirty="0" err="1" smtClean="0">
                <a:sym typeface="Wingdings" panose="05000000000000000000" pitchFamily="2" charset="2"/>
              </a:rPr>
              <a:t>tahunan</a:t>
            </a:r>
            <a:r>
              <a:rPr lang="en-US" dirty="0" smtClean="0">
                <a:sym typeface="Wingdings" panose="05000000000000000000" pitchFamily="2" charset="2"/>
              </a:rPr>
              <a:t>?</a:t>
            </a:r>
          </a:p>
          <a:p>
            <a:r>
              <a:rPr lang="en-US" dirty="0" err="1" smtClean="0">
                <a:sym typeface="Wingdings" panose="05000000000000000000" pitchFamily="2" charset="2"/>
              </a:rPr>
              <a:t>Ketika</a:t>
            </a:r>
            <a:r>
              <a:rPr lang="en-US" dirty="0" smtClean="0">
                <a:sym typeface="Wingdings" panose="05000000000000000000" pitchFamily="2" charset="2"/>
              </a:rPr>
              <a:t> </a:t>
            </a:r>
            <a:r>
              <a:rPr lang="en-US" dirty="0" err="1" smtClean="0">
                <a:sym typeface="Wingdings" panose="05000000000000000000" pitchFamily="2" charset="2"/>
              </a:rPr>
              <a:t>kepala</a:t>
            </a:r>
            <a:r>
              <a:rPr lang="en-US" dirty="0" smtClean="0">
                <a:sym typeface="Wingdings" panose="05000000000000000000" pitchFamily="2" charset="2"/>
              </a:rPr>
              <a:t> </a:t>
            </a:r>
            <a:r>
              <a:rPr lang="en-US" dirty="0" err="1" smtClean="0">
                <a:sym typeface="Wingdings" panose="05000000000000000000" pitchFamily="2" charset="2"/>
              </a:rPr>
              <a:t>organisasi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 smtClean="0">
                <a:sym typeface="Wingdings" panose="05000000000000000000" pitchFamily="2" charset="2"/>
              </a:rPr>
              <a:t>berganti</a:t>
            </a:r>
            <a:endParaRPr lang="en-US" dirty="0">
              <a:sym typeface="Wingdings" panose="05000000000000000000" pitchFamily="2" charset="2"/>
            </a:endParaRPr>
          </a:p>
          <a:p>
            <a:pPr marL="457200" lvl="1" indent="0">
              <a:buNone/>
            </a:pPr>
            <a:r>
              <a:rPr lang="en-US" dirty="0" smtClean="0">
                <a:sym typeface="Wingdings" panose="05000000000000000000" pitchFamily="2" charset="2"/>
              </a:rPr>
              <a:t> </a:t>
            </a:r>
            <a:r>
              <a:rPr lang="en-US" dirty="0" err="1" smtClean="0">
                <a:sym typeface="Wingdings" panose="05000000000000000000" pitchFamily="2" charset="2"/>
              </a:rPr>
              <a:t>Bagaimana</a:t>
            </a:r>
            <a:r>
              <a:rPr lang="en-US" dirty="0" smtClean="0">
                <a:sym typeface="Wingdings" panose="05000000000000000000" pitchFamily="2" charset="2"/>
              </a:rPr>
              <a:t> </a:t>
            </a:r>
            <a:r>
              <a:rPr lang="en-US" dirty="0" err="1" smtClean="0">
                <a:sym typeface="Wingdings" panose="05000000000000000000" pitchFamily="2" charset="2"/>
              </a:rPr>
              <a:t>kepala</a:t>
            </a:r>
            <a:r>
              <a:rPr lang="en-US" dirty="0" smtClean="0">
                <a:sym typeface="Wingdings" panose="05000000000000000000" pitchFamily="2" charset="2"/>
              </a:rPr>
              <a:t> </a:t>
            </a:r>
            <a:r>
              <a:rPr lang="en-US" dirty="0" err="1" smtClean="0">
                <a:sym typeface="Wingdings" panose="05000000000000000000" pitchFamily="2" charset="2"/>
              </a:rPr>
              <a:t>organisasi</a:t>
            </a:r>
            <a:r>
              <a:rPr lang="en-US" dirty="0" smtClean="0">
                <a:sym typeface="Wingdings" panose="05000000000000000000" pitchFamily="2" charset="2"/>
              </a:rPr>
              <a:t> </a:t>
            </a:r>
            <a:r>
              <a:rPr lang="en-US" dirty="0" err="1" smtClean="0">
                <a:sym typeface="Wingdings" panose="05000000000000000000" pitchFamily="2" charset="2"/>
              </a:rPr>
              <a:t>baru</a:t>
            </a:r>
            <a:r>
              <a:rPr lang="en-US" dirty="0" smtClean="0">
                <a:sym typeface="Wingdings" panose="05000000000000000000" pitchFamily="2" charset="2"/>
              </a:rPr>
              <a:t> </a:t>
            </a:r>
            <a:r>
              <a:rPr lang="en-US" dirty="0" err="1" smtClean="0">
                <a:sym typeface="Wingdings" panose="05000000000000000000" pitchFamily="2" charset="2"/>
              </a:rPr>
              <a:t>bisa</a:t>
            </a:r>
            <a:r>
              <a:rPr lang="en-US" dirty="0" smtClean="0">
                <a:sym typeface="Wingdings" panose="05000000000000000000" pitchFamily="2" charset="2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sym typeface="Wingdings" panose="05000000000000000000" pitchFamily="2" charset="2"/>
              </a:rPr>
              <a:t>belajar</a:t>
            </a:r>
            <a:r>
              <a:rPr lang="en-US" dirty="0" smtClean="0">
                <a:solidFill>
                  <a:srgbClr val="0070C0"/>
                </a:solidFill>
                <a:sym typeface="Wingdings" panose="05000000000000000000" pitchFamily="2" charset="2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sym typeface="Wingdings" panose="05000000000000000000" pitchFamily="2" charset="2"/>
              </a:rPr>
              <a:t>cepat</a:t>
            </a:r>
            <a:r>
              <a:rPr lang="en-US" dirty="0" smtClean="0">
                <a:solidFill>
                  <a:srgbClr val="0070C0"/>
                </a:solidFill>
                <a:sym typeface="Wingdings" panose="05000000000000000000" pitchFamily="2" charset="2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sym typeface="Wingdings" panose="05000000000000000000" pitchFamily="2" charset="2"/>
              </a:rPr>
              <a:t>tentang</a:t>
            </a:r>
            <a:r>
              <a:rPr lang="en-US" dirty="0" smtClean="0">
                <a:solidFill>
                  <a:srgbClr val="0070C0"/>
                </a:solidFill>
                <a:sym typeface="Wingdings" panose="05000000000000000000" pitchFamily="2" charset="2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sym typeface="Wingdings" panose="05000000000000000000" pitchFamily="2" charset="2"/>
              </a:rPr>
              <a:t>organisasi</a:t>
            </a:r>
            <a:r>
              <a:rPr lang="en-US" dirty="0" smtClean="0">
                <a:sym typeface="Wingdings" panose="05000000000000000000" pitchFamily="2" charset="2"/>
              </a:rPr>
              <a:t>?</a:t>
            </a:r>
            <a:endParaRPr lang="id-ID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6E0E4-908A-4724-B308-E4F6AE4FA0DD}" type="slidenum">
              <a:rPr lang="en-US" smtClean="0"/>
              <a:pPr/>
              <a:t>7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35908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Saya</a:t>
            </a:r>
            <a:r>
              <a:rPr lang="en-US" dirty="0" smtClean="0"/>
              <a:t> </a:t>
            </a:r>
            <a:r>
              <a:rPr lang="en-US" dirty="0" err="1" smtClean="0"/>
              <a:t>Perlu</a:t>
            </a:r>
            <a:r>
              <a:rPr lang="en-US" dirty="0" smtClean="0"/>
              <a:t> </a:t>
            </a:r>
            <a:r>
              <a:rPr lang="en-US" dirty="0" err="1" smtClean="0"/>
              <a:t>Cetak</a:t>
            </a:r>
            <a:r>
              <a:rPr lang="en-US" dirty="0" smtClean="0"/>
              <a:t> </a:t>
            </a:r>
            <a:r>
              <a:rPr lang="en-US" dirty="0" err="1" smtClean="0"/>
              <a:t>Biru</a:t>
            </a:r>
            <a:r>
              <a:rPr lang="en-US" dirty="0" smtClean="0"/>
              <a:t> </a:t>
            </a:r>
            <a:r>
              <a:rPr lang="en-US" dirty="0" err="1" smtClean="0"/>
              <a:t>Arsitektur</a:t>
            </a:r>
            <a:endParaRPr lang="id-ID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36" y="1206441"/>
            <a:ext cx="5164849" cy="3607868"/>
          </a:xfr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6E0E4-908A-4724-B308-E4F6AE4FA0DD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5605389" y="1330971"/>
            <a:ext cx="321935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dirty="0" err="1" smtClean="0"/>
              <a:t>Struktur</a:t>
            </a:r>
            <a:r>
              <a:rPr lang="en-US" sz="2000" dirty="0" smtClean="0"/>
              <a:t> </a:t>
            </a:r>
            <a:r>
              <a:rPr lang="en-US" sz="2000" dirty="0" err="1" smtClean="0"/>
              <a:t>Organisasi</a:t>
            </a:r>
            <a:endParaRPr lang="en-US" sz="2000" dirty="0" smtClean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dirty="0" err="1" smtClean="0"/>
              <a:t>Tujuan</a:t>
            </a:r>
            <a:r>
              <a:rPr lang="en-US" sz="2000" dirty="0" smtClean="0"/>
              <a:t> </a:t>
            </a:r>
            <a:r>
              <a:rPr lang="en-US" sz="2000" dirty="0" err="1" smtClean="0"/>
              <a:t>Organisasi</a:t>
            </a:r>
            <a:endParaRPr lang="en-US" sz="2000" dirty="0" smtClean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dirty="0" smtClean="0"/>
              <a:t>Business Process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dirty="0" err="1" smtClean="0"/>
              <a:t>Struktur</a:t>
            </a:r>
            <a:r>
              <a:rPr lang="en-US" sz="2000" dirty="0" smtClean="0"/>
              <a:t> Data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dirty="0" smtClean="0"/>
              <a:t>Software </a:t>
            </a:r>
            <a:r>
              <a:rPr lang="en-US" sz="2000" dirty="0" err="1" smtClean="0"/>
              <a:t>Sistem</a:t>
            </a:r>
            <a:endParaRPr lang="en-US" sz="2000" dirty="0" smtClean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dirty="0" err="1" smtClean="0"/>
              <a:t>Infrastruktur</a:t>
            </a:r>
            <a:r>
              <a:rPr lang="en-US" sz="2000" dirty="0" smtClean="0"/>
              <a:t> IT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dirty="0" err="1" smtClean="0"/>
              <a:t>Kebijakan</a:t>
            </a:r>
            <a:r>
              <a:rPr lang="en-US" sz="2000" dirty="0" smtClean="0"/>
              <a:t> </a:t>
            </a:r>
            <a:r>
              <a:rPr lang="en-US" sz="2000" dirty="0" err="1" smtClean="0"/>
              <a:t>Keamanan</a:t>
            </a:r>
            <a:endParaRPr lang="en-US" sz="2000" dirty="0" smtClean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dirty="0" err="1" smtClean="0"/>
              <a:t>dsb</a:t>
            </a:r>
            <a:r>
              <a:rPr lang="en-US" sz="2000" dirty="0" smtClean="0"/>
              <a:t> …</a:t>
            </a:r>
          </a:p>
        </p:txBody>
      </p:sp>
      <p:sp>
        <p:nvSpPr>
          <p:cNvPr id="8" name="Down Arrow 7"/>
          <p:cNvSpPr/>
          <p:nvPr/>
        </p:nvSpPr>
        <p:spPr>
          <a:xfrm>
            <a:off x="6678845" y="4005558"/>
            <a:ext cx="752559" cy="757695"/>
          </a:xfrm>
          <a:prstGeom prst="down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" name="Down Arrow 9"/>
          <p:cNvSpPr/>
          <p:nvPr/>
        </p:nvSpPr>
        <p:spPr>
          <a:xfrm rot="5400000">
            <a:off x="4842448" y="5238640"/>
            <a:ext cx="752559" cy="807936"/>
          </a:xfrm>
          <a:prstGeom prst="down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22043" y="5289895"/>
            <a:ext cx="46249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/>
              <a:t>Enterprise Architecture</a:t>
            </a:r>
            <a:endParaRPr lang="en-US" sz="36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5627516" y="5004675"/>
            <a:ext cx="321935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000" dirty="0" smtClean="0">
                <a:solidFill>
                  <a:srgbClr val="C00000"/>
                </a:solidFill>
              </a:rPr>
              <a:t>Business</a:t>
            </a:r>
            <a:r>
              <a:rPr lang="en-US" sz="2000" dirty="0" smtClean="0"/>
              <a:t> Architecture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 smtClean="0">
                <a:solidFill>
                  <a:srgbClr val="C00000"/>
                </a:solidFill>
              </a:rPr>
              <a:t>Data</a:t>
            </a:r>
            <a:r>
              <a:rPr lang="en-US" sz="2000" dirty="0" smtClean="0"/>
              <a:t> Architecture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 smtClean="0">
                <a:solidFill>
                  <a:srgbClr val="C00000"/>
                </a:solidFill>
              </a:rPr>
              <a:t>Application</a:t>
            </a:r>
            <a:r>
              <a:rPr lang="en-US" sz="2000" dirty="0" smtClean="0"/>
              <a:t> Architecture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 smtClean="0">
                <a:solidFill>
                  <a:srgbClr val="C00000"/>
                </a:solidFill>
              </a:rPr>
              <a:t>Technology</a:t>
            </a:r>
            <a:r>
              <a:rPr lang="en-US" sz="2000" dirty="0" smtClean="0"/>
              <a:t> Architecture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55707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 animBg="1"/>
      <p:bldP spid="10" grpId="0" animBg="1"/>
      <p:bldP spid="11" grpId="0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Apa</a:t>
            </a:r>
            <a:r>
              <a:rPr lang="en-US" dirty="0" smtClean="0"/>
              <a:t> </a:t>
            </a:r>
            <a:r>
              <a:rPr lang="en-US" dirty="0" err="1" smtClean="0"/>
              <a:t>Itu</a:t>
            </a:r>
            <a:r>
              <a:rPr lang="en-US" dirty="0" smtClean="0"/>
              <a:t> Enterprise Architecture?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352549"/>
            <a:ext cx="7886700" cy="494744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600" dirty="0" err="1" smtClean="0">
                <a:solidFill>
                  <a:srgbClr val="C00000"/>
                </a:solidFill>
              </a:rPr>
              <a:t>Cetak</a:t>
            </a:r>
            <a:r>
              <a:rPr lang="en-US" sz="2600" dirty="0" smtClean="0">
                <a:solidFill>
                  <a:srgbClr val="C00000"/>
                </a:solidFill>
              </a:rPr>
              <a:t> </a:t>
            </a:r>
            <a:r>
              <a:rPr lang="en-US" sz="2600" dirty="0" err="1" smtClean="0">
                <a:solidFill>
                  <a:srgbClr val="C00000"/>
                </a:solidFill>
              </a:rPr>
              <a:t>biru</a:t>
            </a:r>
            <a:r>
              <a:rPr lang="en-US" sz="2600" dirty="0" smtClean="0">
                <a:solidFill>
                  <a:srgbClr val="C00000"/>
                </a:solidFill>
              </a:rPr>
              <a:t> </a:t>
            </a:r>
            <a:r>
              <a:rPr lang="en-US" sz="2600" dirty="0" err="1" smtClean="0"/>
              <a:t>organisasi</a:t>
            </a:r>
            <a:r>
              <a:rPr lang="en-US" sz="2600" dirty="0" smtClean="0"/>
              <a:t> yang </a:t>
            </a:r>
            <a:r>
              <a:rPr lang="en-US" sz="2600" dirty="0" err="1" smtClean="0"/>
              <a:t>berisi</a:t>
            </a:r>
            <a:r>
              <a:rPr lang="en-US" sz="2600" dirty="0" smtClean="0"/>
              <a:t> </a:t>
            </a:r>
            <a:r>
              <a:rPr lang="en-US" sz="2600" dirty="0" smtClean="0">
                <a:solidFill>
                  <a:srgbClr val="C00000"/>
                </a:solidFill>
              </a:rPr>
              <a:t>proses </a:t>
            </a:r>
            <a:r>
              <a:rPr lang="en-US" sz="2600" dirty="0" err="1" smtClean="0">
                <a:solidFill>
                  <a:srgbClr val="C00000"/>
                </a:solidFill>
              </a:rPr>
              <a:t>bisnis</a:t>
            </a:r>
            <a:r>
              <a:rPr lang="en-US" sz="2600" dirty="0" smtClean="0"/>
              <a:t>, </a:t>
            </a:r>
            <a:r>
              <a:rPr lang="en-US" sz="2600" dirty="0" smtClean="0">
                <a:solidFill>
                  <a:srgbClr val="C00000"/>
                </a:solidFill>
              </a:rPr>
              <a:t>data</a:t>
            </a:r>
            <a:r>
              <a:rPr lang="en-US" sz="2600" dirty="0" smtClean="0"/>
              <a:t>, </a:t>
            </a:r>
            <a:r>
              <a:rPr lang="en-US" sz="2600" dirty="0" err="1" smtClean="0">
                <a:solidFill>
                  <a:srgbClr val="C00000"/>
                </a:solidFill>
              </a:rPr>
              <a:t>aplikasi</a:t>
            </a:r>
            <a:r>
              <a:rPr lang="en-US" sz="2600" dirty="0" smtClean="0">
                <a:solidFill>
                  <a:srgbClr val="C00000"/>
                </a:solidFill>
              </a:rPr>
              <a:t> </a:t>
            </a:r>
            <a:r>
              <a:rPr lang="en-US" sz="2600" dirty="0" err="1" smtClean="0"/>
              <a:t>dan</a:t>
            </a:r>
            <a:r>
              <a:rPr lang="en-US" sz="2600" dirty="0" smtClean="0"/>
              <a:t> </a:t>
            </a:r>
            <a:r>
              <a:rPr lang="en-US" sz="2600" dirty="0" err="1" smtClean="0">
                <a:solidFill>
                  <a:srgbClr val="C00000"/>
                </a:solidFill>
              </a:rPr>
              <a:t>infrastruktur</a:t>
            </a:r>
            <a:r>
              <a:rPr lang="en-US" sz="2600" dirty="0" smtClean="0">
                <a:solidFill>
                  <a:srgbClr val="C00000"/>
                </a:solidFill>
              </a:rPr>
              <a:t> </a:t>
            </a:r>
            <a:r>
              <a:rPr lang="en-US" sz="2600" dirty="0" smtClean="0"/>
              <a:t>IT, yang </a:t>
            </a:r>
            <a:r>
              <a:rPr lang="en-US" sz="2600" dirty="0" err="1" smtClean="0"/>
              <a:t>dirancang</a:t>
            </a:r>
            <a:r>
              <a:rPr lang="en-US" sz="2600" dirty="0" smtClean="0"/>
              <a:t> </a:t>
            </a:r>
            <a:r>
              <a:rPr lang="en-US" sz="2600" dirty="0" err="1" smtClean="0"/>
              <a:t>dan</a:t>
            </a:r>
            <a:r>
              <a:rPr lang="en-US" sz="2600" dirty="0" smtClean="0"/>
              <a:t> </a:t>
            </a:r>
            <a:r>
              <a:rPr lang="en-US" sz="2600" dirty="0" err="1" smtClean="0"/>
              <a:t>diterapkan</a:t>
            </a:r>
            <a:r>
              <a:rPr lang="en-US" sz="2600" dirty="0" smtClean="0"/>
              <a:t> </a:t>
            </a:r>
            <a:r>
              <a:rPr lang="en-US" sz="2600" dirty="0" err="1" smtClean="0"/>
              <a:t>secara</a:t>
            </a:r>
            <a:r>
              <a:rPr lang="en-US" sz="2600" dirty="0" smtClean="0"/>
              <a:t> </a:t>
            </a:r>
            <a:r>
              <a:rPr lang="en-US" sz="2600" dirty="0" err="1" smtClean="0">
                <a:solidFill>
                  <a:srgbClr val="C00000"/>
                </a:solidFill>
              </a:rPr>
              <a:t>terpadu</a:t>
            </a:r>
            <a:r>
              <a:rPr lang="en-US" sz="2600" dirty="0" smtClean="0">
                <a:solidFill>
                  <a:srgbClr val="C00000"/>
                </a:solidFill>
              </a:rPr>
              <a:t> </a:t>
            </a:r>
            <a:r>
              <a:rPr lang="en-US" sz="2600" dirty="0" err="1" smtClean="0"/>
              <a:t>untuk</a:t>
            </a:r>
            <a:r>
              <a:rPr lang="en-US" sz="2600" dirty="0" smtClean="0"/>
              <a:t> </a:t>
            </a:r>
            <a:r>
              <a:rPr lang="en-US" sz="2600" dirty="0" err="1" smtClean="0"/>
              <a:t>membantu</a:t>
            </a:r>
            <a:r>
              <a:rPr lang="en-US" sz="2600" dirty="0" smtClean="0"/>
              <a:t> </a:t>
            </a:r>
            <a:r>
              <a:rPr lang="en-US" sz="2600" dirty="0" err="1" smtClean="0"/>
              <a:t>berjalannya</a:t>
            </a:r>
            <a:r>
              <a:rPr lang="en-US" sz="2600" dirty="0" smtClean="0"/>
              <a:t> </a:t>
            </a:r>
            <a:r>
              <a:rPr lang="en-US" sz="2600" dirty="0" err="1" smtClean="0"/>
              <a:t>kegiatan</a:t>
            </a:r>
            <a:r>
              <a:rPr lang="en-US" sz="2600" dirty="0" smtClean="0"/>
              <a:t> </a:t>
            </a:r>
            <a:r>
              <a:rPr lang="en-US" sz="2600" dirty="0" err="1" smtClean="0"/>
              <a:t>organisasi</a:t>
            </a:r>
            <a:r>
              <a:rPr lang="en-US" sz="2600" dirty="0" smtClean="0"/>
              <a:t> </a:t>
            </a:r>
            <a:r>
              <a:rPr lang="en-US" sz="2600" dirty="0" err="1" smtClean="0"/>
              <a:t>dengan</a:t>
            </a:r>
            <a:r>
              <a:rPr lang="en-US" sz="2600" dirty="0" smtClean="0"/>
              <a:t> </a:t>
            </a:r>
            <a:r>
              <a:rPr lang="en-US" sz="2600" dirty="0" err="1" smtClean="0"/>
              <a:t>lebih</a:t>
            </a:r>
            <a:r>
              <a:rPr lang="en-US" sz="2600" dirty="0" smtClean="0"/>
              <a:t> </a:t>
            </a:r>
            <a:r>
              <a:rPr lang="en-US" sz="2600" dirty="0" err="1" smtClean="0">
                <a:solidFill>
                  <a:srgbClr val="C00000"/>
                </a:solidFill>
              </a:rPr>
              <a:t>efektif</a:t>
            </a:r>
            <a:r>
              <a:rPr lang="en-US" sz="2600" dirty="0" smtClean="0">
                <a:solidFill>
                  <a:srgbClr val="C00000"/>
                </a:solidFill>
              </a:rPr>
              <a:t> </a:t>
            </a:r>
            <a:r>
              <a:rPr lang="en-US" sz="2600" dirty="0" err="1" smtClean="0">
                <a:solidFill>
                  <a:srgbClr val="C00000"/>
                </a:solidFill>
              </a:rPr>
              <a:t>dan</a:t>
            </a:r>
            <a:r>
              <a:rPr lang="en-US" sz="2600" dirty="0" smtClean="0">
                <a:solidFill>
                  <a:srgbClr val="C00000"/>
                </a:solidFill>
              </a:rPr>
              <a:t> </a:t>
            </a:r>
            <a:r>
              <a:rPr lang="en-US" sz="2600" dirty="0" err="1" smtClean="0">
                <a:solidFill>
                  <a:srgbClr val="C00000"/>
                </a:solidFill>
              </a:rPr>
              <a:t>efisien</a:t>
            </a:r>
            <a:r>
              <a:rPr lang="en-US" sz="2600" dirty="0" smtClean="0">
                <a:solidFill>
                  <a:srgbClr val="C00000"/>
                </a:solidFill>
              </a:rPr>
              <a:t> </a:t>
            </a:r>
            <a:r>
              <a:rPr lang="en-US" sz="2600" dirty="0" smtClean="0"/>
              <a:t/>
            </a:r>
            <a:br>
              <a:rPr lang="en-US" sz="2600" dirty="0" smtClean="0"/>
            </a:br>
            <a:endParaRPr lang="en-US" sz="26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6E0E4-908A-4724-B308-E4F6AE4FA0DD}" type="slidenum">
              <a:rPr lang="en-US" smtClean="0"/>
              <a:pPr/>
              <a:t>9</a:t>
            </a:fld>
            <a:endParaRPr lang="en-US"/>
          </a:p>
        </p:txBody>
      </p:sp>
      <p:graphicFrame>
        <p:nvGraphicFramePr>
          <p:cNvPr id="7" name="Diagram 6"/>
          <p:cNvGraphicFramePr/>
          <p:nvPr>
            <p:extLst/>
          </p:nvPr>
        </p:nvGraphicFramePr>
        <p:xfrm>
          <a:off x="701479" y="3149269"/>
          <a:ext cx="7689962" cy="33110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2898599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Enterprise Architecture Layer</a:t>
            </a:r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/>
          </p:nvPr>
        </p:nvGraphicFramePr>
        <p:xfrm>
          <a:off x="112312" y="1368743"/>
          <a:ext cx="8951678" cy="5363693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2800924"/>
                <a:gridCol w="6150754"/>
              </a:tblGrid>
              <a:tr h="578333">
                <a:tc>
                  <a:txBody>
                    <a:bodyPr/>
                    <a:lstStyle/>
                    <a:p>
                      <a:r>
                        <a:rPr lang="en-US" sz="2400" u="none" strike="noStrike" baseline="0" dirty="0" smtClean="0">
                          <a:latin typeface="+mn-lt"/>
                        </a:rPr>
                        <a:t>Architecture Type</a:t>
                      </a:r>
                      <a:endParaRPr lang="en-US" sz="2400" b="0" i="0" u="none" strike="noStrike" baseline="0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u="none" strike="noStrike" baseline="0" dirty="0" smtClean="0">
                          <a:latin typeface="+mn-lt"/>
                        </a:rPr>
                        <a:t>Description</a:t>
                      </a:r>
                      <a:endParaRPr lang="en-US" sz="2400" b="0" i="0" u="none" strike="noStrike" baseline="0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u="none" strike="noStrike" baseline="0" dirty="0" smtClean="0">
                          <a:latin typeface="+mn-lt"/>
                        </a:rPr>
                        <a:t>Business Architecture </a:t>
                      </a:r>
                      <a:endParaRPr lang="en-US" sz="2400" b="1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200" u="none" strike="noStrike" baseline="0" dirty="0" smtClean="0">
                          <a:latin typeface="+mn-lt"/>
                        </a:rPr>
                        <a:t>The business strategy, governance, organization, and key </a:t>
                      </a:r>
                      <a:r>
                        <a:rPr lang="en-US" sz="2200" u="none" strike="noStrike" baseline="0" dirty="0" smtClean="0">
                          <a:solidFill>
                            <a:srgbClr val="C00000"/>
                          </a:solidFill>
                          <a:latin typeface="+mn-lt"/>
                        </a:rPr>
                        <a:t>business processes</a:t>
                      </a:r>
                      <a:endParaRPr lang="en-US" sz="2200" dirty="0">
                        <a:solidFill>
                          <a:srgbClr val="C00000"/>
                        </a:solidFill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u="none" strike="noStrike" baseline="0" dirty="0" smtClean="0">
                          <a:latin typeface="+mn-lt"/>
                        </a:rPr>
                        <a:t>Data Architecture </a:t>
                      </a:r>
                      <a:endParaRPr lang="en-US" sz="2400" b="1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200" u="none" strike="noStrike" baseline="0" dirty="0" smtClean="0">
                          <a:latin typeface="+mn-lt"/>
                        </a:rPr>
                        <a:t>The structure of an organization's logical and physical </a:t>
                      </a:r>
                      <a:r>
                        <a:rPr lang="en-US" sz="2200" u="none" strike="noStrike" baseline="0" dirty="0" smtClean="0">
                          <a:solidFill>
                            <a:srgbClr val="C00000"/>
                          </a:solidFill>
                          <a:latin typeface="+mn-lt"/>
                        </a:rPr>
                        <a:t>data assets and data management </a:t>
                      </a:r>
                      <a:r>
                        <a:rPr lang="en-US" sz="2200" u="none" strike="noStrike" baseline="0" dirty="0" smtClean="0">
                          <a:latin typeface="+mn-lt"/>
                        </a:rPr>
                        <a:t>resources</a:t>
                      </a:r>
                      <a:endParaRPr lang="en-US" sz="2200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u="none" strike="noStrike" baseline="0" dirty="0" smtClean="0">
                          <a:latin typeface="+mn-lt"/>
                        </a:rPr>
                        <a:t>Application Architecture</a:t>
                      </a:r>
                      <a:endParaRPr lang="en-US" sz="2400" b="1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200" u="none" strike="noStrike" baseline="0" dirty="0" smtClean="0">
                          <a:latin typeface="+mn-lt"/>
                        </a:rPr>
                        <a:t>A </a:t>
                      </a:r>
                      <a:r>
                        <a:rPr lang="en-US" sz="2200" u="none" strike="noStrike" baseline="0" dirty="0" smtClean="0">
                          <a:solidFill>
                            <a:srgbClr val="C00000"/>
                          </a:solidFill>
                          <a:latin typeface="+mn-lt"/>
                        </a:rPr>
                        <a:t>blueprint for the individual applications to be deployed</a:t>
                      </a:r>
                      <a:r>
                        <a:rPr lang="en-US" sz="2200" u="none" strike="noStrike" baseline="0" dirty="0" smtClean="0">
                          <a:latin typeface="+mn-lt"/>
                        </a:rPr>
                        <a:t>, their interactions, and their relationships to the core business processes of the organization</a:t>
                      </a:r>
                      <a:endParaRPr lang="en-US" sz="2200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u="none" strike="noStrike" baseline="0" dirty="0" smtClean="0">
                          <a:latin typeface="+mn-lt"/>
                        </a:rPr>
                        <a:t>Technology Architecture</a:t>
                      </a:r>
                      <a:endParaRPr lang="en-US" sz="2400" b="1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200" u="none" strike="noStrike" baseline="0" dirty="0" smtClean="0">
                          <a:latin typeface="+mn-lt"/>
                        </a:rPr>
                        <a:t>The logical software and hardware capabilities that are required to support the deployment of business, data, and application services. This includes </a:t>
                      </a:r>
                      <a:r>
                        <a:rPr lang="en-US" sz="2200" u="none" strike="noStrike" baseline="0" dirty="0" smtClean="0">
                          <a:solidFill>
                            <a:srgbClr val="C00000"/>
                          </a:solidFill>
                          <a:latin typeface="+mn-lt"/>
                        </a:rPr>
                        <a:t>IT infrastructure</a:t>
                      </a:r>
                      <a:r>
                        <a:rPr lang="en-US" sz="2200" u="none" strike="noStrike" baseline="0" dirty="0" smtClean="0">
                          <a:latin typeface="+mn-lt"/>
                        </a:rPr>
                        <a:t>, middleware, networks, communications, processing, and standards</a:t>
                      </a:r>
                      <a:endParaRPr lang="en-US" sz="2200" dirty="0">
                        <a:latin typeface="+mn-lt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6E0E4-908A-4724-B308-E4F6AE4FA0DD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2735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Mengapa</a:t>
            </a:r>
            <a:r>
              <a:rPr lang="en-US" dirty="0" smtClean="0"/>
              <a:t> Enterprise Architecture?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49" y="5298868"/>
            <a:ext cx="7886700" cy="62181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i="1" dirty="0" smtClean="0"/>
              <a:t>Yang </a:t>
            </a:r>
            <a:r>
              <a:rPr lang="en-US" i="1" dirty="0" err="1" smtClean="0">
                <a:solidFill>
                  <a:srgbClr val="C00000"/>
                </a:solidFill>
              </a:rPr>
              <a:t>responsif</a:t>
            </a:r>
            <a:r>
              <a:rPr lang="en-US" i="1" dirty="0" smtClean="0">
                <a:solidFill>
                  <a:srgbClr val="C00000"/>
                </a:solidFill>
              </a:rPr>
              <a:t> </a:t>
            </a:r>
            <a:r>
              <a:rPr lang="en-US" i="1" dirty="0" err="1">
                <a:solidFill>
                  <a:srgbClr val="C00000"/>
                </a:solidFill>
              </a:rPr>
              <a:t>terhadap</a:t>
            </a:r>
            <a:r>
              <a:rPr lang="en-US" i="1" dirty="0">
                <a:solidFill>
                  <a:srgbClr val="C00000"/>
                </a:solidFill>
              </a:rPr>
              <a:t> </a:t>
            </a:r>
            <a:r>
              <a:rPr lang="en-US" i="1" dirty="0" err="1" smtClean="0">
                <a:solidFill>
                  <a:srgbClr val="C00000"/>
                </a:solidFill>
              </a:rPr>
              <a:t>perubahan</a:t>
            </a:r>
            <a:r>
              <a:rPr lang="en-US" i="1" dirty="0" smtClean="0"/>
              <a:t>, </a:t>
            </a:r>
            <a:r>
              <a:rPr lang="en-US" i="1" dirty="0" err="1" smtClean="0"/>
              <a:t>sehingga</a:t>
            </a:r>
            <a:r>
              <a:rPr lang="en-US" i="1" dirty="0"/>
              <a:t/>
            </a:r>
            <a:br>
              <a:rPr lang="en-US" i="1" dirty="0"/>
            </a:br>
            <a:r>
              <a:rPr lang="en-US" i="1" dirty="0" smtClean="0"/>
              <a:t>proses </a:t>
            </a:r>
            <a:r>
              <a:rPr lang="en-US" i="1" dirty="0" err="1" smtClean="0"/>
              <a:t>bisnis</a:t>
            </a:r>
            <a:r>
              <a:rPr lang="en-US" i="1" dirty="0" smtClean="0"/>
              <a:t> di </a:t>
            </a:r>
            <a:r>
              <a:rPr lang="en-US" i="1" dirty="0" err="1" smtClean="0"/>
              <a:t>organisasi</a:t>
            </a:r>
            <a:r>
              <a:rPr lang="en-US" i="1" dirty="0" smtClean="0"/>
              <a:t> </a:t>
            </a:r>
            <a:r>
              <a:rPr lang="en-US" i="1" dirty="0" err="1" smtClean="0"/>
              <a:t>bisa</a:t>
            </a:r>
            <a:r>
              <a:rPr lang="en-US" i="1" dirty="0" smtClean="0"/>
              <a:t> </a:t>
            </a:r>
            <a:r>
              <a:rPr lang="en-US" i="1" dirty="0" err="1" smtClean="0"/>
              <a:t>berjalan</a:t>
            </a:r>
            <a:r>
              <a:rPr lang="en-US" i="1" dirty="0" smtClean="0"/>
              <a:t> </a:t>
            </a:r>
            <a:r>
              <a:rPr lang="en-US" i="1" dirty="0" err="1" smtClean="0"/>
              <a:t>dengan</a:t>
            </a:r>
            <a:r>
              <a:rPr lang="en-US" i="1" dirty="0" smtClean="0"/>
              <a:t> </a:t>
            </a:r>
            <a:r>
              <a:rPr lang="en-US" i="1" dirty="0" err="1" smtClean="0">
                <a:solidFill>
                  <a:srgbClr val="C00000"/>
                </a:solidFill>
              </a:rPr>
              <a:t>efektif</a:t>
            </a:r>
            <a:r>
              <a:rPr lang="en-US" i="1" dirty="0" smtClean="0">
                <a:solidFill>
                  <a:srgbClr val="C00000"/>
                </a:solidFill>
              </a:rPr>
              <a:t> </a:t>
            </a:r>
            <a:r>
              <a:rPr lang="en-US" i="1" dirty="0" err="1" smtClean="0">
                <a:solidFill>
                  <a:srgbClr val="C00000"/>
                </a:solidFill>
              </a:rPr>
              <a:t>dan</a:t>
            </a:r>
            <a:r>
              <a:rPr lang="en-US" i="1" dirty="0" smtClean="0">
                <a:solidFill>
                  <a:srgbClr val="C00000"/>
                </a:solidFill>
              </a:rPr>
              <a:t> </a:t>
            </a:r>
            <a:r>
              <a:rPr lang="en-US" i="1" dirty="0" err="1" smtClean="0">
                <a:solidFill>
                  <a:srgbClr val="C00000"/>
                </a:solidFill>
              </a:rPr>
              <a:t>efisien</a:t>
            </a:r>
            <a:endParaRPr lang="en-US" i="1" dirty="0" smtClean="0">
              <a:solidFill>
                <a:srgbClr val="C00000"/>
              </a:solidFill>
            </a:endParaRPr>
          </a:p>
          <a:p>
            <a:pPr marL="457200" lvl="1" indent="0">
              <a:buNone/>
            </a:pPr>
            <a:endParaRPr lang="en-US" sz="2800" i="1" dirty="0"/>
          </a:p>
          <a:p>
            <a:pPr lvl="1"/>
            <a:endParaRPr lang="en-US" sz="2800" i="1" dirty="0" smtClean="0"/>
          </a:p>
          <a:p>
            <a:pPr lvl="1"/>
            <a:endParaRPr lang="en-US" sz="2800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3547989" y="5244649"/>
            <a:ext cx="2057400" cy="365125"/>
          </a:xfrm>
        </p:spPr>
        <p:txBody>
          <a:bodyPr/>
          <a:lstStyle/>
          <a:p>
            <a:fld id="{C546E0E4-908A-4724-B308-E4F6AE4FA0DD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02970" y="1408429"/>
            <a:ext cx="7338060" cy="95055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solidFill>
                  <a:schemeClr val="tx1"/>
                </a:solidFill>
              </a:rPr>
              <a:t>Banyak</a:t>
            </a:r>
            <a:r>
              <a:rPr lang="en-US" sz="2800" b="1" dirty="0" smtClean="0">
                <a:solidFill>
                  <a:schemeClr val="tx1"/>
                </a:solidFill>
              </a:rPr>
              <a:t> Proses </a:t>
            </a:r>
            <a:r>
              <a:rPr lang="en-US" sz="2800" b="1" dirty="0" err="1" smtClean="0">
                <a:solidFill>
                  <a:schemeClr val="tx1"/>
                </a:solidFill>
              </a:rPr>
              <a:t>Bisnis</a:t>
            </a:r>
            <a:r>
              <a:rPr lang="en-US" sz="2800" b="1" dirty="0" smtClean="0">
                <a:solidFill>
                  <a:schemeClr val="tx1"/>
                </a:solidFill>
              </a:rPr>
              <a:t> di </a:t>
            </a:r>
            <a:r>
              <a:rPr lang="en-US" sz="2800" b="1" dirty="0" err="1" smtClean="0">
                <a:solidFill>
                  <a:schemeClr val="tx1"/>
                </a:solidFill>
              </a:rPr>
              <a:t>Dalam</a:t>
            </a:r>
            <a:r>
              <a:rPr lang="en-US" sz="2800" b="1" dirty="0" smtClean="0">
                <a:solidFill>
                  <a:schemeClr val="tx1"/>
                </a:solidFill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</a:rPr>
              <a:t>Organisasi</a:t>
            </a:r>
            <a:r>
              <a:rPr lang="en-US" sz="2800" b="1" dirty="0" smtClean="0">
                <a:solidFill>
                  <a:schemeClr val="tx1"/>
                </a:solidFill>
              </a:rPr>
              <a:t> yang </a:t>
            </a:r>
            <a:r>
              <a:rPr lang="en-US" sz="2800" b="1" dirty="0" err="1" smtClean="0">
                <a:solidFill>
                  <a:schemeClr val="tx1"/>
                </a:solidFill>
              </a:rPr>
              <a:t>Terpecah-Pecah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</a:rPr>
              <a:t>dan</a:t>
            </a:r>
            <a:r>
              <a:rPr lang="en-US" sz="2800" b="1" dirty="0" smtClean="0">
                <a:solidFill>
                  <a:schemeClr val="tx1"/>
                </a:solidFill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</a:rPr>
              <a:t>Tidak</a:t>
            </a:r>
            <a:r>
              <a:rPr lang="en-US" sz="2800" b="1" dirty="0" smtClean="0">
                <a:solidFill>
                  <a:schemeClr val="tx1"/>
                </a:solidFill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</a:rPr>
              <a:t>Sinkron</a:t>
            </a: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02968" y="3367881"/>
            <a:ext cx="7338060" cy="1548472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1" algn="ctr"/>
            <a:r>
              <a:rPr lang="en-US" sz="3200" b="1" dirty="0" err="1" smtClean="0">
                <a:solidFill>
                  <a:schemeClr val="tx1"/>
                </a:solidFill>
              </a:rPr>
              <a:t>Lingkungan</a:t>
            </a:r>
            <a:r>
              <a:rPr lang="en-US" sz="3200" b="1" dirty="0" smtClean="0">
                <a:solidFill>
                  <a:schemeClr val="tx1"/>
                </a:solidFill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</a:rPr>
              <a:t>Terintegrasi</a:t>
            </a:r>
            <a:endParaRPr lang="en-US" sz="3200" b="1" dirty="0" smtClean="0">
              <a:solidFill>
                <a:schemeClr val="tx1"/>
              </a:solidFill>
            </a:endParaRPr>
          </a:p>
        </p:txBody>
      </p:sp>
      <p:sp>
        <p:nvSpPr>
          <p:cNvPr id="9" name="Down Arrow 8"/>
          <p:cNvSpPr/>
          <p:nvPr/>
        </p:nvSpPr>
        <p:spPr>
          <a:xfrm>
            <a:off x="4195719" y="2535189"/>
            <a:ext cx="752559" cy="656491"/>
          </a:xfrm>
          <a:prstGeom prst="down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41288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52400"/>
            <a:ext cx="8515350" cy="1200149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Keuntungan</a:t>
            </a:r>
            <a:r>
              <a:rPr lang="en-US" dirty="0" smtClean="0"/>
              <a:t> Enterprise Architecture (EA)</a:t>
            </a:r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/>
          </p:nvPr>
        </p:nvGraphicFramePr>
        <p:xfrm>
          <a:off x="113252" y="1272539"/>
          <a:ext cx="8939308" cy="5372232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2317191"/>
                <a:gridCol w="6622117"/>
              </a:tblGrid>
              <a:tr h="366424">
                <a:tc>
                  <a:txBody>
                    <a:bodyPr/>
                    <a:lstStyle/>
                    <a:p>
                      <a:r>
                        <a:rPr lang="en-US" sz="2400" dirty="0" err="1" smtClean="0">
                          <a:solidFill>
                            <a:schemeClr val="bg1"/>
                          </a:solidFill>
                        </a:rPr>
                        <a:t>Keuntungan</a:t>
                      </a:r>
                      <a:endParaRPr lang="en-US" sz="24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>
                          <a:solidFill>
                            <a:schemeClr val="bg1"/>
                          </a:solidFill>
                        </a:rPr>
                        <a:t>Deskripsi</a:t>
                      </a:r>
                      <a:endParaRPr lang="en-US" sz="24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  <a:tr h="879418">
                <a:tc>
                  <a:txBody>
                    <a:bodyPr/>
                    <a:lstStyle/>
                    <a:p>
                      <a:r>
                        <a:rPr lang="en-US" sz="2400" dirty="0" err="1" smtClean="0">
                          <a:solidFill>
                            <a:schemeClr val="tx1"/>
                          </a:solidFill>
                        </a:rPr>
                        <a:t>Efisiensi</a:t>
                      </a:r>
                      <a:r>
                        <a:rPr lang="en-US" sz="24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2400" baseline="0" dirty="0" smtClean="0">
                          <a:solidFill>
                            <a:srgbClr val="C00000"/>
                          </a:solidFill>
                        </a:rPr>
                        <a:t>Proses </a:t>
                      </a:r>
                      <a:r>
                        <a:rPr lang="en-US" sz="2400" baseline="0" dirty="0" err="1" smtClean="0">
                          <a:solidFill>
                            <a:srgbClr val="C00000"/>
                          </a:solidFill>
                        </a:rPr>
                        <a:t>Bisnis</a:t>
                      </a:r>
                      <a:endParaRPr lang="en-US" sz="240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200" dirty="0" err="1" smtClean="0">
                          <a:solidFill>
                            <a:schemeClr val="tx1"/>
                          </a:solidFill>
                        </a:rPr>
                        <a:t>Mengurangi</a:t>
                      </a:r>
                      <a:r>
                        <a:rPr lang="en-US" sz="22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2200" dirty="0" err="1" smtClean="0">
                          <a:solidFill>
                            <a:srgbClr val="0070C0"/>
                          </a:solidFill>
                        </a:rPr>
                        <a:t>biaya</a:t>
                      </a:r>
                      <a:r>
                        <a:rPr lang="en-US" sz="2200" baseline="0" dirty="0" smtClean="0">
                          <a:solidFill>
                            <a:srgbClr val="0070C0"/>
                          </a:solidFill>
                        </a:rPr>
                        <a:t> </a:t>
                      </a:r>
                      <a:r>
                        <a:rPr lang="en-US" sz="2200" baseline="0" dirty="0" err="1" smtClean="0">
                          <a:solidFill>
                            <a:srgbClr val="0070C0"/>
                          </a:solidFill>
                        </a:rPr>
                        <a:t>operasional</a:t>
                      </a:r>
                      <a:endParaRPr lang="en-US" sz="2200" dirty="0" smtClean="0">
                        <a:solidFill>
                          <a:srgbClr val="0070C0"/>
                        </a:solidFill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200" dirty="0" err="1" smtClean="0">
                          <a:solidFill>
                            <a:schemeClr val="tx1"/>
                          </a:solidFill>
                        </a:rPr>
                        <a:t>Organisasi</a:t>
                      </a:r>
                      <a:r>
                        <a:rPr lang="en-US" sz="22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2200" dirty="0" err="1" smtClean="0">
                          <a:solidFill>
                            <a:schemeClr val="tx1"/>
                          </a:solidFill>
                        </a:rPr>
                        <a:t>lebih</a:t>
                      </a:r>
                      <a:r>
                        <a:rPr lang="en-US" sz="22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2200" dirty="0" err="1" smtClean="0">
                          <a:solidFill>
                            <a:srgbClr val="0070C0"/>
                          </a:solidFill>
                        </a:rPr>
                        <a:t>lincah</a:t>
                      </a:r>
                      <a:r>
                        <a:rPr lang="en-US" sz="2200" dirty="0" smtClean="0">
                          <a:solidFill>
                            <a:srgbClr val="0070C0"/>
                          </a:solidFill>
                        </a:rPr>
                        <a:t> </a:t>
                      </a:r>
                      <a:r>
                        <a:rPr lang="en-US" sz="2200" dirty="0" err="1" smtClean="0">
                          <a:solidFill>
                            <a:srgbClr val="0070C0"/>
                          </a:solidFill>
                        </a:rPr>
                        <a:t>bergerak</a:t>
                      </a:r>
                      <a:endParaRPr lang="en-US" sz="2200" dirty="0" smtClean="0">
                        <a:solidFill>
                          <a:srgbClr val="0070C0"/>
                        </a:solidFill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200" dirty="0" err="1" smtClean="0">
                          <a:solidFill>
                            <a:schemeClr val="tx1"/>
                          </a:solidFill>
                        </a:rPr>
                        <a:t>Meningkatkan</a:t>
                      </a:r>
                      <a:r>
                        <a:rPr lang="en-US" sz="22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2200" dirty="0" err="1" smtClean="0">
                          <a:solidFill>
                            <a:srgbClr val="0070C0"/>
                          </a:solidFill>
                        </a:rPr>
                        <a:t>produktifitas</a:t>
                      </a:r>
                      <a:r>
                        <a:rPr lang="en-US" sz="2200" dirty="0" smtClean="0">
                          <a:solidFill>
                            <a:srgbClr val="0070C0"/>
                          </a:solidFill>
                        </a:rPr>
                        <a:t> </a:t>
                      </a:r>
                      <a:r>
                        <a:rPr lang="en-US" sz="2200" dirty="0" err="1" smtClean="0">
                          <a:solidFill>
                            <a:srgbClr val="0070C0"/>
                          </a:solidFill>
                        </a:rPr>
                        <a:t>organisasi</a:t>
                      </a:r>
                      <a:endParaRPr lang="en-US" sz="2200" dirty="0" smtClean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1714632">
                <a:tc>
                  <a:txBody>
                    <a:bodyPr/>
                    <a:lstStyle/>
                    <a:p>
                      <a:r>
                        <a:rPr lang="en-US" sz="2400" dirty="0" err="1" smtClean="0">
                          <a:solidFill>
                            <a:schemeClr val="tx1"/>
                          </a:solidFill>
                        </a:rPr>
                        <a:t>Efisiensi</a:t>
                      </a:r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2400" dirty="0" err="1" smtClean="0">
                          <a:solidFill>
                            <a:srgbClr val="C00000"/>
                          </a:solidFill>
                        </a:rPr>
                        <a:t>Operasional</a:t>
                      </a:r>
                      <a:r>
                        <a:rPr lang="en-US" sz="2400" dirty="0" smtClean="0">
                          <a:solidFill>
                            <a:srgbClr val="C00000"/>
                          </a:solidFill>
                        </a:rPr>
                        <a:t> IT</a:t>
                      </a:r>
                      <a:endParaRPr lang="en-US" sz="240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200" dirty="0" err="1" smtClean="0">
                          <a:solidFill>
                            <a:schemeClr val="tx1"/>
                          </a:solidFill>
                        </a:rPr>
                        <a:t>Mengurangi</a:t>
                      </a:r>
                      <a:r>
                        <a:rPr lang="en-US" sz="22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2200" dirty="0" err="1" smtClean="0">
                          <a:solidFill>
                            <a:srgbClr val="0070C0"/>
                          </a:solidFill>
                        </a:rPr>
                        <a:t>biaya</a:t>
                      </a:r>
                      <a:r>
                        <a:rPr lang="en-US" sz="2200" dirty="0" smtClean="0">
                          <a:solidFill>
                            <a:srgbClr val="0070C0"/>
                          </a:solidFill>
                        </a:rPr>
                        <a:t> </a:t>
                      </a:r>
                      <a:r>
                        <a:rPr lang="en-US" sz="2200" dirty="0" err="1" smtClean="0">
                          <a:solidFill>
                            <a:srgbClr val="0070C0"/>
                          </a:solidFill>
                        </a:rPr>
                        <a:t>pengembangan</a:t>
                      </a:r>
                      <a:r>
                        <a:rPr lang="en-US" sz="2200" dirty="0" smtClean="0">
                          <a:solidFill>
                            <a:srgbClr val="0070C0"/>
                          </a:solidFill>
                        </a:rPr>
                        <a:t> </a:t>
                      </a:r>
                      <a:r>
                        <a:rPr lang="en-US" sz="2200" dirty="0" err="1" smtClean="0">
                          <a:solidFill>
                            <a:schemeClr val="tx1"/>
                          </a:solidFill>
                        </a:rPr>
                        <a:t>dan</a:t>
                      </a:r>
                      <a:r>
                        <a:rPr lang="en-US" sz="2200" baseline="0" dirty="0" smtClean="0">
                          <a:solidFill>
                            <a:schemeClr val="tx1"/>
                          </a:solidFill>
                        </a:rPr>
                        <a:t> maintenance software</a:t>
                      </a:r>
                      <a:endParaRPr lang="en-US" sz="22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200" dirty="0" err="1" smtClean="0">
                          <a:solidFill>
                            <a:schemeClr val="tx1"/>
                          </a:solidFill>
                        </a:rPr>
                        <a:t>Meningkatkan</a:t>
                      </a:r>
                      <a:r>
                        <a:rPr lang="en-US" sz="22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2200" baseline="0" dirty="0" err="1" smtClean="0">
                          <a:solidFill>
                            <a:srgbClr val="0070C0"/>
                          </a:solidFill>
                        </a:rPr>
                        <a:t>interoperabilitas</a:t>
                      </a:r>
                      <a:r>
                        <a:rPr lang="en-US" sz="2200" baseline="0" dirty="0" smtClean="0">
                          <a:solidFill>
                            <a:srgbClr val="0070C0"/>
                          </a:solidFill>
                        </a:rPr>
                        <a:t> </a:t>
                      </a:r>
                      <a:r>
                        <a:rPr lang="en-US" sz="2200" baseline="0" dirty="0" err="1" smtClean="0">
                          <a:solidFill>
                            <a:schemeClr val="tx1"/>
                          </a:solidFill>
                        </a:rPr>
                        <a:t>serta</a:t>
                      </a:r>
                      <a:r>
                        <a:rPr lang="en-US" sz="22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2200" baseline="0" dirty="0" err="1" smtClean="0">
                          <a:solidFill>
                            <a:schemeClr val="tx1"/>
                          </a:solidFill>
                        </a:rPr>
                        <a:t>pengelolaan</a:t>
                      </a:r>
                      <a:r>
                        <a:rPr lang="en-US" sz="22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2200" baseline="0" dirty="0" err="1" smtClean="0">
                          <a:solidFill>
                            <a:schemeClr val="tx1"/>
                          </a:solidFill>
                        </a:rPr>
                        <a:t>sistem</a:t>
                      </a:r>
                      <a:r>
                        <a:rPr lang="en-US" sz="22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2200" baseline="0" dirty="0" err="1" smtClean="0">
                          <a:solidFill>
                            <a:schemeClr val="tx1"/>
                          </a:solidFill>
                        </a:rPr>
                        <a:t>dan</a:t>
                      </a:r>
                      <a:r>
                        <a:rPr lang="en-US" sz="22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2200" baseline="0" dirty="0" err="1" smtClean="0">
                          <a:solidFill>
                            <a:schemeClr val="tx1"/>
                          </a:solidFill>
                        </a:rPr>
                        <a:t>jaringan</a:t>
                      </a:r>
                      <a:r>
                        <a:rPr lang="en-US" sz="2200" baseline="0" dirty="0" smtClean="0">
                          <a:solidFill>
                            <a:schemeClr val="tx1"/>
                          </a:solidFill>
                        </a:rPr>
                        <a:t> yang </a:t>
                      </a:r>
                      <a:r>
                        <a:rPr lang="en-US" sz="2200" baseline="0" dirty="0" err="1" smtClean="0">
                          <a:solidFill>
                            <a:schemeClr val="tx1"/>
                          </a:solidFill>
                        </a:rPr>
                        <a:t>lebih</a:t>
                      </a:r>
                      <a:r>
                        <a:rPr lang="en-US" sz="22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2200" baseline="0" dirty="0" err="1" smtClean="0">
                          <a:solidFill>
                            <a:schemeClr val="tx1"/>
                          </a:solidFill>
                        </a:rPr>
                        <a:t>mudah</a:t>
                      </a:r>
                      <a:endParaRPr lang="en-US" sz="22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200" dirty="0" err="1" smtClean="0">
                          <a:solidFill>
                            <a:schemeClr val="tx1"/>
                          </a:solidFill>
                        </a:rPr>
                        <a:t>Meningkatkan</a:t>
                      </a:r>
                      <a:r>
                        <a:rPr lang="en-US" sz="22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2200" baseline="0" dirty="0" err="1" smtClean="0">
                          <a:solidFill>
                            <a:schemeClr val="tx1"/>
                          </a:solidFill>
                        </a:rPr>
                        <a:t>efisiensi</a:t>
                      </a:r>
                      <a:r>
                        <a:rPr lang="en-US" sz="22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2200" baseline="0" dirty="0" err="1" smtClean="0">
                          <a:solidFill>
                            <a:schemeClr val="tx1"/>
                          </a:solidFill>
                        </a:rPr>
                        <a:t>dalam</a:t>
                      </a:r>
                      <a:r>
                        <a:rPr lang="en-US" sz="22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2200" baseline="0" dirty="0" err="1" smtClean="0">
                          <a:solidFill>
                            <a:schemeClr val="tx1"/>
                          </a:solidFill>
                        </a:rPr>
                        <a:t>melakukan</a:t>
                      </a:r>
                      <a:r>
                        <a:rPr lang="en-US" sz="2200" baseline="0" dirty="0" smtClean="0">
                          <a:solidFill>
                            <a:schemeClr val="tx1"/>
                          </a:solidFill>
                        </a:rPr>
                        <a:t> upgrade </a:t>
                      </a:r>
                      <a:r>
                        <a:rPr lang="en-US" sz="2200" baseline="0" dirty="0" err="1" smtClean="0">
                          <a:solidFill>
                            <a:schemeClr val="tx1"/>
                          </a:solidFill>
                        </a:rPr>
                        <a:t>dan</a:t>
                      </a:r>
                      <a:r>
                        <a:rPr lang="en-US" sz="22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2200" baseline="0" dirty="0" err="1" smtClean="0">
                          <a:solidFill>
                            <a:srgbClr val="0070C0"/>
                          </a:solidFill>
                        </a:rPr>
                        <a:t>pengembangan</a:t>
                      </a:r>
                      <a:r>
                        <a:rPr lang="en-US" sz="2200" baseline="0" dirty="0" smtClean="0">
                          <a:solidFill>
                            <a:srgbClr val="0070C0"/>
                          </a:solidFill>
                        </a:rPr>
                        <a:t> </a:t>
                      </a:r>
                      <a:r>
                        <a:rPr lang="en-US" sz="2200" baseline="0" dirty="0" err="1" smtClean="0">
                          <a:solidFill>
                            <a:srgbClr val="0070C0"/>
                          </a:solidFill>
                        </a:rPr>
                        <a:t>sistem</a:t>
                      </a:r>
                      <a:r>
                        <a:rPr lang="en-US" sz="2200" baseline="0" dirty="0" smtClean="0">
                          <a:solidFill>
                            <a:srgbClr val="0070C0"/>
                          </a:solidFill>
                        </a:rPr>
                        <a:t> </a:t>
                      </a:r>
                      <a:r>
                        <a:rPr lang="en-US" sz="2200" baseline="0" dirty="0" err="1" smtClean="0">
                          <a:solidFill>
                            <a:schemeClr val="tx1"/>
                          </a:solidFill>
                        </a:rPr>
                        <a:t>atau</a:t>
                      </a:r>
                      <a:r>
                        <a:rPr lang="en-US" sz="22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2200" baseline="0" dirty="0" err="1" smtClean="0">
                          <a:solidFill>
                            <a:schemeClr val="tx1"/>
                          </a:solidFill>
                        </a:rPr>
                        <a:t>komponen</a:t>
                      </a:r>
                      <a:r>
                        <a:rPr lang="en-US" sz="22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2200" baseline="0" dirty="0" err="1" smtClean="0">
                          <a:solidFill>
                            <a:schemeClr val="tx1"/>
                          </a:solidFill>
                        </a:rPr>
                        <a:t>baru</a:t>
                      </a:r>
                      <a:endParaRPr lang="en-US" sz="220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1714632">
                <a:tc>
                  <a:txBody>
                    <a:bodyPr/>
                    <a:lstStyle/>
                    <a:p>
                      <a:r>
                        <a:rPr lang="en-US" sz="2400" dirty="0" err="1" smtClean="0">
                          <a:solidFill>
                            <a:srgbClr val="C00000"/>
                          </a:solidFill>
                        </a:rPr>
                        <a:t>Meningkatkan</a:t>
                      </a:r>
                      <a:r>
                        <a:rPr lang="en-US" sz="2400" dirty="0" smtClean="0">
                          <a:solidFill>
                            <a:srgbClr val="C00000"/>
                          </a:solidFill>
                        </a:rPr>
                        <a:t> ROI </a:t>
                      </a:r>
                      <a:r>
                        <a:rPr lang="en-US" sz="2400" dirty="0" err="1" smtClean="0">
                          <a:solidFill>
                            <a:schemeClr val="tx1"/>
                          </a:solidFill>
                        </a:rPr>
                        <a:t>dan</a:t>
                      </a:r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2400" dirty="0" err="1" smtClean="0">
                          <a:solidFill>
                            <a:schemeClr val="tx1"/>
                          </a:solidFill>
                        </a:rPr>
                        <a:t>Mengurangi</a:t>
                      </a:r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2400" dirty="0" err="1" smtClean="0">
                          <a:solidFill>
                            <a:schemeClr val="tx1"/>
                          </a:solidFill>
                        </a:rPr>
                        <a:t>Resiko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200" dirty="0" err="1" smtClean="0">
                          <a:solidFill>
                            <a:srgbClr val="0070C0"/>
                          </a:solidFill>
                        </a:rPr>
                        <a:t>Mengurangi</a:t>
                      </a:r>
                      <a:r>
                        <a:rPr lang="en-US" sz="2200" dirty="0" smtClean="0">
                          <a:solidFill>
                            <a:srgbClr val="0070C0"/>
                          </a:solidFill>
                        </a:rPr>
                        <a:t> </a:t>
                      </a:r>
                      <a:r>
                        <a:rPr lang="en-US" sz="2200" dirty="0" err="1" smtClean="0">
                          <a:solidFill>
                            <a:srgbClr val="0070C0"/>
                          </a:solidFill>
                        </a:rPr>
                        <a:t>kompleksitas</a:t>
                      </a:r>
                      <a:r>
                        <a:rPr lang="en-US" sz="2200" dirty="0" smtClean="0">
                          <a:solidFill>
                            <a:srgbClr val="0070C0"/>
                          </a:solidFill>
                        </a:rPr>
                        <a:t> </a:t>
                      </a:r>
                      <a:r>
                        <a:rPr lang="en-US" sz="2200" dirty="0" err="1" smtClean="0">
                          <a:solidFill>
                            <a:schemeClr val="tx1"/>
                          </a:solidFill>
                        </a:rPr>
                        <a:t>dari</a:t>
                      </a:r>
                      <a:r>
                        <a:rPr lang="en-US" sz="22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2200" dirty="0" err="1" smtClean="0">
                          <a:solidFill>
                            <a:schemeClr val="tx1"/>
                          </a:solidFill>
                        </a:rPr>
                        <a:t>bisnis</a:t>
                      </a:r>
                      <a:r>
                        <a:rPr lang="en-US" sz="22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2200" dirty="0" err="1" smtClean="0">
                          <a:solidFill>
                            <a:schemeClr val="tx1"/>
                          </a:solidFill>
                        </a:rPr>
                        <a:t>dan</a:t>
                      </a:r>
                      <a:r>
                        <a:rPr lang="en-US" sz="2200" dirty="0" smtClean="0">
                          <a:solidFill>
                            <a:schemeClr val="tx1"/>
                          </a:solidFill>
                        </a:rPr>
                        <a:t> IT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200" dirty="0" err="1" smtClean="0">
                          <a:solidFill>
                            <a:srgbClr val="0070C0"/>
                          </a:solidFill>
                        </a:rPr>
                        <a:t>Maksimum</a:t>
                      </a:r>
                      <a:r>
                        <a:rPr lang="en-US" sz="2200" dirty="0" smtClean="0">
                          <a:solidFill>
                            <a:srgbClr val="0070C0"/>
                          </a:solidFill>
                        </a:rPr>
                        <a:t> ROI </a:t>
                      </a:r>
                      <a:r>
                        <a:rPr lang="en-US" sz="2200" dirty="0" err="1" smtClean="0">
                          <a:solidFill>
                            <a:schemeClr val="tx1"/>
                          </a:solidFill>
                        </a:rPr>
                        <a:t>pada</a:t>
                      </a:r>
                      <a:r>
                        <a:rPr lang="en-US" sz="22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2200" baseline="0" dirty="0" err="1" smtClean="0">
                          <a:solidFill>
                            <a:schemeClr val="tx1"/>
                          </a:solidFill>
                        </a:rPr>
                        <a:t>bisnis</a:t>
                      </a:r>
                      <a:r>
                        <a:rPr lang="en-US" sz="22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2200" baseline="0" dirty="0" err="1" smtClean="0">
                          <a:solidFill>
                            <a:schemeClr val="tx1"/>
                          </a:solidFill>
                        </a:rPr>
                        <a:t>dan</a:t>
                      </a:r>
                      <a:r>
                        <a:rPr lang="en-US" sz="22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2200" baseline="0" dirty="0" err="1" smtClean="0">
                          <a:solidFill>
                            <a:schemeClr val="tx1"/>
                          </a:solidFill>
                        </a:rPr>
                        <a:t>infrastruktur</a:t>
                      </a:r>
                      <a:r>
                        <a:rPr lang="en-US" sz="2200" baseline="0" dirty="0" smtClean="0">
                          <a:solidFill>
                            <a:schemeClr val="tx1"/>
                          </a:solidFill>
                        </a:rPr>
                        <a:t> IT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200" dirty="0" err="1" smtClean="0">
                          <a:solidFill>
                            <a:schemeClr val="tx1"/>
                          </a:solidFill>
                        </a:rPr>
                        <a:t>Fleksibilitas</a:t>
                      </a:r>
                      <a:r>
                        <a:rPr lang="en-US" sz="22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2200" baseline="0" dirty="0" err="1" smtClean="0">
                          <a:solidFill>
                            <a:schemeClr val="tx1"/>
                          </a:solidFill>
                        </a:rPr>
                        <a:t>dalam</a:t>
                      </a:r>
                      <a:r>
                        <a:rPr lang="en-US" sz="22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2200" baseline="0" dirty="0" err="1" smtClean="0">
                          <a:solidFill>
                            <a:schemeClr val="tx1"/>
                          </a:solidFill>
                        </a:rPr>
                        <a:t>membuat</a:t>
                      </a:r>
                      <a:r>
                        <a:rPr lang="en-US" sz="22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2200" baseline="0" dirty="0" err="1" smtClean="0">
                          <a:solidFill>
                            <a:schemeClr val="tx1"/>
                          </a:solidFill>
                        </a:rPr>
                        <a:t>dan</a:t>
                      </a:r>
                      <a:r>
                        <a:rPr lang="en-US" sz="22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2200" baseline="0" dirty="0" err="1" smtClean="0">
                          <a:solidFill>
                            <a:schemeClr val="tx1"/>
                          </a:solidFill>
                        </a:rPr>
                        <a:t>membeli</a:t>
                      </a:r>
                      <a:r>
                        <a:rPr lang="en-US" sz="22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2200" baseline="0" dirty="0" err="1" smtClean="0">
                          <a:solidFill>
                            <a:schemeClr val="tx1"/>
                          </a:solidFill>
                        </a:rPr>
                        <a:t>solusi</a:t>
                      </a:r>
                      <a:r>
                        <a:rPr lang="en-US" sz="2200" baseline="0" dirty="0" smtClean="0">
                          <a:solidFill>
                            <a:schemeClr val="tx1"/>
                          </a:solidFill>
                        </a:rPr>
                        <a:t> IT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200" baseline="0" dirty="0" err="1" smtClean="0">
                          <a:solidFill>
                            <a:srgbClr val="0070C0"/>
                          </a:solidFill>
                        </a:rPr>
                        <a:t>Mengurangi</a:t>
                      </a:r>
                      <a:r>
                        <a:rPr lang="en-US" sz="2200" baseline="0" dirty="0" smtClean="0">
                          <a:solidFill>
                            <a:srgbClr val="0070C0"/>
                          </a:solidFill>
                        </a:rPr>
                        <a:t> </a:t>
                      </a:r>
                      <a:r>
                        <a:rPr lang="en-US" sz="2200" baseline="0" dirty="0" err="1" smtClean="0">
                          <a:solidFill>
                            <a:srgbClr val="0070C0"/>
                          </a:solidFill>
                        </a:rPr>
                        <a:t>resiko</a:t>
                      </a:r>
                      <a:r>
                        <a:rPr lang="en-US" sz="2200" baseline="0" dirty="0" smtClean="0">
                          <a:solidFill>
                            <a:srgbClr val="0070C0"/>
                          </a:solidFill>
                        </a:rPr>
                        <a:t> </a:t>
                      </a:r>
                      <a:r>
                        <a:rPr lang="en-US" sz="2200" baseline="0" dirty="0" err="1" smtClean="0">
                          <a:solidFill>
                            <a:schemeClr val="tx1"/>
                          </a:solidFill>
                        </a:rPr>
                        <a:t>pada</a:t>
                      </a:r>
                      <a:r>
                        <a:rPr lang="en-US" sz="22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2200" baseline="0" dirty="0" err="1" smtClean="0">
                          <a:solidFill>
                            <a:schemeClr val="tx1"/>
                          </a:solidFill>
                        </a:rPr>
                        <a:t>investasi</a:t>
                      </a:r>
                      <a:r>
                        <a:rPr lang="en-US" sz="22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2200" baseline="0" dirty="0" err="1" smtClean="0">
                          <a:solidFill>
                            <a:schemeClr val="tx1"/>
                          </a:solidFill>
                        </a:rPr>
                        <a:t>dan</a:t>
                      </a:r>
                      <a:r>
                        <a:rPr lang="en-US" sz="2200" baseline="0" dirty="0" smtClean="0">
                          <a:solidFill>
                            <a:schemeClr val="tx1"/>
                          </a:solidFill>
                        </a:rPr>
                        <a:t> TCO</a:t>
                      </a:r>
                      <a:endParaRPr lang="en-US" sz="220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6E0E4-908A-4724-B308-E4F6AE4FA0DD}" type="slidenum">
              <a:rPr lang="en-US" smtClean="0"/>
              <a:pPr/>
              <a:t>12</a:t>
            </a:fld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28792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Bagaimana</a:t>
            </a:r>
            <a:r>
              <a:rPr lang="en-US" dirty="0" smtClean="0"/>
              <a:t> Cara </a:t>
            </a:r>
            <a:r>
              <a:rPr lang="en-US" dirty="0" err="1" smtClean="0"/>
              <a:t>Membuat</a:t>
            </a:r>
            <a:r>
              <a:rPr lang="en-US" dirty="0" smtClean="0"/>
              <a:t> EA?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682" y="1361258"/>
            <a:ext cx="7886700" cy="245868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2400" dirty="0" err="1" smtClean="0"/>
              <a:t>Harus</a:t>
            </a:r>
            <a:r>
              <a:rPr lang="en-US" sz="2400" dirty="0" smtClean="0"/>
              <a:t> </a:t>
            </a:r>
            <a:r>
              <a:rPr lang="en-US" sz="2400" dirty="0" err="1" smtClean="0"/>
              <a:t>mulai</a:t>
            </a:r>
            <a:r>
              <a:rPr lang="en-US" sz="2400" dirty="0" smtClean="0"/>
              <a:t> </a:t>
            </a:r>
            <a:r>
              <a:rPr lang="en-US" sz="2400" dirty="0" err="1" smtClean="0"/>
              <a:t>dari</a:t>
            </a:r>
            <a:r>
              <a:rPr lang="en-US" sz="2400" dirty="0" smtClean="0"/>
              <a:t> </a:t>
            </a:r>
            <a:r>
              <a:rPr lang="en-US" sz="2400" dirty="0" err="1" smtClean="0"/>
              <a:t>mana</a:t>
            </a:r>
            <a:r>
              <a:rPr lang="en-US" sz="2400" dirty="0" smtClean="0"/>
              <a:t>?</a:t>
            </a:r>
          </a:p>
          <a:p>
            <a:pPr marL="0" indent="0" algn="ctr">
              <a:buNone/>
            </a:pPr>
            <a:r>
              <a:rPr lang="en-US" sz="2400" dirty="0" err="1" smtClean="0"/>
              <a:t>Siapa</a:t>
            </a:r>
            <a:r>
              <a:rPr lang="en-US" sz="2400" dirty="0" smtClean="0"/>
              <a:t> </a:t>
            </a:r>
            <a:r>
              <a:rPr lang="en-US" sz="2400" dirty="0" err="1" smtClean="0"/>
              <a:t>saja</a:t>
            </a:r>
            <a:r>
              <a:rPr lang="en-US" sz="2400" dirty="0" smtClean="0"/>
              <a:t> yang </a:t>
            </a:r>
            <a:r>
              <a:rPr lang="en-US" sz="2400" dirty="0" err="1" smtClean="0"/>
              <a:t>terlibat</a:t>
            </a:r>
            <a:r>
              <a:rPr lang="en-US" sz="2400" dirty="0" smtClean="0"/>
              <a:t>?</a:t>
            </a:r>
          </a:p>
          <a:p>
            <a:pPr marL="0" indent="0" algn="ctr">
              <a:buNone/>
            </a:pPr>
            <a:r>
              <a:rPr lang="en-US" sz="2400" dirty="0" err="1" smtClean="0"/>
              <a:t>Apa</a:t>
            </a:r>
            <a:r>
              <a:rPr lang="en-US" sz="2400" dirty="0" smtClean="0"/>
              <a:t> yang </a:t>
            </a:r>
            <a:r>
              <a:rPr lang="en-US" sz="2400" dirty="0" err="1" smtClean="0"/>
              <a:t>harus</a:t>
            </a:r>
            <a:r>
              <a:rPr lang="en-US" sz="2400" dirty="0" smtClean="0"/>
              <a:t> </a:t>
            </a:r>
            <a:r>
              <a:rPr lang="en-US" sz="2400" dirty="0" err="1" smtClean="0"/>
              <a:t>dibuat</a:t>
            </a:r>
            <a:r>
              <a:rPr lang="en-US" sz="2400" dirty="0" smtClean="0"/>
              <a:t>?</a:t>
            </a:r>
          </a:p>
          <a:p>
            <a:pPr marL="0" indent="0" algn="ctr">
              <a:buNone/>
            </a:pPr>
            <a:r>
              <a:rPr lang="en-US" sz="2400" dirty="0" err="1" smtClean="0"/>
              <a:t>Bagaimana</a:t>
            </a:r>
            <a:r>
              <a:rPr lang="en-US" sz="2400" dirty="0" smtClean="0"/>
              <a:t> </a:t>
            </a:r>
            <a:r>
              <a:rPr lang="en-US" sz="2400" dirty="0" err="1" smtClean="0"/>
              <a:t>tahapan</a:t>
            </a:r>
            <a:r>
              <a:rPr lang="en-US" sz="2400" dirty="0" smtClean="0"/>
              <a:t> </a:t>
            </a:r>
            <a:r>
              <a:rPr lang="en-US" sz="2400" dirty="0" err="1" smtClean="0"/>
              <a:t>pembuatannya</a:t>
            </a:r>
            <a:r>
              <a:rPr lang="en-US" sz="2400" dirty="0" smtClean="0"/>
              <a:t>?</a:t>
            </a:r>
          </a:p>
          <a:p>
            <a:pPr marL="0" indent="0" algn="ctr">
              <a:buNone/>
            </a:pPr>
            <a:r>
              <a:rPr lang="en-US" sz="2400" dirty="0" err="1" smtClean="0"/>
              <a:t>Bagaimana</a:t>
            </a:r>
            <a:r>
              <a:rPr lang="en-US" sz="2400" dirty="0" smtClean="0"/>
              <a:t> </a:t>
            </a:r>
            <a:r>
              <a:rPr lang="en-US" sz="2400" dirty="0" err="1" smtClean="0"/>
              <a:t>standardisasi</a:t>
            </a:r>
            <a:r>
              <a:rPr lang="en-US" sz="2400" dirty="0" smtClean="0"/>
              <a:t> </a:t>
            </a:r>
            <a:r>
              <a:rPr lang="en-US" sz="2400" dirty="0" err="1" smtClean="0"/>
              <a:t>untuk</a:t>
            </a:r>
            <a:r>
              <a:rPr lang="en-US" sz="2400" dirty="0" smtClean="0"/>
              <a:t> </a:t>
            </a:r>
            <a:r>
              <a:rPr lang="en-US" sz="2400" dirty="0" err="1" smtClean="0"/>
              <a:t>desainnya</a:t>
            </a:r>
            <a:r>
              <a:rPr lang="en-US" sz="2400" dirty="0" smtClean="0"/>
              <a:t>?</a:t>
            </a:r>
          </a:p>
          <a:p>
            <a:pPr algn="ctr"/>
            <a:endParaRPr lang="en-US" sz="2400" dirty="0" smtClean="0"/>
          </a:p>
          <a:p>
            <a:pPr algn="ctr"/>
            <a:endParaRPr lang="id-ID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6E0E4-908A-4724-B308-E4F6AE4FA0DD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5" name="Down Arrow 4"/>
          <p:cNvSpPr/>
          <p:nvPr/>
        </p:nvSpPr>
        <p:spPr>
          <a:xfrm>
            <a:off x="4077752" y="3688710"/>
            <a:ext cx="752559" cy="757695"/>
          </a:xfrm>
          <a:prstGeom prst="down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1649508" y="4444016"/>
            <a:ext cx="5609046" cy="5420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sz="2400" dirty="0" err="1" smtClean="0"/>
              <a:t>Pusing</a:t>
            </a:r>
            <a:r>
              <a:rPr lang="en-US" sz="2400" dirty="0" smtClean="0"/>
              <a:t>? </a:t>
            </a:r>
            <a:r>
              <a:rPr lang="en-US" sz="2400" dirty="0" err="1" smtClean="0"/>
              <a:t>Perlu</a:t>
            </a:r>
            <a:r>
              <a:rPr lang="en-US" sz="2400" dirty="0" smtClean="0"/>
              <a:t> </a:t>
            </a:r>
            <a:r>
              <a:rPr lang="en-US" sz="2400" dirty="0" err="1" smtClean="0"/>
              <a:t>contoh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template?</a:t>
            </a:r>
            <a:endParaRPr lang="id-ID" sz="2400" dirty="0"/>
          </a:p>
        </p:txBody>
      </p:sp>
      <p:sp>
        <p:nvSpPr>
          <p:cNvPr id="7" name="Down Arrow 6"/>
          <p:cNvSpPr/>
          <p:nvPr/>
        </p:nvSpPr>
        <p:spPr>
          <a:xfrm>
            <a:off x="4077753" y="4951321"/>
            <a:ext cx="752559" cy="757695"/>
          </a:xfrm>
          <a:prstGeom prst="down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1310175" y="5709016"/>
            <a:ext cx="6287711" cy="54206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Enterprise Architecture Framework</a:t>
            </a:r>
            <a:endParaRPr lang="id-ID" sz="3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741392" y="1850656"/>
            <a:ext cx="781919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6600" dirty="0">
                <a:sym typeface="Wingdings" panose="05000000000000000000" pitchFamily="2" charset="2"/>
              </a:rPr>
              <a:t></a:t>
            </a:r>
            <a:endParaRPr lang="id-ID" sz="6600" dirty="0"/>
          </a:p>
        </p:txBody>
      </p:sp>
      <p:sp>
        <p:nvSpPr>
          <p:cNvPr id="10" name="Rectangle 9"/>
          <p:cNvSpPr/>
          <p:nvPr/>
        </p:nvSpPr>
        <p:spPr>
          <a:xfrm>
            <a:off x="7683351" y="5426049"/>
            <a:ext cx="89800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6600" dirty="0">
                <a:solidFill>
                  <a:srgbClr val="C00000"/>
                </a:solidFill>
                <a:sym typeface="Wingdings" panose="05000000000000000000" pitchFamily="2" charset="2"/>
              </a:rPr>
              <a:t></a:t>
            </a:r>
            <a:endParaRPr lang="id-ID" sz="6600" dirty="0">
              <a:solidFill>
                <a:srgbClr val="C00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46320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 animBg="1"/>
      <p:bldP spid="8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History of </a:t>
            </a:r>
            <a:r>
              <a:rPr lang="en-US" dirty="0"/>
              <a:t>EA Framework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6E0E4-908A-4724-B308-E4F6AE4FA0DD}" type="slidenum">
              <a:rPr lang="en-US" smtClean="0"/>
              <a:pPr/>
              <a:t>14</a:t>
            </a:fld>
            <a:endParaRPr lang="en-US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13" y="1032340"/>
            <a:ext cx="9064487" cy="5825660"/>
          </a:xfrm>
        </p:spPr>
      </p:pic>
    </p:spTree>
    <p:extLst>
      <p:ext uri="{BB962C8B-B14F-4D97-AF65-F5344CB8AC3E}">
        <p14:creationId xmlns:p14="http://schemas.microsoft.com/office/powerpoint/2010/main" val="2705611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Jenis</a:t>
            </a:r>
            <a:r>
              <a:rPr lang="en-US" dirty="0" smtClean="0"/>
              <a:t> EA Framework</a:t>
            </a:r>
            <a:endParaRPr lang="id-ID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/>
          </p:nvPr>
        </p:nvGraphicFramePr>
        <p:xfrm>
          <a:off x="190500" y="1480211"/>
          <a:ext cx="8750300" cy="390144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4211567"/>
                <a:gridCol w="4538733"/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200" dirty="0" err="1" smtClean="0"/>
                        <a:t>Jenis</a:t>
                      </a:r>
                      <a:endParaRPr lang="id-ID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200" dirty="0" smtClean="0"/>
                        <a:t>EA Framework</a:t>
                      </a:r>
                      <a:endParaRPr lang="id-ID" sz="2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d-ID" sz="2200" b="1" dirty="0" err="1" smtClean="0"/>
                        <a:t>Consortia</a:t>
                      </a:r>
                      <a:r>
                        <a:rPr lang="id-ID" sz="2200" b="1" dirty="0" smtClean="0"/>
                        <a:t>-</a:t>
                      </a:r>
                      <a:r>
                        <a:rPr lang="en-US" sz="2200" b="1" dirty="0" smtClean="0"/>
                        <a:t>D</a:t>
                      </a:r>
                      <a:r>
                        <a:rPr lang="id-ID" sz="2200" b="1" dirty="0" err="1" smtClean="0"/>
                        <a:t>eveloped</a:t>
                      </a:r>
                      <a:r>
                        <a:rPr lang="id-ID" sz="2200" b="1" dirty="0" smtClean="0"/>
                        <a:t> </a:t>
                      </a:r>
                      <a:r>
                        <a:rPr lang="en-US" sz="2200" b="1" dirty="0" smtClean="0"/>
                        <a:t>F</a:t>
                      </a:r>
                      <a:r>
                        <a:rPr lang="id-ID" sz="2200" b="1" dirty="0" err="1" smtClean="0"/>
                        <a:t>rameworks</a:t>
                      </a:r>
                      <a:endParaRPr lang="id-ID" sz="2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200" dirty="0" smtClean="0"/>
                        <a:t>ARCON,</a:t>
                      </a:r>
                      <a:r>
                        <a:rPr lang="en-US" sz="2200" baseline="0" dirty="0" smtClean="0"/>
                        <a:t> </a:t>
                      </a:r>
                      <a:r>
                        <a:rPr lang="en-US" sz="2200" dirty="0" smtClean="0"/>
                        <a:t>GERAM,</a:t>
                      </a:r>
                      <a:r>
                        <a:rPr lang="en-US" sz="2200" baseline="0" dirty="0" smtClean="0"/>
                        <a:t> </a:t>
                      </a:r>
                      <a:r>
                        <a:rPr lang="en-US" sz="2200" dirty="0" smtClean="0"/>
                        <a:t>RM-ODP, </a:t>
                      </a:r>
                    </a:p>
                    <a:p>
                      <a:r>
                        <a:rPr lang="en-US" sz="2200" dirty="0" smtClean="0"/>
                        <a:t>IDEAS Group,</a:t>
                      </a:r>
                      <a:r>
                        <a:rPr lang="en-US" sz="2200" baseline="0" dirty="0" smtClean="0"/>
                        <a:t>  </a:t>
                      </a:r>
                      <a:r>
                        <a:rPr lang="en-US" sz="2200" dirty="0" smtClean="0"/>
                        <a:t>ISO 19439,</a:t>
                      </a:r>
                      <a:r>
                        <a:rPr lang="en-US" sz="2200" baseline="0" dirty="0" smtClean="0"/>
                        <a:t> </a:t>
                      </a:r>
                      <a:r>
                        <a:rPr lang="en-US" sz="2200" dirty="0" smtClean="0">
                          <a:solidFill>
                            <a:srgbClr val="C00000"/>
                          </a:solidFill>
                        </a:rPr>
                        <a:t>TOGAF</a:t>
                      </a:r>
                      <a:endParaRPr lang="id-ID" sz="22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d-ID" sz="2200" b="1" dirty="0" smtClean="0"/>
                        <a:t>Defense </a:t>
                      </a:r>
                      <a:r>
                        <a:rPr lang="en-US" sz="2200" b="1" dirty="0" smtClean="0"/>
                        <a:t>I</a:t>
                      </a:r>
                      <a:r>
                        <a:rPr lang="id-ID" sz="2200" b="1" dirty="0" err="1" smtClean="0"/>
                        <a:t>ndustry</a:t>
                      </a:r>
                      <a:r>
                        <a:rPr lang="id-ID" sz="2200" b="1" dirty="0" smtClean="0"/>
                        <a:t> </a:t>
                      </a:r>
                      <a:r>
                        <a:rPr lang="en-US" sz="2200" b="1" dirty="0" smtClean="0"/>
                        <a:t>F</a:t>
                      </a:r>
                      <a:r>
                        <a:rPr lang="id-ID" sz="2200" b="1" dirty="0" err="1" smtClean="0"/>
                        <a:t>rameworks</a:t>
                      </a:r>
                      <a:endParaRPr lang="id-ID" sz="2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200" dirty="0" smtClean="0"/>
                        <a:t>AGATE,</a:t>
                      </a:r>
                      <a:r>
                        <a:rPr lang="en-US" sz="2200" baseline="0" dirty="0" smtClean="0"/>
                        <a:t> </a:t>
                      </a:r>
                      <a:r>
                        <a:rPr lang="en-US" sz="2200" dirty="0" smtClean="0"/>
                        <a:t>DNDAF,</a:t>
                      </a:r>
                      <a:r>
                        <a:rPr lang="en-US" sz="2200" baseline="0" dirty="0" smtClean="0"/>
                        <a:t> </a:t>
                      </a:r>
                      <a:r>
                        <a:rPr lang="en-US" sz="2200" dirty="0" err="1" smtClean="0">
                          <a:solidFill>
                            <a:srgbClr val="C00000"/>
                          </a:solidFill>
                        </a:rPr>
                        <a:t>DoDAF</a:t>
                      </a:r>
                      <a:r>
                        <a:rPr lang="en-US" sz="2200" dirty="0" smtClean="0"/>
                        <a:t>,</a:t>
                      </a:r>
                      <a:r>
                        <a:rPr lang="en-US" sz="2200" baseline="0" dirty="0" smtClean="0"/>
                        <a:t> </a:t>
                      </a:r>
                      <a:r>
                        <a:rPr lang="en-US" sz="2200" dirty="0" smtClean="0"/>
                        <a:t>MODAF,</a:t>
                      </a:r>
                      <a:r>
                        <a:rPr lang="en-US" sz="2200" baseline="0" dirty="0" smtClean="0"/>
                        <a:t> </a:t>
                      </a:r>
                      <a:r>
                        <a:rPr lang="en-US" sz="2200" dirty="0" smtClean="0"/>
                        <a:t>NAF</a:t>
                      </a:r>
                      <a:endParaRPr lang="id-ID" sz="2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d-ID" sz="2200" b="1" dirty="0" err="1" smtClean="0"/>
                        <a:t>Government</a:t>
                      </a:r>
                      <a:r>
                        <a:rPr lang="id-ID" sz="2200" b="1" dirty="0" smtClean="0"/>
                        <a:t> </a:t>
                      </a:r>
                      <a:r>
                        <a:rPr lang="en-US" sz="2200" b="1" dirty="0" smtClean="0"/>
                        <a:t>F</a:t>
                      </a:r>
                      <a:r>
                        <a:rPr lang="id-ID" sz="2200" b="1" dirty="0" err="1" smtClean="0"/>
                        <a:t>rameworks</a:t>
                      </a:r>
                      <a:endParaRPr lang="id-ID" sz="2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200" dirty="0" smtClean="0"/>
                        <a:t>ESAAF,</a:t>
                      </a:r>
                      <a:r>
                        <a:rPr lang="en-US" sz="2200" baseline="0" dirty="0" smtClean="0"/>
                        <a:t> GEA, FDIC, </a:t>
                      </a:r>
                      <a:r>
                        <a:rPr lang="en-US" sz="2200" baseline="0" dirty="0" smtClean="0">
                          <a:solidFill>
                            <a:srgbClr val="C00000"/>
                          </a:solidFill>
                        </a:rPr>
                        <a:t>FEAF</a:t>
                      </a:r>
                      <a:r>
                        <a:rPr lang="en-US" sz="2200" baseline="0" dirty="0" smtClean="0"/>
                        <a:t>, NORA, NIST, </a:t>
                      </a:r>
                      <a:r>
                        <a:rPr lang="en-US" sz="2200" baseline="0" dirty="0" smtClean="0">
                          <a:solidFill>
                            <a:srgbClr val="C00000"/>
                          </a:solidFill>
                        </a:rPr>
                        <a:t>TEAF</a:t>
                      </a:r>
                      <a:endParaRPr lang="id-ID" sz="22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d-ID" sz="2200" b="1" dirty="0" err="1" smtClean="0"/>
                        <a:t>Open</a:t>
                      </a:r>
                      <a:r>
                        <a:rPr lang="en-US" sz="2200" b="1" baseline="0" dirty="0" smtClean="0"/>
                        <a:t> S</a:t>
                      </a:r>
                      <a:r>
                        <a:rPr lang="id-ID" sz="2200" b="1" dirty="0" err="1" smtClean="0"/>
                        <a:t>ource</a:t>
                      </a:r>
                      <a:r>
                        <a:rPr lang="id-ID" sz="2200" b="1" dirty="0" smtClean="0"/>
                        <a:t> </a:t>
                      </a:r>
                      <a:r>
                        <a:rPr lang="en-US" sz="2200" b="1" dirty="0" smtClean="0"/>
                        <a:t>F</a:t>
                      </a:r>
                      <a:r>
                        <a:rPr lang="id-ID" sz="2200" b="1" dirty="0" err="1" smtClean="0"/>
                        <a:t>rameworks</a:t>
                      </a:r>
                      <a:endParaRPr lang="id-ID" sz="2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200" dirty="0" smtClean="0"/>
                        <a:t>LEAD, MEGAF, </a:t>
                      </a:r>
                      <a:r>
                        <a:rPr lang="en-US" sz="2200" dirty="0" err="1" smtClean="0"/>
                        <a:t>Praxeme</a:t>
                      </a:r>
                      <a:r>
                        <a:rPr lang="en-US" sz="2200" dirty="0" smtClean="0"/>
                        <a:t>, TRAK, SABSA</a:t>
                      </a:r>
                      <a:endParaRPr lang="id-ID" sz="2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d-ID" sz="2200" b="1" dirty="0" err="1" smtClean="0"/>
                        <a:t>Proprietary</a:t>
                      </a:r>
                      <a:r>
                        <a:rPr lang="id-ID" sz="2200" b="1" dirty="0" smtClean="0"/>
                        <a:t> </a:t>
                      </a:r>
                      <a:r>
                        <a:rPr lang="en-US" sz="2200" b="1" dirty="0" smtClean="0"/>
                        <a:t>F</a:t>
                      </a:r>
                      <a:r>
                        <a:rPr lang="id-ID" sz="2200" b="1" dirty="0" err="1" smtClean="0"/>
                        <a:t>rameworks</a:t>
                      </a:r>
                      <a:endParaRPr lang="id-ID" sz="2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200" dirty="0" smtClean="0"/>
                        <a:t>ASSIMPLER, AM, IAF, OBASHI, IFW, SAM,</a:t>
                      </a:r>
                      <a:r>
                        <a:rPr lang="en-US" sz="2200" baseline="0" dirty="0" smtClean="0"/>
                        <a:t> SAP EAF, </a:t>
                      </a:r>
                      <a:r>
                        <a:rPr lang="en-US" sz="2200" baseline="0" dirty="0" err="1" smtClean="0">
                          <a:solidFill>
                            <a:srgbClr val="C00000"/>
                          </a:solidFill>
                        </a:rPr>
                        <a:t>Zachman</a:t>
                      </a:r>
                      <a:r>
                        <a:rPr lang="en-US" sz="2200" baseline="0" dirty="0" smtClean="0">
                          <a:solidFill>
                            <a:srgbClr val="C00000"/>
                          </a:solidFill>
                        </a:rPr>
                        <a:t> Framework</a:t>
                      </a:r>
                      <a:r>
                        <a:rPr lang="en-US" sz="2200" baseline="0" dirty="0" smtClean="0"/>
                        <a:t>, SOMF</a:t>
                      </a:r>
                      <a:endParaRPr lang="id-ID" sz="22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6E0E4-908A-4724-B308-E4F6AE4FA0DD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850900" y="5850627"/>
            <a:ext cx="766445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i="1" dirty="0">
                <a:solidFill>
                  <a:srgbClr val="252525"/>
                </a:solidFill>
              </a:rPr>
              <a:t>In </a:t>
            </a:r>
            <a:r>
              <a:rPr lang="en-US" sz="2000" i="1" dirty="0" smtClean="0">
                <a:solidFill>
                  <a:srgbClr val="252525"/>
                </a:solidFill>
              </a:rPr>
              <a:t>2013, </a:t>
            </a:r>
            <a:r>
              <a:rPr lang="en-US" sz="2000" i="1" dirty="0" smtClean="0">
                <a:solidFill>
                  <a:srgbClr val="C00000"/>
                </a:solidFill>
              </a:rPr>
              <a:t>TOGAF is the </a:t>
            </a:r>
            <a:r>
              <a:rPr lang="en-US" sz="2000" i="1" dirty="0">
                <a:solidFill>
                  <a:srgbClr val="C00000"/>
                </a:solidFill>
              </a:rPr>
              <a:t>most popular Enterprise Architecture </a:t>
            </a:r>
            <a:r>
              <a:rPr lang="en-US" sz="2000" i="1" dirty="0" smtClean="0">
                <a:solidFill>
                  <a:srgbClr val="C00000"/>
                </a:solidFill>
              </a:rPr>
              <a:t>framework </a:t>
            </a:r>
            <a:r>
              <a:rPr lang="en-US" sz="2000" i="1" dirty="0" smtClean="0">
                <a:solidFill>
                  <a:srgbClr val="252525"/>
                </a:solidFill>
              </a:rPr>
              <a:t>(judged </a:t>
            </a:r>
            <a:r>
              <a:rPr lang="en-US" sz="2000" i="1" dirty="0">
                <a:solidFill>
                  <a:srgbClr val="252525"/>
                </a:solidFill>
              </a:rPr>
              <a:t>by published certification </a:t>
            </a:r>
            <a:r>
              <a:rPr lang="en-US" sz="2000" i="1" dirty="0" smtClean="0">
                <a:solidFill>
                  <a:srgbClr val="252525"/>
                </a:solidFill>
              </a:rPr>
              <a:t>numbers)</a:t>
            </a:r>
            <a:endParaRPr lang="id-ID" sz="2000" i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51876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Zachman</a:t>
            </a:r>
            <a:r>
              <a:rPr lang="en-US" dirty="0" smtClean="0"/>
              <a:t> Framework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6E0E4-908A-4724-B308-E4F6AE4FA0DD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48" b="5275"/>
          <a:stretch/>
        </p:blipFill>
        <p:spPr>
          <a:xfrm>
            <a:off x="564843" y="1090539"/>
            <a:ext cx="8181669" cy="5386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9495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64807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TOGAF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64"/>
          <a:stretch/>
        </p:blipFill>
        <p:spPr>
          <a:xfrm>
            <a:off x="611560" y="836712"/>
            <a:ext cx="8356961" cy="5805475"/>
          </a:xfr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6E0E4-908A-4724-B308-E4F6AE4FA0DD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3262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EA </a:t>
            </a:r>
            <a:r>
              <a:rPr lang="en-US" dirty="0"/>
              <a:t>Framework Comparison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2910" y="1352549"/>
            <a:ext cx="8435340" cy="5153816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2200" b="1" dirty="0">
                <a:solidFill>
                  <a:srgbClr val="C00000"/>
                </a:solidFill>
              </a:rPr>
              <a:t>Taxonomy </a:t>
            </a:r>
            <a:r>
              <a:rPr lang="en-US" sz="2200" b="1" dirty="0" smtClean="0">
                <a:solidFill>
                  <a:srgbClr val="C00000"/>
                </a:solidFill>
              </a:rPr>
              <a:t>completeness</a:t>
            </a:r>
            <a:r>
              <a:rPr lang="en-US" sz="2200" dirty="0" smtClean="0"/>
              <a:t>: how </a:t>
            </a:r>
            <a:r>
              <a:rPr lang="en-US" sz="2200" dirty="0"/>
              <a:t>well you can use the methodology to </a:t>
            </a:r>
            <a:r>
              <a:rPr lang="en-US" sz="2200" dirty="0">
                <a:solidFill>
                  <a:srgbClr val="0070C0"/>
                </a:solidFill>
              </a:rPr>
              <a:t>classify the various architectural </a:t>
            </a:r>
            <a:r>
              <a:rPr lang="en-US" sz="2200" dirty="0" smtClean="0">
                <a:solidFill>
                  <a:srgbClr val="0070C0"/>
                </a:solidFill>
              </a:rPr>
              <a:t>artifacts</a:t>
            </a:r>
            <a:r>
              <a:rPr lang="en-US" sz="2200" dirty="0"/>
              <a:t> </a:t>
            </a:r>
            <a:r>
              <a:rPr lang="en-US" sz="2200" dirty="0" smtClean="0"/>
              <a:t>(</a:t>
            </a:r>
            <a:r>
              <a:rPr lang="en-US" sz="2200" dirty="0" err="1" smtClean="0"/>
              <a:t>Zachman</a:t>
            </a:r>
            <a:r>
              <a:rPr lang="en-US" sz="2200" dirty="0" smtClean="0"/>
              <a:t>)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200" b="1" dirty="0" smtClean="0">
                <a:solidFill>
                  <a:srgbClr val="C00000"/>
                </a:solidFill>
              </a:rPr>
              <a:t>Process completeness</a:t>
            </a:r>
            <a:r>
              <a:rPr lang="en-US" sz="2200" dirty="0" smtClean="0"/>
              <a:t>: how </a:t>
            </a:r>
            <a:r>
              <a:rPr lang="en-US" sz="2200" dirty="0"/>
              <a:t>fully the methodology guides you through a </a:t>
            </a:r>
            <a:r>
              <a:rPr lang="en-US" sz="2200" dirty="0">
                <a:solidFill>
                  <a:srgbClr val="0070C0"/>
                </a:solidFill>
              </a:rPr>
              <a:t>step-by-step process for creating an enterprise </a:t>
            </a:r>
            <a:r>
              <a:rPr lang="en-US" sz="2200" dirty="0" smtClean="0">
                <a:solidFill>
                  <a:srgbClr val="0070C0"/>
                </a:solidFill>
              </a:rPr>
              <a:t>architecture</a:t>
            </a:r>
            <a:r>
              <a:rPr lang="en-US" sz="2200" dirty="0"/>
              <a:t> </a:t>
            </a:r>
            <a:r>
              <a:rPr lang="en-US" sz="2200" dirty="0" smtClean="0"/>
              <a:t>(TOGAF)</a:t>
            </a:r>
            <a:endParaRPr lang="en-US" sz="2200" dirty="0"/>
          </a:p>
          <a:p>
            <a:pPr marL="514350" indent="-514350">
              <a:buFont typeface="+mj-lt"/>
              <a:buAutoNum type="arabicPeriod"/>
            </a:pPr>
            <a:r>
              <a:rPr lang="en-US" sz="2200" b="1" dirty="0" smtClean="0">
                <a:solidFill>
                  <a:srgbClr val="C00000"/>
                </a:solidFill>
              </a:rPr>
              <a:t>Reference-model guidance</a:t>
            </a:r>
            <a:r>
              <a:rPr lang="en-US" sz="2200" dirty="0" smtClean="0"/>
              <a:t>: how </a:t>
            </a:r>
            <a:r>
              <a:rPr lang="en-US" sz="2200" dirty="0"/>
              <a:t>useful the methodology is in helping you </a:t>
            </a:r>
            <a:r>
              <a:rPr lang="en-US" sz="2200" dirty="0">
                <a:solidFill>
                  <a:srgbClr val="0070C0"/>
                </a:solidFill>
              </a:rPr>
              <a:t>build a relevant set of reference </a:t>
            </a:r>
            <a:r>
              <a:rPr lang="en-US" sz="2200" dirty="0" smtClean="0">
                <a:solidFill>
                  <a:srgbClr val="0070C0"/>
                </a:solidFill>
              </a:rPr>
              <a:t>models</a:t>
            </a:r>
            <a:r>
              <a:rPr lang="en-US" sz="2200" dirty="0"/>
              <a:t> </a:t>
            </a:r>
            <a:r>
              <a:rPr lang="en-US" sz="2200" dirty="0" smtClean="0"/>
              <a:t>(FEA)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200" b="1" dirty="0">
                <a:solidFill>
                  <a:srgbClr val="C00000"/>
                </a:solidFill>
              </a:rPr>
              <a:t>Practice </a:t>
            </a:r>
            <a:r>
              <a:rPr lang="en-US" sz="2200" b="1" dirty="0" smtClean="0">
                <a:solidFill>
                  <a:srgbClr val="C00000"/>
                </a:solidFill>
              </a:rPr>
              <a:t>guidance</a:t>
            </a:r>
            <a:r>
              <a:rPr lang="en-US" sz="2200" dirty="0" smtClean="0"/>
              <a:t>: how </a:t>
            </a:r>
            <a:r>
              <a:rPr lang="en-US" sz="2200" dirty="0"/>
              <a:t>much the methodology helps you </a:t>
            </a:r>
            <a:r>
              <a:rPr lang="en-US" sz="2200" dirty="0">
                <a:solidFill>
                  <a:srgbClr val="0070C0"/>
                </a:solidFill>
              </a:rPr>
              <a:t>assimilate the mindset of enterprise architecture into your organization</a:t>
            </a:r>
            <a:r>
              <a:rPr lang="en-US" sz="2200" dirty="0"/>
              <a:t> </a:t>
            </a:r>
            <a:r>
              <a:rPr lang="en-US" sz="2200" dirty="0" smtClean="0"/>
              <a:t>(Gartner)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200" b="1" dirty="0">
                <a:solidFill>
                  <a:srgbClr val="C00000"/>
                </a:solidFill>
              </a:rPr>
              <a:t>Maturity </a:t>
            </a:r>
            <a:r>
              <a:rPr lang="en-US" sz="2200" b="1" dirty="0" smtClean="0">
                <a:solidFill>
                  <a:srgbClr val="C00000"/>
                </a:solidFill>
              </a:rPr>
              <a:t>model</a:t>
            </a:r>
            <a:r>
              <a:rPr lang="en-US" sz="2200" dirty="0" smtClean="0"/>
              <a:t>: how </a:t>
            </a:r>
            <a:r>
              <a:rPr lang="en-US" sz="2200" dirty="0"/>
              <a:t>much guidance the methodology gives you in </a:t>
            </a:r>
            <a:r>
              <a:rPr lang="en-US" sz="2200" dirty="0">
                <a:solidFill>
                  <a:srgbClr val="0070C0"/>
                </a:solidFill>
              </a:rPr>
              <a:t>assessing the effectiveness and maturity of different organizations </a:t>
            </a:r>
            <a:r>
              <a:rPr lang="en-US" sz="2200" dirty="0"/>
              <a:t>within your enterprise in using enterprise </a:t>
            </a:r>
            <a:r>
              <a:rPr lang="en-US" sz="2200" dirty="0" smtClean="0"/>
              <a:t>architecture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6E0E4-908A-4724-B308-E4F6AE4FA0DD}" type="slidenum">
              <a:rPr lang="en-US" smtClean="0"/>
              <a:pPr/>
              <a:t>18</a:t>
            </a:fld>
            <a:endParaRPr lang="en-US"/>
          </a:p>
        </p:txBody>
      </p:sp>
      <p:sp>
        <p:nvSpPr>
          <p:cNvPr id="5" name="Text Placeholder 2"/>
          <p:cNvSpPr txBox="1">
            <a:spLocks/>
          </p:cNvSpPr>
          <p:nvPr/>
        </p:nvSpPr>
        <p:spPr>
          <a:xfrm>
            <a:off x="1751280" y="6011756"/>
            <a:ext cx="7106970" cy="49460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en-US" sz="2000" i="1" dirty="0" smtClean="0"/>
              <a:t>(Sessions - A Comparison of the Top Four EA Methodologies - 2007)</a:t>
            </a:r>
            <a:endParaRPr lang="en-US" sz="2000" i="1" dirty="0"/>
          </a:p>
        </p:txBody>
      </p:sp>
    </p:spTree>
    <p:extLst>
      <p:ext uri="{BB962C8B-B14F-4D97-AF65-F5344CB8AC3E}">
        <p14:creationId xmlns:p14="http://schemas.microsoft.com/office/powerpoint/2010/main" val="2284400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EA Framework Comparison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068" y="1101089"/>
            <a:ext cx="7756721" cy="4991101"/>
          </a:xfr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6E0E4-908A-4724-B308-E4F6AE4FA0DD}" type="slidenum">
              <a:rPr lang="en-US" smtClean="0"/>
              <a:pPr/>
              <a:t>19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1365676" y="6107217"/>
            <a:ext cx="70082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/>
              <a:t>(Roger Sessions, A </a:t>
            </a:r>
            <a:r>
              <a:rPr lang="en-US" i="1" dirty="0"/>
              <a:t>Comparison of the Top Four EA </a:t>
            </a:r>
            <a:r>
              <a:rPr lang="en-US" i="1" dirty="0" smtClean="0"/>
              <a:t>Methodologies,  2007)</a:t>
            </a:r>
            <a:endParaRPr lang="en-US" i="1" dirty="0"/>
          </a:p>
        </p:txBody>
      </p:sp>
      <p:sp>
        <p:nvSpPr>
          <p:cNvPr id="3" name="Oval 2"/>
          <p:cNvSpPr/>
          <p:nvPr/>
        </p:nvSpPr>
        <p:spPr>
          <a:xfrm>
            <a:off x="4410159" y="1804524"/>
            <a:ext cx="517891" cy="41269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" name="Oval 6"/>
          <p:cNvSpPr/>
          <p:nvPr/>
        </p:nvSpPr>
        <p:spPr>
          <a:xfrm>
            <a:off x="5541695" y="2217218"/>
            <a:ext cx="517891" cy="41269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1" name="Oval 10"/>
          <p:cNvSpPr/>
          <p:nvPr/>
        </p:nvSpPr>
        <p:spPr>
          <a:xfrm>
            <a:off x="6588198" y="4676887"/>
            <a:ext cx="517891" cy="41269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3" name="Oval 12"/>
          <p:cNvSpPr/>
          <p:nvPr/>
        </p:nvSpPr>
        <p:spPr>
          <a:xfrm>
            <a:off x="7517955" y="2871324"/>
            <a:ext cx="517891" cy="41269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Oval 9"/>
          <p:cNvSpPr/>
          <p:nvPr/>
        </p:nvSpPr>
        <p:spPr>
          <a:xfrm>
            <a:off x="5605389" y="4975253"/>
            <a:ext cx="517891" cy="41269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2" name="Oval 11"/>
          <p:cNvSpPr/>
          <p:nvPr/>
        </p:nvSpPr>
        <p:spPr>
          <a:xfrm>
            <a:off x="5605388" y="5308590"/>
            <a:ext cx="517891" cy="41269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4" name="Oval 13"/>
          <p:cNvSpPr/>
          <p:nvPr/>
        </p:nvSpPr>
        <p:spPr>
          <a:xfrm>
            <a:off x="6556351" y="2544860"/>
            <a:ext cx="517891" cy="41269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5" name="Oval 14"/>
          <p:cNvSpPr/>
          <p:nvPr/>
        </p:nvSpPr>
        <p:spPr>
          <a:xfrm>
            <a:off x="6556351" y="4287977"/>
            <a:ext cx="517891" cy="41269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6" name="Oval 15"/>
          <p:cNvSpPr/>
          <p:nvPr/>
        </p:nvSpPr>
        <p:spPr>
          <a:xfrm>
            <a:off x="7538521" y="5679496"/>
            <a:ext cx="517891" cy="41269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7" name="Oval 16"/>
          <p:cNvSpPr/>
          <p:nvPr/>
        </p:nvSpPr>
        <p:spPr>
          <a:xfrm>
            <a:off x="7517954" y="3575831"/>
            <a:ext cx="517891" cy="41269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78144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EA Tools </a:t>
            </a:r>
            <a:r>
              <a:rPr lang="en-US" sz="2000" dirty="0" smtClean="0"/>
              <a:t>(Short and Wilson, 2011)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352549"/>
            <a:ext cx="7886700" cy="5124000"/>
          </a:xfrm>
        </p:spPr>
        <p:txBody>
          <a:bodyPr>
            <a:normAutofit/>
          </a:bodyPr>
          <a:lstStyle/>
          <a:p>
            <a:r>
              <a:rPr lang="en-US" sz="2000" dirty="0" err="1"/>
              <a:t>p</a:t>
            </a:r>
            <a:r>
              <a:rPr lang="en-US" sz="2000" dirty="0" err="1" smtClean="0"/>
              <a:t>lanningIT</a:t>
            </a:r>
            <a:r>
              <a:rPr lang="en-US" sz="2000" dirty="0" smtClean="0"/>
              <a:t> (alphabet.com)</a:t>
            </a:r>
          </a:p>
          <a:p>
            <a:r>
              <a:rPr lang="en-US" sz="2000" dirty="0" smtClean="0"/>
              <a:t>SAMU (altollgroup.eu)</a:t>
            </a:r>
          </a:p>
          <a:p>
            <a:r>
              <a:rPr lang="en-US" sz="2000" dirty="0" smtClean="0"/>
              <a:t>Abacus (avolution.com.au)</a:t>
            </a:r>
          </a:p>
          <a:p>
            <a:r>
              <a:rPr lang="en-US" sz="2000" dirty="0" smtClean="0"/>
              <a:t>Architect (bizzdesign.com)</a:t>
            </a:r>
          </a:p>
          <a:p>
            <a:r>
              <a:rPr lang="en-US" sz="2000" dirty="0" smtClean="0"/>
              <a:t>Corporate Modeler (casewise.com)</a:t>
            </a:r>
          </a:p>
          <a:p>
            <a:r>
              <a:rPr lang="en-US" sz="2000" dirty="0" smtClean="0"/>
              <a:t>Envision VIP (future-tech.com)</a:t>
            </a:r>
          </a:p>
          <a:p>
            <a:r>
              <a:rPr lang="en-US" sz="2000" dirty="0" smtClean="0"/>
              <a:t>Rational System Architect (ibm.com)</a:t>
            </a:r>
          </a:p>
          <a:p>
            <a:r>
              <a:rPr lang="en-US" sz="2000" dirty="0" smtClean="0"/>
              <a:t>Mega Suite (mega.com)</a:t>
            </a:r>
          </a:p>
          <a:p>
            <a:r>
              <a:rPr lang="en-US" sz="2000" dirty="0" err="1" smtClean="0"/>
              <a:t>ProVision</a:t>
            </a:r>
            <a:r>
              <a:rPr lang="en-US" sz="2000" dirty="0" smtClean="0"/>
              <a:t> (metastorm.com)</a:t>
            </a:r>
          </a:p>
          <a:p>
            <a:r>
              <a:rPr lang="en-US" sz="2000" dirty="0" err="1" smtClean="0"/>
              <a:t>MooD</a:t>
            </a:r>
            <a:r>
              <a:rPr lang="en-US" sz="2000" dirty="0" smtClean="0"/>
              <a:t> (tsorg.com)</a:t>
            </a:r>
          </a:p>
          <a:p>
            <a:r>
              <a:rPr lang="en-US" sz="2000" dirty="0" smtClean="0"/>
              <a:t>ARIS (softwareag.com)</a:t>
            </a:r>
          </a:p>
          <a:p>
            <a:r>
              <a:rPr lang="en-US" sz="2000" dirty="0" smtClean="0"/>
              <a:t>Enterprise Architect (sparxsystems.com)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6E0E4-908A-4724-B308-E4F6AE4FA0DD}" type="slidenum">
              <a:rPr lang="en-US" smtClean="0"/>
              <a:pPr/>
              <a:t>20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5605390" y="3225529"/>
            <a:ext cx="3285976" cy="83099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600" i="1" dirty="0" smtClean="0"/>
              <a:t>(Julie Short and </a:t>
            </a:r>
            <a:r>
              <a:rPr lang="en-US" sz="1600" i="1" dirty="0" err="1" smtClean="0"/>
              <a:t>Chriss</a:t>
            </a:r>
            <a:r>
              <a:rPr lang="en-US" sz="1600" i="1" dirty="0" smtClean="0"/>
              <a:t> Wilson, Gartner Assessment of EA Tool Capabilities, Gartner Research, 2011)</a:t>
            </a:r>
            <a:endParaRPr lang="en-US" sz="1600" i="1" dirty="0"/>
          </a:p>
        </p:txBody>
      </p:sp>
    </p:spTree>
    <p:extLst>
      <p:ext uri="{BB962C8B-B14F-4D97-AF65-F5344CB8AC3E}">
        <p14:creationId xmlns:p14="http://schemas.microsoft.com/office/powerpoint/2010/main" val="2789733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3339" y="368301"/>
            <a:ext cx="7886700" cy="812800"/>
          </a:xfrm>
        </p:spPr>
        <p:txBody>
          <a:bodyPr>
            <a:normAutofit/>
          </a:bodyPr>
          <a:lstStyle/>
          <a:p>
            <a:r>
              <a:rPr lang="en-US" dirty="0"/>
              <a:t>EA </a:t>
            </a:r>
            <a:r>
              <a:rPr lang="en-US" dirty="0" smtClean="0"/>
              <a:t>Tools </a:t>
            </a:r>
            <a:r>
              <a:rPr lang="en-US" sz="2000" dirty="0" smtClean="0"/>
              <a:t>(</a:t>
            </a:r>
            <a:r>
              <a:rPr lang="en-US" sz="2000" dirty="0" err="1" smtClean="0"/>
              <a:t>Schekkerman</a:t>
            </a:r>
            <a:r>
              <a:rPr lang="en-US" sz="2000" dirty="0" smtClean="0"/>
              <a:t>, 2011)</a:t>
            </a:r>
            <a:endParaRPr lang="id-ID" sz="2400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0" y="1158240"/>
          <a:ext cx="9144000" cy="569976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3416300"/>
                <a:gridCol w="3352800"/>
                <a:gridCol w="2374900"/>
              </a:tblGrid>
              <a:tr h="326744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Application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Company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Category</a:t>
                      </a:r>
                      <a:endParaRPr lang="id-ID" sz="2000" dirty="0"/>
                    </a:p>
                  </a:txBody>
                  <a:tcPr anchor="ctr"/>
                </a:tc>
              </a:tr>
              <a:tr h="2086134">
                <a:tc>
                  <a:txBody>
                    <a:bodyPr/>
                    <a:lstStyle/>
                    <a:p>
                      <a:r>
                        <a:rPr lang="en-US" sz="2000" dirty="0" err="1" smtClean="0"/>
                        <a:t>PlanningIT</a:t>
                      </a:r>
                      <a:endParaRPr lang="en-US" sz="2000" dirty="0" smtClean="0"/>
                    </a:p>
                    <a:p>
                      <a:r>
                        <a:rPr lang="en-US" sz="2000" dirty="0" smtClean="0">
                          <a:solidFill>
                            <a:srgbClr val="C00000"/>
                          </a:solidFill>
                        </a:rPr>
                        <a:t>Abacus</a:t>
                      </a:r>
                    </a:p>
                    <a:p>
                      <a:r>
                        <a:rPr lang="en-US" sz="2000" dirty="0" smtClean="0"/>
                        <a:t>Rational System Architect</a:t>
                      </a:r>
                    </a:p>
                    <a:p>
                      <a:r>
                        <a:rPr lang="en-US" sz="2000" dirty="0" smtClean="0"/>
                        <a:t>Mega Suite</a:t>
                      </a:r>
                    </a:p>
                    <a:p>
                      <a:r>
                        <a:rPr lang="en-US" sz="2000" dirty="0" smtClean="0"/>
                        <a:t>Meta Strom Enterprise</a:t>
                      </a:r>
                    </a:p>
                    <a:p>
                      <a:r>
                        <a:rPr lang="en-US" sz="2000" dirty="0" err="1" smtClean="0"/>
                        <a:t>Qualiware</a:t>
                      </a:r>
                      <a:r>
                        <a:rPr lang="en-US" sz="2000" dirty="0" smtClean="0"/>
                        <a:t> Product Suite</a:t>
                      </a:r>
                    </a:p>
                    <a:p>
                      <a:r>
                        <a:rPr lang="en-US" sz="2000" dirty="0" smtClean="0"/>
                        <a:t>ARIS Business Performance</a:t>
                      </a:r>
                    </a:p>
                    <a:p>
                      <a:r>
                        <a:rPr lang="en-US" sz="2000" dirty="0" err="1" smtClean="0"/>
                        <a:t>Troux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Tranformation</a:t>
                      </a:r>
                      <a:endParaRPr lang="en-US" sz="20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Alphabet</a:t>
                      </a:r>
                    </a:p>
                    <a:p>
                      <a:r>
                        <a:rPr lang="en-US" sz="2000" dirty="0" err="1" smtClean="0">
                          <a:solidFill>
                            <a:srgbClr val="C00000"/>
                          </a:solidFill>
                        </a:rPr>
                        <a:t>Avolution</a:t>
                      </a:r>
                      <a:endParaRPr lang="en-US" sz="2000" dirty="0" smtClean="0">
                        <a:solidFill>
                          <a:srgbClr val="C00000"/>
                        </a:solidFill>
                      </a:endParaRPr>
                    </a:p>
                    <a:p>
                      <a:r>
                        <a:rPr lang="en-US" sz="2000" dirty="0" smtClean="0"/>
                        <a:t>IBM</a:t>
                      </a:r>
                    </a:p>
                    <a:p>
                      <a:r>
                        <a:rPr lang="en-US" sz="2000" dirty="0" smtClean="0"/>
                        <a:t>Mega International</a:t>
                      </a:r>
                    </a:p>
                    <a:p>
                      <a:r>
                        <a:rPr lang="en-US" sz="2000" dirty="0" smtClean="0"/>
                        <a:t>Open Text</a:t>
                      </a:r>
                    </a:p>
                    <a:p>
                      <a:r>
                        <a:rPr lang="en-US" sz="2000" dirty="0" err="1" smtClean="0"/>
                        <a:t>Qualiware</a:t>
                      </a:r>
                      <a:endParaRPr lang="en-US" sz="2000" dirty="0" smtClean="0"/>
                    </a:p>
                    <a:p>
                      <a:r>
                        <a:rPr lang="en-US" sz="2000" dirty="0" smtClean="0"/>
                        <a:t>Software AG</a:t>
                      </a:r>
                    </a:p>
                    <a:p>
                      <a:r>
                        <a:rPr lang="en-US" sz="2000" dirty="0" err="1" smtClean="0"/>
                        <a:t>Troux</a:t>
                      </a:r>
                      <a:endParaRPr lang="en-US" sz="20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Leaders</a:t>
                      </a:r>
                      <a:endParaRPr lang="id-ID" sz="240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</a:tr>
              <a:tr h="377012">
                <a:tc>
                  <a:txBody>
                    <a:bodyPr/>
                    <a:lstStyle/>
                    <a:p>
                      <a:r>
                        <a:rPr lang="en-US" sz="2000" dirty="0" err="1" smtClean="0"/>
                        <a:t>MooD</a:t>
                      </a:r>
                      <a:r>
                        <a:rPr lang="en-US" sz="2000" dirty="0" smtClean="0"/>
                        <a:t> Platform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dirty="0" err="1" smtClean="0"/>
                        <a:t>Salamader</a:t>
                      </a:r>
                      <a:endParaRPr lang="en-US" sz="20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rgbClr val="FFC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Visionaries</a:t>
                      </a:r>
                      <a:endParaRPr lang="id-ID" sz="2400" b="1" dirty="0">
                        <a:solidFill>
                          <a:srgbClr val="FFC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</a:tr>
              <a:tr h="578085">
                <a:tc>
                  <a:txBody>
                    <a:bodyPr/>
                    <a:lstStyle/>
                    <a:p>
                      <a:r>
                        <a:rPr lang="en-US" sz="2000" dirty="0" err="1" smtClean="0"/>
                        <a:t>BizzDesign</a:t>
                      </a:r>
                      <a:r>
                        <a:rPr lang="en-US" sz="2000" dirty="0" smtClean="0"/>
                        <a:t> Architect</a:t>
                      </a:r>
                    </a:p>
                    <a:p>
                      <a:r>
                        <a:rPr lang="en-US" sz="2000" dirty="0" smtClean="0"/>
                        <a:t>Corporate</a:t>
                      </a:r>
                      <a:r>
                        <a:rPr lang="en-US" sz="2000" baseline="0" dirty="0" smtClean="0"/>
                        <a:t> Modeler</a:t>
                      </a:r>
                      <a:endParaRPr lang="en-US" sz="20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dirty="0" err="1" smtClean="0"/>
                        <a:t>BizzDesign</a:t>
                      </a:r>
                      <a:endParaRPr lang="en-US" sz="2000" dirty="0" smtClean="0"/>
                    </a:p>
                    <a:p>
                      <a:r>
                        <a:rPr lang="en-US" sz="2000" dirty="0" err="1" smtClean="0"/>
                        <a:t>Casewise</a:t>
                      </a:r>
                      <a:endParaRPr lang="en-US" sz="20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Challenger</a:t>
                      </a:r>
                      <a:endParaRPr lang="id-ID" sz="2400" b="1" dirty="0">
                        <a:solidFill>
                          <a:srgbClr val="0070C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</a:tr>
              <a:tr h="133211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SAMU</a:t>
                      </a:r>
                    </a:p>
                    <a:p>
                      <a:r>
                        <a:rPr lang="en-US" sz="2000" dirty="0" smtClean="0"/>
                        <a:t>Data Traction</a:t>
                      </a:r>
                    </a:p>
                    <a:p>
                      <a:r>
                        <a:rPr lang="en-US" sz="2000" dirty="0" smtClean="0"/>
                        <a:t>Envision VIP</a:t>
                      </a:r>
                    </a:p>
                    <a:p>
                      <a:r>
                        <a:rPr lang="en-US" sz="2000" dirty="0" smtClean="0"/>
                        <a:t>Eva </a:t>
                      </a:r>
                      <a:r>
                        <a:rPr lang="en-US" sz="2000" dirty="0" err="1" smtClean="0"/>
                        <a:t>Netmodeler</a:t>
                      </a:r>
                      <a:endParaRPr lang="en-US" sz="2000" dirty="0" smtClean="0"/>
                    </a:p>
                    <a:p>
                      <a:r>
                        <a:rPr lang="en-US" sz="2000" dirty="0" smtClean="0">
                          <a:solidFill>
                            <a:srgbClr val="00B050"/>
                          </a:solidFill>
                        </a:rPr>
                        <a:t>Enterprise Architect</a:t>
                      </a:r>
                      <a:endParaRPr lang="id-ID" sz="2000" dirty="0">
                        <a:solidFill>
                          <a:srgbClr val="00B05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dirty="0" err="1" smtClean="0"/>
                        <a:t>Atol</a:t>
                      </a:r>
                      <a:r>
                        <a:rPr lang="en-US" sz="2000" dirty="0" smtClean="0"/>
                        <a:t> Technologies</a:t>
                      </a:r>
                    </a:p>
                    <a:p>
                      <a:r>
                        <a:rPr lang="en-US" sz="2000" dirty="0" smtClean="0"/>
                        <a:t>Enterprise Elements</a:t>
                      </a:r>
                    </a:p>
                    <a:p>
                      <a:r>
                        <a:rPr lang="en-US" sz="2000" dirty="0" smtClean="0"/>
                        <a:t>Future Tech System</a:t>
                      </a:r>
                    </a:p>
                    <a:p>
                      <a:r>
                        <a:rPr lang="en-US" sz="2000" dirty="0" err="1" smtClean="0"/>
                        <a:t>Promis</a:t>
                      </a:r>
                      <a:endParaRPr lang="en-US" sz="2000" dirty="0" smtClean="0"/>
                    </a:p>
                    <a:p>
                      <a:r>
                        <a:rPr lang="en-US" sz="2000" dirty="0" err="1" smtClean="0">
                          <a:solidFill>
                            <a:srgbClr val="00B050"/>
                          </a:solidFill>
                        </a:rPr>
                        <a:t>Sparx</a:t>
                      </a:r>
                      <a:r>
                        <a:rPr lang="en-US" sz="2000" dirty="0" smtClean="0">
                          <a:solidFill>
                            <a:srgbClr val="00B050"/>
                          </a:solidFill>
                        </a:rPr>
                        <a:t> System</a:t>
                      </a:r>
                      <a:endParaRPr lang="id-ID" sz="2000" dirty="0">
                        <a:solidFill>
                          <a:srgbClr val="00B05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rgbClr val="00B05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Niche Player</a:t>
                      </a:r>
                      <a:endParaRPr lang="id-ID" sz="2400" b="1" dirty="0">
                        <a:solidFill>
                          <a:srgbClr val="00B05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6E0E4-908A-4724-B308-E4F6AE4FA0DD}" type="slidenum">
              <a:rPr lang="en-US" smtClean="0"/>
              <a:pPr/>
              <a:t>21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5247117" y="157588"/>
            <a:ext cx="3751486" cy="83099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600" i="1" dirty="0"/>
              <a:t>(</a:t>
            </a:r>
            <a:r>
              <a:rPr lang="en-US" sz="1600" i="1" dirty="0" err="1"/>
              <a:t>Schekkerman</a:t>
            </a:r>
            <a:r>
              <a:rPr lang="en-US" sz="1600" i="1" dirty="0"/>
              <a:t>, Enterprise </a:t>
            </a:r>
            <a:r>
              <a:rPr lang="en-US" sz="1600" i="1" dirty="0" smtClean="0"/>
              <a:t>Architecture Tool </a:t>
            </a:r>
            <a:r>
              <a:rPr lang="en-US" sz="1600" i="1" dirty="0"/>
              <a:t>Selection Guide, Institute For Enterprise Architecture </a:t>
            </a:r>
            <a:r>
              <a:rPr lang="en-US" sz="1600" i="1" dirty="0" smtClean="0"/>
              <a:t>Developments, 2011)</a:t>
            </a:r>
            <a:endParaRPr lang="en-US" sz="1600" i="1" dirty="0"/>
          </a:p>
        </p:txBody>
      </p:sp>
    </p:spTree>
    <p:extLst>
      <p:ext uri="{BB962C8B-B14F-4D97-AF65-F5344CB8AC3E}">
        <p14:creationId xmlns:p14="http://schemas.microsoft.com/office/powerpoint/2010/main" val="1950534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USTOM_TIMING_USED" val="1"/>
  <p:tag name="GENSWF_ADVANCE_TIME" val="34.653"/>
  <p:tag name="ISPRING_SLIDE_ID" val="{EBBCDBD0-C4AC-4C23-99D8-CA27CE9AE596}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USTOM_TIMING_USED" val="1"/>
  <p:tag name="GENSWF_ADVANCE_TIME" val="34.742"/>
  <p:tag name="ISPRING_SLIDE_ID" val="{12FC8460-379D-4463-ACA8-3D3B42FAFD11}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USTOM_TIMING_USED" val="1"/>
  <p:tag name="GENSWF_ADVANCE_TIME" val="87.936"/>
  <p:tag name="ISPRING_SLIDE_ID" val="{E4347B4D-7BAA-4349-B0C4-E698A3ECE75D}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USTOM_TIMING_USED" val="1"/>
  <p:tag name="GENSWF_ADVANCE_TIME" val="17.915"/>
  <p:tag name="ISPRING_SLIDE_ID" val="{E8A8F17B-4C31-44A5-8027-0BAB8DB29659}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USTOM_TIMING_USED" val="1"/>
  <p:tag name="GENSWF_ADVANCE_TIME" val="42.596"/>
  <p:tag name="ISPRING_SLIDE_ID" val="{080FC622-8875-4119-B6A5-186C52ED9CA5}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USTOM_TIMING_USED" val="1"/>
  <p:tag name="GENSWF_ADVANCE_TIME" val="111.016"/>
  <p:tag name="TIMING" val="|40.484|28.656|27.97"/>
  <p:tag name="ISPRING_SLIDE_ID" val="{2DF250F0-10DF-4B1D-8DC2-0E9B770A6BAB}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USTOM_TIMING_USED" val="1"/>
  <p:tag name="GENSWF_ADVANCE_TIME" val="63.018"/>
  <p:tag name="ISPRING_SLIDE_ID" val="{6C7BF114-6C2D-4C0D-A204-F3FC6314DDE7}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USTOM_TIMING_USED" val="1"/>
  <p:tag name="GENSWF_ADVANCE_TIME" val="34.144"/>
  <p:tag name="ISPRING_SLIDE_ID" val="{1B64B02C-2086-42F7-868D-B45ABBF15164}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USTOM_TIMING_USED" val="1"/>
  <p:tag name="GENSWF_ADVANCE_TIME" val="50.424"/>
  <p:tag name="ISPRING_SLIDE_ID" val="{AE8BED17-1767-4BFF-AC7E-EF2EF58E9CB1}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USTOM_TIMING_USED" val="1"/>
  <p:tag name="GENSWF_ADVANCE_TIME" val="40.766"/>
  <p:tag name="TIMING" val="|25.129|10.595"/>
  <p:tag name="ISPRING_SLIDE_ID" val="{5B13DC6F-C3D2-4B84-8D59-19343E6AB115}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USTOM_TIMING_USED" val="1"/>
  <p:tag name="GENSWF_ADVANCE_TIME" val="59.784"/>
  <p:tag name="ISPRING_SLIDE_ID" val="{C4BBB3F8-236E-4B04-A31A-B5394508E2F1}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USTOM_TIMING_USED" val="1"/>
  <p:tag name="GENSWF_ADVANCE_TIME" val="45.805"/>
  <p:tag name="ISPRING_SLIDE_ID" val="{39220D7B-BDBA-4400-AD07-2CEB1F91BEE4}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1165</Words>
  <Application>Microsoft Office PowerPoint</Application>
  <PresentationFormat>On-screen Show (4:3)</PresentationFormat>
  <Paragraphs>234</Paragraphs>
  <Slides>21</Slides>
  <Notes>12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Office Theme</vt:lpstr>
      <vt:lpstr>1.1 What and Why Enterprise Architecture </vt:lpstr>
      <vt:lpstr>Rumah Saya</vt:lpstr>
      <vt:lpstr>Kondisi Rumah Saya</vt:lpstr>
      <vt:lpstr>Masalah di Rumah Saya</vt:lpstr>
      <vt:lpstr>PowerPoint Presentation</vt:lpstr>
      <vt:lpstr>Kondisi Suatu Organisasi</vt:lpstr>
      <vt:lpstr>Masalah di Organisasi</vt:lpstr>
      <vt:lpstr>Saya Perlu Cetak Biru Arsitektur</vt:lpstr>
      <vt:lpstr>Apa Itu Enterprise Architecture?</vt:lpstr>
      <vt:lpstr>Enterprise Architecture Layer</vt:lpstr>
      <vt:lpstr>Mengapa Enterprise Architecture?</vt:lpstr>
      <vt:lpstr>Keuntungan Enterprise Architecture (EA)</vt:lpstr>
      <vt:lpstr>Bagaimana Cara Membuat EA?</vt:lpstr>
      <vt:lpstr>History of EA Framework</vt:lpstr>
      <vt:lpstr>Jenis EA Framework</vt:lpstr>
      <vt:lpstr>Zachman Framework</vt:lpstr>
      <vt:lpstr>TOGAF</vt:lpstr>
      <vt:lpstr>EA Framework Comparison</vt:lpstr>
      <vt:lpstr>EA Framework Comparison</vt:lpstr>
      <vt:lpstr>EA Tools (Short and Wilson, 2011)</vt:lpstr>
      <vt:lpstr>EA Tools (Schekkerman, 2011)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1.1 What and Why Enterprise Architecture </dc:title>
  <dc:creator>ismail - [2010]</dc:creator>
  <cp:lastModifiedBy>ismail - [2010]</cp:lastModifiedBy>
  <cp:revision>2</cp:revision>
  <dcterms:created xsi:type="dcterms:W3CDTF">2017-10-24T06:33:21Z</dcterms:created>
  <dcterms:modified xsi:type="dcterms:W3CDTF">2017-11-01T20:33:39Z</dcterms:modified>
</cp:coreProperties>
</file>