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1"/>
  </p:notesMasterIdLst>
  <p:sldIdLst>
    <p:sldId id="256" r:id="rId2"/>
    <p:sldId id="261" r:id="rId3"/>
    <p:sldId id="262" r:id="rId4"/>
    <p:sldId id="269" r:id="rId5"/>
    <p:sldId id="270" r:id="rId6"/>
    <p:sldId id="271" r:id="rId7"/>
    <p:sldId id="272" r:id="rId8"/>
    <p:sldId id="323" r:id="rId9"/>
    <p:sldId id="324" r:id="rId10"/>
    <p:sldId id="325" r:id="rId11"/>
    <p:sldId id="273" r:id="rId12"/>
    <p:sldId id="274" r:id="rId13"/>
    <p:sldId id="275" r:id="rId14"/>
    <p:sldId id="326" r:id="rId15"/>
    <p:sldId id="331" r:id="rId16"/>
    <p:sldId id="335" r:id="rId17"/>
    <p:sldId id="336" r:id="rId18"/>
    <p:sldId id="276" r:id="rId19"/>
    <p:sldId id="277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300" r:id="rId32"/>
    <p:sldId id="301" r:id="rId33"/>
    <p:sldId id="302" r:id="rId34"/>
    <p:sldId id="303" r:id="rId35"/>
    <p:sldId id="304" r:id="rId36"/>
    <p:sldId id="305" r:id="rId37"/>
    <p:sldId id="306" r:id="rId38"/>
    <p:sldId id="307" r:id="rId39"/>
    <p:sldId id="308" r:id="rId40"/>
    <p:sldId id="309" r:id="rId41"/>
    <p:sldId id="310" r:id="rId42"/>
    <p:sldId id="311" r:id="rId43"/>
    <p:sldId id="312" r:id="rId44"/>
    <p:sldId id="313" r:id="rId45"/>
    <p:sldId id="314" r:id="rId46"/>
    <p:sldId id="315" r:id="rId47"/>
    <p:sldId id="316" r:id="rId48"/>
    <p:sldId id="317" r:id="rId49"/>
    <p:sldId id="318" r:id="rId50"/>
    <p:sldId id="319" r:id="rId51"/>
    <p:sldId id="320" r:id="rId52"/>
    <p:sldId id="321" r:id="rId53"/>
    <p:sldId id="322" r:id="rId54"/>
    <p:sldId id="332" r:id="rId55"/>
    <p:sldId id="333" r:id="rId56"/>
    <p:sldId id="258" r:id="rId57"/>
    <p:sldId id="259" r:id="rId58"/>
    <p:sldId id="260" r:id="rId59"/>
    <p:sldId id="334" r:id="rId6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69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399591-CFEA-41FE-9443-60D1EFE2B7DD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B2DBA2-4848-4055-8036-6CB2C1AB9A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106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D447BE-5D21-4C76-B824-403DA89B3CA0}" type="slidenum">
              <a:rPr lang="en-US"/>
              <a:pPr/>
              <a:t>4</a:t>
            </a:fld>
            <a:endParaRPr lang="en-US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36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C221D3-D400-4462-AE21-89BEEDFA314B}" type="slidenum">
              <a:rPr lang="en-US"/>
              <a:pPr/>
              <a:t>5</a:t>
            </a:fld>
            <a:endParaRPr lang="en-US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330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84AB55-6F89-4C66-ACC1-4B1FCF67F942}" type="slidenum">
              <a:rPr lang="en-US"/>
              <a:pPr/>
              <a:t>6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5396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518AB2-1B3A-4865-BC01-CD6448D43938}" type="slidenum">
              <a:rPr lang="en-US"/>
              <a:pPr/>
              <a:t>7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288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3025E1-8EF5-4329-99BF-57650AFFF2D9}" type="slidenum">
              <a:rPr lang="en-US"/>
              <a:pPr/>
              <a:t>11</a:t>
            </a:fld>
            <a:endParaRPr lang="en-US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389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F7CD7E-F9C5-4279-9137-EFC46432271A}" type="slidenum">
              <a:rPr lang="en-US"/>
              <a:pPr/>
              <a:t>12</a:t>
            </a:fld>
            <a:endParaRPr 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42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D9546A-690A-4D88-8AE9-387D98B86BD8}" type="slidenum">
              <a:rPr lang="en-US"/>
              <a:pPr/>
              <a:t>13</a:t>
            </a:fld>
            <a:endParaRPr lang="en-US"/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832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A982B4-83F9-45C0-8BF4-1DCB41F03243}" type="slidenum">
              <a:rPr lang="en-US"/>
              <a:pPr/>
              <a:t>18</a:t>
            </a:fld>
            <a:endParaRPr lang="en-US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145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5A694E-AF30-4257-99FD-C4700212ACF6}" type="slidenum">
              <a:rPr lang="en-US"/>
              <a:pPr/>
              <a:t>19</a:t>
            </a:fld>
            <a:endParaRPr lang="en-US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697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013B4D-1588-4C98-B5C0-5E6441540D47}" type="slidenum">
              <a:rPr lang="en-US"/>
              <a:pPr/>
              <a:t>20</a:t>
            </a:fld>
            <a:endParaRPr lang="en-US"/>
          </a:p>
        </p:txBody>
      </p:sp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98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600DCD-0C8A-4873-8F33-B1E1B307EEE9}" type="slidenum">
              <a:rPr lang="en-US"/>
              <a:pPr/>
              <a:t>21</a:t>
            </a:fld>
            <a:endParaRPr lang="en-US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117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D20580-43BE-45F1-BC12-2BB699E87ADB}" type="slidenum">
              <a:rPr lang="en-US"/>
              <a:pPr/>
              <a:t>22</a:t>
            </a:fld>
            <a:endParaRPr lang="en-US"/>
          </a:p>
        </p:txBody>
      </p:sp>
      <p:sp>
        <p:nvSpPr>
          <p:cNvPr id="93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49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5B17D7-91E0-459B-B4B5-2AC8FA97B8D8}" type="slidenum">
              <a:rPr lang="en-US"/>
              <a:pPr/>
              <a:t>23</a:t>
            </a:fld>
            <a:endParaRPr lang="en-US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323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094CB6-CD1D-4C57-9C33-F4477F9A4770}" type="slidenum">
              <a:rPr lang="en-US"/>
              <a:pPr/>
              <a:t>24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144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A7A738-3866-4619-8654-DF20BA709C66}" type="slidenum">
              <a:rPr lang="en-US"/>
              <a:pPr/>
              <a:t>25</a:t>
            </a:fld>
            <a:endParaRPr lang="en-US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6696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743A81-6EE5-4EC2-9F81-357DF29B4C3D}" type="slidenum">
              <a:rPr lang="en-US"/>
              <a:pPr/>
              <a:t>26</a:t>
            </a:fld>
            <a:endParaRPr lang="en-US"/>
          </a:p>
        </p:txBody>
      </p:sp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6672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C2CA41-D074-4A36-BE43-B6C0410A2D46}" type="slidenum">
              <a:rPr lang="en-US"/>
              <a:pPr/>
              <a:t>27</a:t>
            </a:fld>
            <a:endParaRPr lang="en-US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5304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347D00-F144-423D-9C35-D09B00662176}" type="slidenum">
              <a:rPr lang="en-US"/>
              <a:pPr/>
              <a:t>28</a:t>
            </a:fld>
            <a:endParaRPr lang="en-US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4417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FC7C4E-EEF4-4711-A68C-D2871611477B}" type="slidenum">
              <a:rPr lang="en-US"/>
              <a:pPr/>
              <a:t>29</a:t>
            </a:fld>
            <a:endParaRPr lang="en-US"/>
          </a:p>
        </p:txBody>
      </p:sp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849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F97D85-9FC9-4631-B1E6-A27CA36C00E2}" type="slidenum">
              <a:rPr lang="en-US"/>
              <a:pPr/>
              <a:t>30</a:t>
            </a:fld>
            <a:endParaRPr lang="en-US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739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6124DE-E700-4EED-BD9F-BD1857E5CB7A}" type="slidenum">
              <a:rPr lang="en-US"/>
              <a:pPr/>
              <a:t>31</a:t>
            </a:fld>
            <a:endParaRPr lang="en-US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5000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85DC51-AC17-40C4-A7AB-0CD04B58CFE8}" type="slidenum">
              <a:rPr lang="en-US"/>
              <a:pPr/>
              <a:t>32</a:t>
            </a:fld>
            <a:endParaRPr lang="en-US"/>
          </a:p>
        </p:txBody>
      </p:sp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7620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FCDAEB-1C49-426B-8271-4706FFA6C8FF}" type="slidenum">
              <a:rPr lang="en-US"/>
              <a:pPr/>
              <a:t>33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3806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D21322-74B7-40F7-A537-5BA48B8A86D3}" type="slidenum">
              <a:rPr lang="en-US"/>
              <a:pPr/>
              <a:t>34</a:t>
            </a:fld>
            <a:endParaRPr lang="en-US"/>
          </a:p>
        </p:txBody>
      </p:sp>
      <p:sp>
        <p:nvSpPr>
          <p:cNvPr id="11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587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F6943E-B88F-4E2F-B77F-67143733D3F0}" type="slidenum">
              <a:rPr lang="en-US"/>
              <a:pPr/>
              <a:t>35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9480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5D9222-A80F-4BF1-B65B-2C1F8C32818D}" type="slidenum">
              <a:rPr lang="en-US"/>
              <a:pPr/>
              <a:t>36</a:t>
            </a:fld>
            <a:endParaRPr lang="en-US"/>
          </a:p>
        </p:txBody>
      </p:sp>
      <p:sp>
        <p:nvSpPr>
          <p:cNvPr id="11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943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7745AF-00CD-42D8-91A2-EF9ED70CBFEA}" type="slidenum">
              <a:rPr lang="en-US"/>
              <a:pPr/>
              <a:t>37</a:t>
            </a:fld>
            <a:endParaRPr lang="en-US"/>
          </a:p>
        </p:txBody>
      </p:sp>
      <p:sp>
        <p:nvSpPr>
          <p:cNvPr id="114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353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66AAAC-7651-43DA-AD2B-3EB1E0E836CC}" type="slidenum">
              <a:rPr lang="en-US"/>
              <a:pPr/>
              <a:t>38</a:t>
            </a:fld>
            <a:endParaRPr lang="en-US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51643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C6CB8C-9403-4BF0-BC72-DE07C7A00CA3}" type="slidenum">
              <a:rPr lang="en-US"/>
              <a:pPr/>
              <a:t>39</a:t>
            </a:fld>
            <a:endParaRPr lang="en-US"/>
          </a:p>
        </p:txBody>
      </p:sp>
      <p:sp>
        <p:nvSpPr>
          <p:cNvPr id="116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1959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B67D1F-20F9-4825-9758-0CED7AFCDFF3}" type="slidenum">
              <a:rPr lang="en-US"/>
              <a:pPr/>
              <a:t>40</a:t>
            </a:fld>
            <a:endParaRPr lang="en-US"/>
          </a:p>
        </p:txBody>
      </p:sp>
      <p:sp>
        <p:nvSpPr>
          <p:cNvPr id="117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69387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1B8C23-EEF3-4016-A758-9E270999CB55}" type="slidenum">
              <a:rPr lang="en-US"/>
              <a:pPr/>
              <a:t>41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9193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AEB0DD-7D5B-4A30-A363-D9FF0BA7C970}" type="slidenum">
              <a:rPr lang="en-US"/>
              <a:pPr/>
              <a:t>42</a:t>
            </a:fld>
            <a:endParaRPr lang="en-US"/>
          </a:p>
        </p:txBody>
      </p:sp>
      <p:sp>
        <p:nvSpPr>
          <p:cNvPr id="119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5716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6E7736-F79B-4319-AF90-E26FF95B43CB}" type="slidenum">
              <a:rPr lang="en-US"/>
              <a:pPr/>
              <a:t>52</a:t>
            </a:fld>
            <a:endParaRPr lang="en-US"/>
          </a:p>
        </p:txBody>
      </p:sp>
      <p:sp>
        <p:nvSpPr>
          <p:cNvPr id="120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0147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5C8607-A377-495B-A1D5-8C3CA2B4C26C}" type="slidenum">
              <a:rPr lang="en-US"/>
              <a:pPr/>
              <a:t>53</a:t>
            </a:fld>
            <a:endParaRPr lang="en-US"/>
          </a:p>
        </p:txBody>
      </p:sp>
      <p:sp>
        <p:nvSpPr>
          <p:cNvPr id="12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950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7813"/>
            <a:ext cx="11379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9200" y="1600201"/>
            <a:ext cx="103632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941763"/>
            <a:ext cx="103632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251575"/>
            <a:ext cx="2641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553200"/>
            <a:ext cx="84328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Database Systems: Design, Implementation &amp; Management / Rob &amp; Coronel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52000" y="65532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Slide 1- </a:t>
            </a:r>
            <a:fld id="{29336129-7732-4FCE-9755-9DE6CD76998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8689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7813"/>
            <a:ext cx="11379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600201"/>
            <a:ext cx="103632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9200" y="3941763"/>
            <a:ext cx="103632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251575"/>
            <a:ext cx="2641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553200"/>
            <a:ext cx="84328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Database Systems: Design, Implementation &amp; Management / Rob &amp; Coronel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52000" y="65532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Slide 1- </a:t>
            </a:r>
            <a:fld id="{6D16DB6D-4223-4D4F-A055-B0A26002B2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587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7813"/>
            <a:ext cx="11379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600201"/>
            <a:ext cx="50800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0" y="1600201"/>
            <a:ext cx="50800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251575"/>
            <a:ext cx="2641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553200"/>
            <a:ext cx="84328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Database Systems: Design, Implementation &amp; Management / Rob &amp; Coronel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52000" y="65532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Slide 1- </a:t>
            </a:r>
            <a:fld id="{6F48BD63-A5A5-4FC2-91C2-F0BEB6E28D3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7975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7813"/>
            <a:ext cx="11379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219200" y="1600201"/>
            <a:ext cx="10363200" cy="45307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219200" y="6251575"/>
            <a:ext cx="2641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553200"/>
            <a:ext cx="84328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Database Systems: Design, Implementation &amp; Management / Rob &amp; Coronel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52000" y="65532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Slide 1- </a:t>
            </a:r>
            <a:fld id="{09AB2F91-3ED6-41CA-BFFE-9D922F9C567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801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  <p:sldLayoutId id="2147483669" r:id="rId18"/>
    <p:sldLayoutId id="2147483670" r:id="rId19"/>
    <p:sldLayoutId id="2147483671" r:id="rId20"/>
    <p:sldLayoutId id="2147483672" r:id="rId2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60868"/>
            <a:ext cx="7197726" cy="784012"/>
          </a:xfrm>
        </p:spPr>
        <p:txBody>
          <a:bodyPr>
            <a:normAutofit fontScale="90000"/>
          </a:bodyPr>
          <a:lstStyle/>
          <a:p>
            <a:r>
              <a:rPr lang="en-US" dirty="0"/>
              <a:t>BASIS DATA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0240" y="1149772"/>
            <a:ext cx="8074025" cy="5708228"/>
          </a:xfrm>
        </p:spPr>
        <p:txBody>
          <a:bodyPr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Peran</a:t>
            </a:r>
            <a:r>
              <a:rPr lang="en-US" sz="2000" dirty="0"/>
              <a:t> basis data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Struktur</a:t>
            </a:r>
            <a:r>
              <a:rPr lang="en-US" sz="2000" dirty="0"/>
              <a:t> data </a:t>
            </a:r>
            <a:r>
              <a:rPr lang="en-US" sz="2000" dirty="0" err="1"/>
              <a:t>dan</a:t>
            </a:r>
            <a:r>
              <a:rPr lang="en-US" sz="2000" dirty="0"/>
              <a:t> basis data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Dbms</a:t>
            </a:r>
            <a:endParaRPr lang="en-US" sz="20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Jenis</a:t>
            </a:r>
            <a:r>
              <a:rPr lang="en-US" sz="2000" dirty="0"/>
              <a:t> data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Model data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Komponen</a:t>
            </a:r>
            <a:r>
              <a:rPr lang="en-US" sz="2000" dirty="0"/>
              <a:t> </a:t>
            </a:r>
            <a:r>
              <a:rPr lang="en-US" sz="2000" dirty="0" err="1"/>
              <a:t>dbms</a:t>
            </a:r>
            <a:endParaRPr lang="en-US" sz="20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Sql</a:t>
            </a:r>
            <a:endParaRPr lang="en-US" sz="20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Jenis</a:t>
            </a:r>
            <a:r>
              <a:rPr lang="en-US" sz="2000" dirty="0"/>
              <a:t> basis data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Data warehouse data mart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Olap</a:t>
            </a:r>
            <a:endParaRPr lang="en-US" sz="20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Data mining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/>
              <a:t>Business </a:t>
            </a:r>
            <a:r>
              <a:rPr lang="en-US" sz="2000" dirty="0" err="1"/>
              <a:t>intllegent</a:t>
            </a:r>
            <a:r>
              <a:rPr lang="en-US" sz="2000" dirty="0"/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dirty="0" err="1"/>
              <a:t>Erp</a:t>
            </a:r>
            <a:r>
              <a:rPr lang="en-US" sz="2000" dirty="0"/>
              <a:t>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18298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25873"/>
            <a:ext cx="10131425" cy="861060"/>
          </a:xfrm>
        </p:spPr>
        <p:txBody>
          <a:bodyPr/>
          <a:lstStyle/>
          <a:p>
            <a:r>
              <a:rPr lang="en-US" dirty="0"/>
              <a:t>PERANAN  BASIS DATA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86933"/>
            <a:ext cx="10490199" cy="760730"/>
          </a:xfrm>
        </p:spPr>
        <p:txBody>
          <a:bodyPr>
            <a:normAutofit/>
          </a:bodyPr>
          <a:lstStyle/>
          <a:p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Untuk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mempermudah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memperoleh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informasi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dengan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cepat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dan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  <a:r>
              <a:rPr lang="en-US" sz="26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akurat</a:t>
            </a:r>
            <a:r>
              <a:rPr lang="en-US" sz="26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andara Light" panose="020E0502030303020204" pitchFamily="34" charset="0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016001" y="1981623"/>
            <a:ext cx="9334499" cy="40153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/>
              <a:t>Data:</a:t>
            </a:r>
          </a:p>
          <a:p>
            <a:pPr marL="457200" indent="292100">
              <a:lnSpc>
                <a:spcPct val="90000"/>
              </a:lnSpc>
            </a:pPr>
            <a:r>
              <a:rPr lang="en-US" sz="2000" dirty="0" err="1"/>
              <a:t>Entitas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arti</a:t>
            </a:r>
            <a:r>
              <a:rPr lang="en-US" sz="2000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sz="2000" dirty="0" err="1"/>
              <a:t>Fakta</a:t>
            </a:r>
            <a:r>
              <a:rPr lang="en-US" sz="2000" dirty="0"/>
              <a:t> </a:t>
            </a:r>
            <a:r>
              <a:rPr lang="en-US" sz="2000" dirty="0" err="1"/>
              <a:t>awal</a:t>
            </a:r>
            <a:r>
              <a:rPr lang="en-US" sz="2000" dirty="0"/>
              <a:t>;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diolah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err="1"/>
              <a:t>Informasi</a:t>
            </a:r>
            <a:r>
              <a:rPr lang="en-US" sz="2000" dirty="0"/>
              <a:t>: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Data yang </a:t>
            </a:r>
            <a:r>
              <a:rPr lang="en-US" sz="2000" dirty="0" err="1"/>
              <a:t>sudah</a:t>
            </a:r>
            <a:r>
              <a:rPr lang="en-US" sz="2000" dirty="0"/>
              <a:t> </a:t>
            </a:r>
            <a:r>
              <a:rPr lang="en-US" sz="2000" dirty="0" err="1"/>
              <a:t>diolah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berarti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Akurat</a:t>
            </a:r>
            <a:r>
              <a:rPr lang="en-US" sz="2000" dirty="0"/>
              <a:t>, </a:t>
            </a:r>
            <a:r>
              <a:rPr lang="en-US" sz="2000" dirty="0" err="1"/>
              <a:t>relevan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tepat</a:t>
            </a:r>
            <a:r>
              <a:rPr lang="en-US" sz="2000" dirty="0"/>
              <a:t> </a:t>
            </a:r>
            <a:r>
              <a:rPr lang="en-US" sz="2000" dirty="0" err="1"/>
              <a:t>waktu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kunci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</a:t>
            </a:r>
            <a:r>
              <a:rPr lang="en-US" sz="2000" dirty="0" err="1"/>
              <a:t>keputusan</a:t>
            </a:r>
            <a:r>
              <a:rPr lang="en-US" sz="2000" dirty="0"/>
              <a:t> yang </a:t>
            </a:r>
            <a:r>
              <a:rPr lang="en-US" sz="2000" dirty="0" err="1"/>
              <a:t>baik</a:t>
            </a: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 err="1"/>
              <a:t>Keputusan</a:t>
            </a:r>
            <a:r>
              <a:rPr lang="en-US" sz="2000" dirty="0"/>
              <a:t> yang </a:t>
            </a:r>
            <a:r>
              <a:rPr lang="en-US" sz="2000" dirty="0" err="1"/>
              <a:t>baik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kunci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bertahan</a:t>
            </a:r>
            <a:r>
              <a:rPr lang="en-US" sz="2000" dirty="0"/>
              <a:t> di </a:t>
            </a:r>
            <a:r>
              <a:rPr lang="en-US" sz="2000" dirty="0" err="1"/>
              <a:t>lingkungan</a:t>
            </a:r>
            <a:r>
              <a:rPr lang="en-US" sz="2000" dirty="0"/>
              <a:t> global</a:t>
            </a:r>
          </a:p>
          <a:p>
            <a:pPr>
              <a:lnSpc>
                <a:spcPct val="9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8243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Struktur</a:t>
            </a:r>
            <a:r>
              <a:rPr lang="en-US" dirty="0"/>
              <a:t> data </a:t>
            </a:r>
            <a:r>
              <a:rPr lang="en-US" dirty="0" err="1"/>
              <a:t>dan</a:t>
            </a:r>
            <a:r>
              <a:rPr lang="en-US" dirty="0"/>
              <a:t> basis data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77340" y="2065867"/>
            <a:ext cx="97885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/>
              <a:t>Hirarki</a:t>
            </a:r>
            <a:r>
              <a:rPr lang="en-US" sz="2000" b="1" dirty="0"/>
              <a:t> Data</a:t>
            </a: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sz="2000" dirty="0"/>
              <a:t>Bits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i="1" dirty="0"/>
              <a:t>bytes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i="1" dirty="0"/>
              <a:t>Fields  ( data </a:t>
            </a:r>
            <a:r>
              <a:rPr lang="en-US" sz="2000" i="1" dirty="0" err="1"/>
              <a:t>terkecil</a:t>
            </a:r>
            <a:r>
              <a:rPr lang="en-US" sz="2000" i="1" dirty="0"/>
              <a:t> yang </a:t>
            </a:r>
            <a:r>
              <a:rPr lang="en-US" sz="2000" i="1" dirty="0" err="1"/>
              <a:t>mempunyai</a:t>
            </a:r>
            <a:r>
              <a:rPr lang="en-US" sz="2000" i="1" dirty="0"/>
              <a:t> </a:t>
            </a:r>
            <a:r>
              <a:rPr lang="en-US" sz="2000" i="1" dirty="0" err="1"/>
              <a:t>arti</a:t>
            </a:r>
            <a:r>
              <a:rPr lang="en-US" sz="2000" i="1" dirty="0"/>
              <a:t> 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i="1" dirty="0"/>
              <a:t>Record  (</a:t>
            </a:r>
            <a:r>
              <a:rPr lang="en-US" sz="2000" i="1" dirty="0" err="1"/>
              <a:t>kumpulan</a:t>
            </a:r>
            <a:r>
              <a:rPr lang="en-US" sz="2000" i="1" dirty="0"/>
              <a:t> </a:t>
            </a:r>
            <a:r>
              <a:rPr lang="en-US" sz="2000" i="1" dirty="0" err="1"/>
              <a:t>dari</a:t>
            </a:r>
            <a:r>
              <a:rPr lang="en-US" sz="2000" i="1" dirty="0"/>
              <a:t> </a:t>
            </a:r>
            <a:r>
              <a:rPr lang="en-US" sz="2000" i="1" dirty="0" err="1"/>
              <a:t>sejumlah</a:t>
            </a:r>
            <a:r>
              <a:rPr lang="en-US" sz="2000" i="1" dirty="0"/>
              <a:t> </a:t>
            </a:r>
            <a:r>
              <a:rPr lang="en-US" sz="2000" i="1" dirty="0" err="1"/>
              <a:t>elemen</a:t>
            </a:r>
            <a:r>
              <a:rPr lang="en-US" sz="2000" i="1" dirty="0"/>
              <a:t> data)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i="1" dirty="0"/>
              <a:t>File / </a:t>
            </a:r>
            <a:r>
              <a:rPr lang="en-US" sz="2000" i="1" dirty="0" err="1"/>
              <a:t>Tabel</a:t>
            </a:r>
            <a:r>
              <a:rPr lang="en-US" sz="2000" i="1" dirty="0"/>
              <a:t> ( </a:t>
            </a:r>
            <a:r>
              <a:rPr lang="en-US" sz="2000" i="1" dirty="0" err="1"/>
              <a:t>menghimpun</a:t>
            </a:r>
            <a:r>
              <a:rPr lang="en-US" sz="2000" i="1" dirty="0"/>
              <a:t> </a:t>
            </a:r>
            <a:r>
              <a:rPr lang="en-US" sz="2000" i="1" dirty="0" err="1"/>
              <a:t>sejumlah</a:t>
            </a:r>
            <a:r>
              <a:rPr lang="en-US" sz="2000" i="1" dirty="0"/>
              <a:t> record)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000" i="1" dirty="0"/>
              <a:t>Database (</a:t>
            </a:r>
            <a:r>
              <a:rPr lang="en-US" sz="2000" i="1" dirty="0" err="1"/>
              <a:t>suatu</a:t>
            </a:r>
            <a:r>
              <a:rPr lang="en-US" sz="2000" i="1" dirty="0"/>
              <a:t> </a:t>
            </a:r>
            <a:r>
              <a:rPr lang="en-US" sz="2000" i="1" dirty="0" err="1"/>
              <a:t>pengorganisasian</a:t>
            </a:r>
            <a:r>
              <a:rPr lang="en-US" sz="2000" i="1" dirty="0"/>
              <a:t> </a:t>
            </a:r>
            <a:r>
              <a:rPr lang="en-US" sz="2000" i="1" dirty="0" err="1"/>
              <a:t>sekumpulan</a:t>
            </a:r>
            <a:r>
              <a:rPr lang="en-US" sz="2000" i="1" dirty="0"/>
              <a:t> data yang </a:t>
            </a:r>
            <a:r>
              <a:rPr lang="en-US" sz="2000" i="1" dirty="0" err="1"/>
              <a:t>saling</a:t>
            </a:r>
            <a:r>
              <a:rPr lang="en-US" sz="2000" i="1" dirty="0"/>
              <a:t> </a:t>
            </a:r>
            <a:r>
              <a:rPr lang="en-US" sz="2000" i="1" dirty="0" err="1"/>
              <a:t>terkait</a:t>
            </a:r>
            <a:r>
              <a:rPr lang="en-US" sz="2000" i="1" dirty="0"/>
              <a:t> </a:t>
            </a:r>
            <a:r>
              <a:rPr lang="en-US" sz="2000" i="1" dirty="0" err="1"/>
              <a:t>sehingga</a:t>
            </a:r>
            <a:r>
              <a:rPr lang="en-US" sz="2000" i="1" dirty="0"/>
              <a:t> </a:t>
            </a:r>
            <a:r>
              <a:rPr lang="en-US" sz="2000" i="1" dirty="0" err="1"/>
              <a:t>memudahkan</a:t>
            </a:r>
            <a:r>
              <a:rPr lang="en-US" sz="2000" i="1" dirty="0"/>
              <a:t> </a:t>
            </a:r>
            <a:r>
              <a:rPr lang="en-US" sz="2000" i="1" dirty="0" err="1"/>
              <a:t>aktifitas</a:t>
            </a:r>
            <a:r>
              <a:rPr lang="en-US" sz="2000" i="1" dirty="0"/>
              <a:t> </a:t>
            </a:r>
            <a:r>
              <a:rPr lang="en-US" sz="2000" i="1" dirty="0" err="1"/>
              <a:t>untuk</a:t>
            </a:r>
            <a:r>
              <a:rPr lang="en-US" sz="2000" i="1" dirty="0"/>
              <a:t> </a:t>
            </a:r>
            <a:r>
              <a:rPr lang="en-US" sz="2000" i="1" dirty="0" err="1"/>
              <a:t>memperoleh</a:t>
            </a:r>
            <a:r>
              <a:rPr lang="en-US" sz="2000" i="1" dirty="0"/>
              <a:t> data)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70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Database dan DBMS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19300" y="1894840"/>
            <a:ext cx="8933180" cy="3042920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en-US" sz="2800" dirty="0"/>
              <a:t>Database—</a:t>
            </a:r>
            <a:r>
              <a:rPr lang="en-US" sz="2800" dirty="0" err="1"/>
              <a:t>dibagi</a:t>
            </a:r>
            <a:r>
              <a:rPr lang="en-US" sz="2800" dirty="0"/>
              <a:t>, </a:t>
            </a:r>
            <a:r>
              <a:rPr lang="en-US" sz="2800" dirty="0" err="1"/>
              <a:t>struktur</a:t>
            </a:r>
            <a:r>
              <a:rPr lang="en-US" sz="2800" dirty="0"/>
              <a:t> </a:t>
            </a:r>
            <a:r>
              <a:rPr lang="en-US" sz="2800" dirty="0" err="1"/>
              <a:t>terpadu</a:t>
            </a:r>
            <a:r>
              <a:rPr lang="en-US" sz="2800" dirty="0"/>
              <a:t> yang </a:t>
            </a:r>
            <a:r>
              <a:rPr lang="en-US" sz="2800" dirty="0" err="1"/>
              <a:t>berisi</a:t>
            </a:r>
            <a:r>
              <a:rPr lang="en-US" sz="2800" dirty="0"/>
              <a:t>:</a:t>
            </a:r>
          </a:p>
          <a:p>
            <a:pPr lvl="1">
              <a:spcAft>
                <a:spcPts val="0"/>
              </a:spcAft>
            </a:pPr>
            <a:r>
              <a:rPr lang="en-US" sz="2800" dirty="0"/>
              <a:t>Data </a:t>
            </a:r>
            <a:r>
              <a:rPr lang="en-US" sz="2800" dirty="0" err="1"/>
              <a:t>pengguna</a:t>
            </a:r>
            <a:r>
              <a:rPr lang="en-US" sz="2800" dirty="0"/>
              <a:t> (</a:t>
            </a:r>
            <a:r>
              <a:rPr lang="en-US" sz="2800" dirty="0" err="1"/>
              <a:t>fakta</a:t>
            </a:r>
            <a:r>
              <a:rPr lang="en-US" sz="2800" dirty="0"/>
              <a:t>)</a:t>
            </a:r>
          </a:p>
          <a:p>
            <a:pPr lvl="1">
              <a:spcAft>
                <a:spcPts val="0"/>
              </a:spcAft>
            </a:pPr>
            <a:r>
              <a:rPr lang="en-US" sz="2800" dirty="0"/>
              <a:t>Metadata (data </a:t>
            </a:r>
            <a:r>
              <a:rPr lang="en-US" sz="2800" dirty="0" err="1"/>
              <a:t>tentang</a:t>
            </a:r>
            <a:r>
              <a:rPr lang="en-US" sz="2800" dirty="0"/>
              <a:t> data)</a:t>
            </a:r>
          </a:p>
        </p:txBody>
      </p:sp>
    </p:spTree>
    <p:extLst>
      <p:ext uri="{BB962C8B-B14F-4D97-AF65-F5344CB8AC3E}">
        <p14:creationId xmlns:p14="http://schemas.microsoft.com/office/powerpoint/2010/main" val="959390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Database dan DBMS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DBMS (database management system):</a:t>
            </a:r>
          </a:p>
          <a:p>
            <a:pPr lvl="1">
              <a:spcBef>
                <a:spcPct val="50000"/>
              </a:spcBef>
            </a:pPr>
            <a:r>
              <a:rPr lang="en-US" sz="2600" dirty="0" err="1"/>
              <a:t>Sistem</a:t>
            </a:r>
            <a:r>
              <a:rPr lang="en-US" sz="2600" dirty="0"/>
              <a:t> </a:t>
            </a:r>
          </a:p>
          <a:p>
            <a:pPr lvl="1">
              <a:spcBef>
                <a:spcPct val="50000"/>
              </a:spcBef>
            </a:pPr>
            <a:r>
              <a:rPr lang="en-US" sz="2800" dirty="0"/>
              <a:t>Kumpulan program yang </a:t>
            </a:r>
            <a:r>
              <a:rPr lang="en-US" sz="2800" dirty="0" err="1"/>
              <a:t>mengelola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database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mengendalikan</a:t>
            </a:r>
            <a:r>
              <a:rPr lang="en-US" sz="2800" dirty="0"/>
              <a:t> </a:t>
            </a:r>
            <a:r>
              <a:rPr lang="en-US" sz="2800" dirty="0" err="1"/>
              <a:t>akses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data</a:t>
            </a:r>
          </a:p>
          <a:p>
            <a:pPr lvl="1">
              <a:spcBef>
                <a:spcPct val="50000"/>
              </a:spcBef>
            </a:pP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membagi</a:t>
            </a:r>
            <a:r>
              <a:rPr lang="en-US" sz="2800" dirty="0"/>
              <a:t> data </a:t>
            </a:r>
            <a:r>
              <a:rPr lang="en-US" sz="2800" dirty="0" err="1"/>
              <a:t>diantara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aplikasi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endParaRPr lang="en-US" sz="2800" dirty="0"/>
          </a:p>
          <a:p>
            <a:pPr lvl="1">
              <a:spcBef>
                <a:spcPct val="50000"/>
              </a:spcBef>
            </a:pPr>
            <a:r>
              <a:rPr lang="en-US" sz="2800" dirty="0" err="1"/>
              <a:t>Membuat</a:t>
            </a:r>
            <a:r>
              <a:rPr lang="en-US" sz="2800" dirty="0"/>
              <a:t> </a:t>
            </a:r>
            <a:r>
              <a:rPr lang="en-US" sz="2800" dirty="0" err="1"/>
              <a:t>pengelolaan</a:t>
            </a:r>
            <a:r>
              <a:rPr lang="en-US" sz="2800" dirty="0"/>
              <a:t> data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efisien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efektif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33244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DBMS membuat pengelolaan data lebih efisien dan efektif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End users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mengelola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data</a:t>
            </a:r>
          </a:p>
          <a:p>
            <a:pPr lvl="1">
              <a:spcBef>
                <a:spcPct val="50000"/>
              </a:spcBef>
            </a:pPr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keterpaduan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organisasi</a:t>
            </a:r>
            <a:endParaRPr lang="en-US" sz="2400" dirty="0"/>
          </a:p>
          <a:p>
            <a:pPr lvl="1">
              <a:spcBef>
                <a:spcPct val="50000"/>
              </a:spcBef>
            </a:pPr>
            <a:r>
              <a:rPr lang="en-US" sz="2400" dirty="0" err="1"/>
              <a:t>Mengurangi</a:t>
            </a:r>
            <a:r>
              <a:rPr lang="en-US" sz="2400" dirty="0"/>
              <a:t> </a:t>
            </a:r>
            <a:r>
              <a:rPr lang="en-US" sz="2400" dirty="0" err="1"/>
              <a:t>kemungkinan</a:t>
            </a:r>
            <a:r>
              <a:rPr lang="en-US" sz="2400" dirty="0"/>
              <a:t> </a:t>
            </a:r>
            <a:r>
              <a:rPr lang="en-US" sz="2400" dirty="0" err="1"/>
              <a:t>kerangkapan</a:t>
            </a:r>
            <a:r>
              <a:rPr lang="en-US" sz="2400" dirty="0"/>
              <a:t> data</a:t>
            </a:r>
          </a:p>
          <a:p>
            <a:pPr lvl="1">
              <a:spcBef>
                <a:spcPct val="50000"/>
              </a:spcBef>
            </a:pPr>
            <a:r>
              <a:rPr lang="en-US" sz="2400" dirty="0" err="1"/>
              <a:t>Memungkinkan</a:t>
            </a:r>
            <a:r>
              <a:rPr lang="en-US" sz="2400" dirty="0"/>
              <a:t> </a:t>
            </a:r>
            <a:r>
              <a:rPr lang="en-US" sz="2400" dirty="0" err="1"/>
              <a:t>menghasilkan</a:t>
            </a:r>
            <a:r>
              <a:rPr lang="en-US" sz="2400" dirty="0"/>
              <a:t> </a:t>
            </a:r>
            <a:r>
              <a:rPr lang="en-US" sz="2400" dirty="0" err="1"/>
              <a:t>permintaan</a:t>
            </a:r>
            <a:r>
              <a:rPr lang="en-US" sz="2400" dirty="0"/>
              <a:t> </a:t>
            </a:r>
            <a:r>
              <a:rPr lang="en-US" sz="2400" dirty="0" err="1"/>
              <a:t>kueri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endParaRPr lang="en-US" sz="2400" dirty="0"/>
          </a:p>
          <a:p>
            <a:pPr lvl="1">
              <a:spcBef>
                <a:spcPct val="50000"/>
              </a:spcBef>
            </a:pPr>
            <a:r>
              <a:rPr lang="en-US" sz="2400" dirty="0" err="1"/>
              <a:t>Terintegrasi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8916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4C7D1585-7948-43B5-BF57-D1E26EE01AF8}" type="slidenum">
              <a:rPr lang="en-US"/>
              <a:pPr/>
              <a:t>7</a:t>
            </a:fld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/>
              <a:t>DBMS mengelola interaksi antara end user dan database</a:t>
            </a:r>
          </a:p>
        </p:txBody>
      </p:sp>
      <p:pic>
        <p:nvPicPr>
          <p:cNvPr id="13323" name="Picture 11" descr="Fig01-0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5000" y="1905000"/>
            <a:ext cx="8610600" cy="441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915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736600"/>
            <a:ext cx="10363200" cy="53943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Keuntungan</a:t>
            </a:r>
            <a:r>
              <a:rPr lang="en-US" sz="2400" dirty="0"/>
              <a:t> DBMS (</a:t>
            </a:r>
            <a:r>
              <a:rPr lang="en-US" sz="2400" dirty="0" err="1"/>
              <a:t>Ramakrishnan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Gehrke</a:t>
            </a:r>
            <a:r>
              <a:rPr lang="en-US" sz="2400" dirty="0"/>
              <a:t>, 2000) :</a:t>
            </a:r>
          </a:p>
          <a:p>
            <a:r>
              <a:rPr lang="en-US" sz="2400" dirty="0" err="1"/>
              <a:t>Independensi</a:t>
            </a:r>
            <a:r>
              <a:rPr lang="en-US" sz="2400" dirty="0"/>
              <a:t> data (</a:t>
            </a:r>
            <a:r>
              <a:rPr lang="en-US" sz="2400" dirty="0" err="1"/>
              <a:t>pendekatan</a:t>
            </a:r>
            <a:r>
              <a:rPr lang="en-US" sz="2400" dirty="0"/>
              <a:t> data </a:t>
            </a:r>
            <a:r>
              <a:rPr lang="en-US" sz="2400" dirty="0" err="1"/>
              <a:t>bila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data </a:t>
            </a:r>
            <a:r>
              <a:rPr lang="en-US" sz="2400" dirty="0" err="1"/>
              <a:t>maka</a:t>
            </a:r>
            <a:r>
              <a:rPr lang="en-US" sz="2400" dirty="0"/>
              <a:t> program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berubah</a:t>
            </a:r>
            <a:r>
              <a:rPr lang="en-US" sz="2400" dirty="0"/>
              <a:t>)</a:t>
            </a:r>
          </a:p>
          <a:p>
            <a:r>
              <a:rPr lang="en-US" sz="2400" dirty="0" err="1"/>
              <a:t>Pengaksessan</a:t>
            </a:r>
            <a:r>
              <a:rPr lang="en-US" sz="2400" dirty="0"/>
              <a:t> yang </a:t>
            </a:r>
            <a:r>
              <a:rPr lang="en-US" sz="2400" dirty="0" err="1"/>
              <a:t>efisien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data</a:t>
            </a:r>
          </a:p>
          <a:p>
            <a:r>
              <a:rPr lang="en-US" sz="2400" dirty="0" err="1"/>
              <a:t>Keamanan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integritas</a:t>
            </a:r>
            <a:r>
              <a:rPr lang="en-US" sz="2400" dirty="0"/>
              <a:t> data (yang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field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ditolak</a:t>
            </a:r>
            <a:r>
              <a:rPr lang="en-US" sz="2400" dirty="0"/>
              <a:t>)</a:t>
            </a:r>
          </a:p>
          <a:p>
            <a:r>
              <a:rPr lang="en-US" sz="2400" dirty="0" err="1"/>
              <a:t>Administrasi</a:t>
            </a:r>
            <a:r>
              <a:rPr lang="en-US" sz="2400" dirty="0"/>
              <a:t> Data (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sejumlah</a:t>
            </a:r>
            <a:r>
              <a:rPr lang="en-US" sz="2400" dirty="0"/>
              <a:t> </a:t>
            </a:r>
            <a:r>
              <a:rPr lang="en-US" sz="2400" dirty="0" err="1"/>
              <a:t>pemakai</a:t>
            </a:r>
            <a:r>
              <a:rPr lang="en-US" sz="2400" dirty="0"/>
              <a:t> </a:t>
            </a:r>
            <a:r>
              <a:rPr lang="en-US" sz="2400" dirty="0" err="1"/>
              <a:t>memakai</a:t>
            </a:r>
            <a:r>
              <a:rPr lang="en-US" sz="2400" dirty="0"/>
              <a:t> data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sejumlah</a:t>
            </a:r>
            <a:r>
              <a:rPr lang="en-US" sz="2400" dirty="0"/>
              <a:t> </a:t>
            </a:r>
            <a:r>
              <a:rPr lang="en-US" sz="2400" dirty="0" err="1"/>
              <a:t>perbaikan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)</a:t>
            </a:r>
          </a:p>
          <a:p>
            <a:r>
              <a:rPr lang="en-US" sz="2400" dirty="0" err="1"/>
              <a:t>Akses</a:t>
            </a:r>
            <a:r>
              <a:rPr lang="en-US" sz="2400" dirty="0"/>
              <a:t> </a:t>
            </a:r>
            <a:r>
              <a:rPr lang="en-US" sz="2400" dirty="0" err="1"/>
              <a:t>bersamaan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pemulihan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kegagalan</a:t>
            </a:r>
            <a:endParaRPr lang="en-US" sz="2400" dirty="0"/>
          </a:p>
          <a:p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diperpendek</a:t>
            </a:r>
            <a:endParaRPr lang="en-US" sz="2400" dirty="0"/>
          </a:p>
          <a:p>
            <a:r>
              <a:rPr lang="en-US" sz="2400" dirty="0" err="1"/>
              <a:t>Contoh</a:t>
            </a:r>
            <a:r>
              <a:rPr lang="en-US" sz="2400" dirty="0"/>
              <a:t> DBMS : </a:t>
            </a:r>
          </a:p>
          <a:p>
            <a:r>
              <a:rPr lang="en-US" sz="2400" dirty="0"/>
              <a:t>(Mic </a:t>
            </a:r>
            <a:r>
              <a:rPr lang="en-US" sz="2400" dirty="0" err="1"/>
              <a:t>Accsess</a:t>
            </a:r>
            <a:r>
              <a:rPr lang="en-US" sz="2400" dirty="0"/>
              <a:t>, MySQL, Oracle, Sybase </a:t>
            </a:r>
            <a:r>
              <a:rPr lang="en-US" sz="2400" dirty="0" err="1"/>
              <a:t>dll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08700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Jenis</a:t>
            </a:r>
            <a:r>
              <a:rPr lang="en-US" dirty="0"/>
              <a:t> basis data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pengaksesannya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6500" y="1239837"/>
            <a:ext cx="10363200" cy="2189163"/>
          </a:xfrm>
        </p:spPr>
        <p:txBody>
          <a:bodyPr>
            <a:normAutofit/>
          </a:bodyPr>
          <a:lstStyle/>
          <a:p>
            <a:r>
              <a:rPr lang="en-US" sz="2000" dirty="0"/>
              <a:t>Basis Data Individual</a:t>
            </a:r>
          </a:p>
          <a:p>
            <a:r>
              <a:rPr lang="en-US" sz="2000" dirty="0"/>
              <a:t>Basis Data Perusahaan</a:t>
            </a:r>
          </a:p>
          <a:p>
            <a:r>
              <a:rPr lang="en-US" sz="2000" dirty="0"/>
              <a:t>Basis Data </a:t>
            </a:r>
            <a:r>
              <a:rPr lang="en-US" sz="2000" dirty="0" err="1"/>
              <a:t>Terdistribusi</a:t>
            </a:r>
            <a:endParaRPr lang="en-US" sz="2000" dirty="0"/>
          </a:p>
          <a:p>
            <a:r>
              <a:rPr lang="en-US" sz="2000" dirty="0"/>
              <a:t>Basis Data </a:t>
            </a:r>
            <a:r>
              <a:rPr lang="en-US" sz="2000" dirty="0" err="1"/>
              <a:t>publik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281420" y="1420813"/>
            <a:ext cx="306578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Jenis</a:t>
            </a:r>
            <a:r>
              <a:rPr lang="en-US" dirty="0"/>
              <a:t> data </a:t>
            </a:r>
            <a:r>
              <a:rPr lang="en-US" dirty="0" err="1"/>
              <a:t>pada</a:t>
            </a:r>
            <a:r>
              <a:rPr lang="en-US" dirty="0"/>
              <a:t> Basis Data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Character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Text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Numeric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Time Currency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Money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Logical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Graphics </a:t>
            </a:r>
          </a:p>
        </p:txBody>
      </p:sp>
    </p:spTree>
    <p:extLst>
      <p:ext uri="{BB962C8B-B14F-4D97-AF65-F5344CB8AC3E}">
        <p14:creationId xmlns:p14="http://schemas.microsoft.com/office/powerpoint/2010/main" val="2609215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data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295401"/>
            <a:ext cx="10363200" cy="5079999"/>
          </a:xfrm>
        </p:spPr>
        <p:txBody>
          <a:bodyPr>
            <a:normAutofit/>
          </a:bodyPr>
          <a:lstStyle/>
          <a:p>
            <a:r>
              <a:rPr lang="en-US" sz="2000" dirty="0"/>
              <a:t>Model data </a:t>
            </a:r>
            <a:r>
              <a:rPr lang="en-US" sz="2000" dirty="0" err="1"/>
              <a:t>Hierarkis</a:t>
            </a:r>
            <a:r>
              <a:rPr lang="en-US" sz="2000" dirty="0"/>
              <a:t> </a:t>
            </a:r>
          </a:p>
          <a:p>
            <a:pPr marL="292100" indent="0">
              <a:buNone/>
            </a:pPr>
            <a:r>
              <a:rPr lang="en-US" sz="2000" dirty="0" err="1"/>
              <a:t>Disebut</a:t>
            </a:r>
            <a:r>
              <a:rPr lang="en-US" sz="2000" dirty="0"/>
              <a:t> model data </a:t>
            </a:r>
            <a:r>
              <a:rPr lang="en-US" sz="2000" dirty="0" err="1"/>
              <a:t>pohon</a:t>
            </a:r>
            <a:r>
              <a:rPr lang="en-US" sz="2000" dirty="0"/>
              <a:t> </a:t>
            </a:r>
            <a:r>
              <a:rPr lang="en-US" sz="2000" dirty="0" err="1"/>
              <a:t>berbalik</a:t>
            </a:r>
            <a:r>
              <a:rPr lang="en-US" sz="2000" dirty="0"/>
              <a:t> </a:t>
            </a:r>
            <a:r>
              <a:rPr lang="en-US" sz="2000" dirty="0" err="1"/>
              <a:t>dikenal</a:t>
            </a:r>
            <a:r>
              <a:rPr lang="en-US" sz="2000" dirty="0"/>
              <a:t> </a:t>
            </a:r>
            <a:r>
              <a:rPr lang="en-US" sz="2000" dirty="0" err="1"/>
              <a:t>istilah</a:t>
            </a:r>
            <a:r>
              <a:rPr lang="en-US" sz="2000" dirty="0"/>
              <a:t> orang </a:t>
            </a:r>
            <a:r>
              <a:rPr lang="en-US" sz="2000" dirty="0" err="1"/>
              <a:t>tua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,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</a:t>
            </a:r>
            <a:r>
              <a:rPr lang="en-US" sz="2000" dirty="0" err="1"/>
              <a:t>boleh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1 orang </a:t>
            </a:r>
            <a:r>
              <a:rPr lang="en-US" sz="2000" dirty="0" err="1"/>
              <a:t>tua</a:t>
            </a:r>
            <a:r>
              <a:rPr lang="en-US" sz="2000" dirty="0"/>
              <a:t>,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diakses</a:t>
            </a:r>
            <a:r>
              <a:rPr lang="en-US" sz="2000" dirty="0"/>
              <a:t> </a:t>
            </a:r>
            <a:r>
              <a:rPr lang="en-US" sz="2000" dirty="0" err="1"/>
              <a:t>tetapi</a:t>
            </a:r>
            <a:r>
              <a:rPr lang="en-US" sz="2000" dirty="0"/>
              <a:t> </a:t>
            </a:r>
            <a:r>
              <a:rPr lang="en-US" sz="2000" dirty="0" err="1"/>
              <a:t>penambahan</a:t>
            </a:r>
            <a:r>
              <a:rPr lang="en-US" sz="2000" dirty="0"/>
              <a:t> field </a:t>
            </a:r>
            <a:r>
              <a:rPr lang="en-US" sz="2000" dirty="0" err="1"/>
              <a:t>baru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memerlukan</a:t>
            </a:r>
            <a:r>
              <a:rPr lang="en-US" sz="2000" dirty="0"/>
              <a:t> </a:t>
            </a:r>
            <a:r>
              <a:rPr lang="en-US" sz="2000" dirty="0" err="1"/>
              <a:t>penentuan</a:t>
            </a:r>
            <a:r>
              <a:rPr lang="en-US" sz="2000" dirty="0"/>
              <a:t> </a:t>
            </a:r>
            <a:r>
              <a:rPr lang="en-US" sz="2000" dirty="0" err="1"/>
              <a:t>ulang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struktur</a:t>
            </a:r>
            <a:r>
              <a:rPr lang="en-US" sz="2000" dirty="0"/>
              <a:t> data.</a:t>
            </a:r>
          </a:p>
          <a:p>
            <a:r>
              <a:rPr lang="en-US" sz="2000" dirty="0"/>
              <a:t>Model Data </a:t>
            </a:r>
            <a:r>
              <a:rPr lang="en-US" sz="2000" dirty="0" err="1"/>
              <a:t>Jaringan</a:t>
            </a:r>
            <a:r>
              <a:rPr lang="en-US" sz="2000" dirty="0"/>
              <a:t> :</a:t>
            </a:r>
          </a:p>
          <a:p>
            <a:pPr marL="228600" indent="0">
              <a:buNone/>
            </a:pP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mengenal</a:t>
            </a:r>
            <a:r>
              <a:rPr lang="en-US" sz="2000" dirty="0"/>
              <a:t> </a:t>
            </a:r>
            <a:r>
              <a:rPr lang="en-US" sz="2000" dirty="0" err="1"/>
              <a:t>akar</a:t>
            </a:r>
            <a:r>
              <a:rPr lang="en-US" sz="2000" dirty="0"/>
              <a:t>, </a:t>
            </a:r>
            <a:r>
              <a:rPr lang="en-US" sz="2000" dirty="0" err="1"/>
              <a:t>setiap</a:t>
            </a:r>
            <a:r>
              <a:rPr lang="en-US" sz="2000" dirty="0"/>
              <a:t> </a:t>
            </a:r>
            <a:r>
              <a:rPr lang="en-US" sz="2000" dirty="0" err="1"/>
              <a:t>anak</a:t>
            </a:r>
            <a:r>
              <a:rPr lang="en-US" sz="2000" dirty="0"/>
              <a:t> </a:t>
            </a:r>
            <a:r>
              <a:rPr lang="en-US" sz="2000" dirty="0" err="1"/>
              <a:t>bisa</a:t>
            </a:r>
            <a:r>
              <a:rPr lang="en-US" sz="2000" dirty="0"/>
              <a:t>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orang </a:t>
            </a:r>
            <a:r>
              <a:rPr lang="en-US" sz="2000" dirty="0" err="1"/>
              <a:t>tua</a:t>
            </a:r>
            <a:r>
              <a:rPr lang="en-US" sz="2000" dirty="0"/>
              <a:t>.</a:t>
            </a:r>
          </a:p>
          <a:p>
            <a:r>
              <a:rPr lang="en-US" sz="2000" dirty="0"/>
              <a:t>Model Data </a:t>
            </a:r>
            <a:r>
              <a:rPr lang="en-US" sz="2000" dirty="0" err="1"/>
              <a:t>Relasional</a:t>
            </a:r>
            <a:r>
              <a:rPr lang="en-US" sz="2000" dirty="0"/>
              <a:t> </a:t>
            </a:r>
          </a:p>
          <a:p>
            <a:pPr marL="228600" indent="0">
              <a:buNone/>
            </a:pP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sekumpulan</a:t>
            </a:r>
            <a:r>
              <a:rPr lang="en-US" sz="2000" dirty="0"/>
              <a:t> table </a:t>
            </a:r>
            <a:r>
              <a:rPr lang="en-US" sz="2000" dirty="0" err="1"/>
              <a:t>berdimensi</a:t>
            </a:r>
            <a:r>
              <a:rPr lang="en-US" sz="2000" dirty="0"/>
              <a:t> </a:t>
            </a:r>
            <a:r>
              <a:rPr lang="en-US" sz="2000" dirty="0" err="1"/>
              <a:t>dua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table </a:t>
            </a:r>
            <a:r>
              <a:rPr lang="en-US" sz="2000" dirty="0" err="1"/>
              <a:t>tersusun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baris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kolom</a:t>
            </a:r>
            <a:r>
              <a:rPr lang="en-US" sz="2000" dirty="0"/>
              <a:t>.</a:t>
            </a:r>
          </a:p>
          <a:p>
            <a:r>
              <a:rPr lang="en-US" sz="2000" dirty="0"/>
              <a:t>Model Data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</a:t>
            </a:r>
          </a:p>
          <a:p>
            <a:pPr marL="228600" indent="0">
              <a:buNone/>
            </a:pPr>
            <a:r>
              <a:rPr lang="en-US" sz="2000" dirty="0"/>
              <a:t>Model data yang </a:t>
            </a:r>
            <a:r>
              <a:rPr lang="en-US" sz="2000" dirty="0" err="1"/>
              <a:t>menerapkan</a:t>
            </a:r>
            <a:r>
              <a:rPr lang="en-US" sz="2000" dirty="0"/>
              <a:t>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dirty="0" err="1"/>
              <a:t>pemrograman</a:t>
            </a:r>
            <a:r>
              <a:rPr lang="en-US" sz="2000" dirty="0"/>
              <a:t> </a:t>
            </a:r>
            <a:r>
              <a:rPr lang="en-US" sz="2000" dirty="0" err="1"/>
              <a:t>berorientasi</a:t>
            </a:r>
            <a:r>
              <a:rPr lang="en-US" sz="2000" dirty="0"/>
              <a:t> </a:t>
            </a:r>
            <a:r>
              <a:rPr lang="en-US" sz="2000" dirty="0" err="1"/>
              <a:t>obyek</a:t>
            </a:r>
            <a:r>
              <a:rPr lang="en-US" sz="2000" dirty="0"/>
              <a:t> (</a:t>
            </a:r>
            <a:r>
              <a:rPr lang="en-US" sz="2000" dirty="0" err="1"/>
              <a:t>mempunyai</a:t>
            </a:r>
            <a:r>
              <a:rPr lang="en-US" sz="2000" dirty="0"/>
              <a:t> method)</a:t>
            </a:r>
          </a:p>
        </p:txBody>
      </p:sp>
    </p:spTree>
    <p:extLst>
      <p:ext uri="{BB962C8B-B14F-4D97-AF65-F5344CB8AC3E}">
        <p14:creationId xmlns:p14="http://schemas.microsoft.com/office/powerpoint/2010/main" val="2992759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Jenis</a:t>
            </a:r>
            <a:r>
              <a:rPr lang="en-US" dirty="0"/>
              <a:t> database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0"/>
            <a:ext cx="8001000" cy="4800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en-US" sz="2400" dirty="0"/>
              <a:t>Single-user:</a:t>
            </a:r>
          </a:p>
          <a:p>
            <a:pPr lvl="1">
              <a:lnSpc>
                <a:spcPct val="90000"/>
              </a:lnSpc>
              <a:spcBef>
                <a:spcPct val="60000"/>
              </a:spcBef>
            </a:pP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melayani</a:t>
            </a:r>
            <a:r>
              <a:rPr lang="en-US" sz="2400" dirty="0"/>
              <a:t> </a:t>
            </a:r>
            <a:r>
              <a:rPr lang="en-US" sz="2400" dirty="0" err="1"/>
              <a:t>seorang</a:t>
            </a:r>
            <a:r>
              <a:rPr lang="en-US" sz="2400" dirty="0"/>
              <a:t> user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endParaRPr lang="en-US" sz="2400" dirty="0"/>
          </a:p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en-US" sz="2400" dirty="0"/>
              <a:t>Desktop:</a:t>
            </a:r>
          </a:p>
          <a:p>
            <a:pPr lvl="1">
              <a:lnSpc>
                <a:spcPct val="90000"/>
              </a:lnSpc>
              <a:spcBef>
                <a:spcPct val="60000"/>
              </a:spcBef>
            </a:pPr>
            <a:r>
              <a:rPr lang="en-US" sz="2400" dirty="0"/>
              <a:t>Single-user database yang </a:t>
            </a:r>
            <a:r>
              <a:rPr lang="en-US" sz="2400" dirty="0" err="1"/>
              <a:t>dijalankan</a:t>
            </a:r>
            <a:r>
              <a:rPr lang="en-US" sz="2400" dirty="0"/>
              <a:t> di personal computer</a:t>
            </a:r>
          </a:p>
          <a:p>
            <a:pPr>
              <a:lnSpc>
                <a:spcPct val="90000"/>
              </a:lnSpc>
              <a:spcBef>
                <a:spcPct val="60000"/>
              </a:spcBef>
            </a:pPr>
            <a:r>
              <a:rPr lang="en-US" sz="2400" dirty="0"/>
              <a:t>Multi-user:</a:t>
            </a:r>
          </a:p>
          <a:p>
            <a:pPr lvl="1">
              <a:lnSpc>
                <a:spcPct val="90000"/>
              </a:lnSpc>
              <a:spcBef>
                <a:spcPct val="60000"/>
              </a:spcBef>
            </a:pPr>
            <a:r>
              <a:rPr lang="en-US" sz="2400" dirty="0" err="1"/>
              <a:t>Mendukung</a:t>
            </a:r>
            <a:r>
              <a:rPr lang="en-US" sz="2400" dirty="0"/>
              <a:t> multiple users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yang </a:t>
            </a:r>
            <a:r>
              <a:rPr lang="en-US" sz="2400" dirty="0" err="1"/>
              <a:t>sama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7582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Jenis database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>
              <a:spcBef>
                <a:spcPct val="80000"/>
              </a:spcBef>
            </a:pPr>
            <a:r>
              <a:rPr lang="en-US" sz="2400" dirty="0"/>
              <a:t>Workgroup:</a:t>
            </a:r>
          </a:p>
          <a:p>
            <a:pPr lvl="1">
              <a:spcBef>
                <a:spcPct val="80000"/>
              </a:spcBef>
            </a:pPr>
            <a:r>
              <a:rPr lang="en-US" sz="2400" dirty="0"/>
              <a:t>Multi-user database yang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sekelompok</a:t>
            </a:r>
            <a:r>
              <a:rPr lang="en-US" sz="2400" dirty="0"/>
              <a:t> </a:t>
            </a:r>
            <a:r>
              <a:rPr lang="en-US" sz="2400" dirty="0" err="1"/>
              <a:t>kecil</a:t>
            </a:r>
            <a:r>
              <a:rPr lang="en-US" sz="2400" dirty="0"/>
              <a:t> user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departemen</a:t>
            </a:r>
            <a:endParaRPr lang="en-US" sz="2400" dirty="0"/>
          </a:p>
          <a:p>
            <a:pPr>
              <a:spcBef>
                <a:spcPct val="80000"/>
              </a:spcBef>
            </a:pPr>
            <a:r>
              <a:rPr lang="en-US" sz="2400" dirty="0"/>
              <a:t>Enterprise:</a:t>
            </a:r>
          </a:p>
          <a:p>
            <a:pPr lvl="1">
              <a:spcBef>
                <a:spcPct val="80000"/>
              </a:spcBef>
            </a:pPr>
            <a:r>
              <a:rPr lang="en-US" sz="2400" dirty="0"/>
              <a:t>Multi-user database yang </a:t>
            </a: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kelompok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 user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organisasi</a:t>
            </a:r>
            <a:endParaRPr lang="en-US" sz="2400" dirty="0"/>
          </a:p>
          <a:p>
            <a:pPr>
              <a:spcBef>
                <a:spcPct val="80000"/>
              </a:spcBef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04356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80195FEC-9F72-4979-B5EB-2D21D206EFB1}" type="slidenum">
              <a:rPr lang="en-US"/>
              <a:pPr/>
              <a:t>13</a:t>
            </a:fld>
            <a:endParaRPr lang="en-US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Lokasi database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spcBef>
                <a:spcPct val="80000"/>
              </a:spcBef>
            </a:pPr>
            <a:r>
              <a:rPr lang="en-US" sz="2400" dirty="0" err="1"/>
              <a:t>Terpusat</a:t>
            </a:r>
            <a:r>
              <a:rPr lang="en-US" sz="2400" dirty="0"/>
              <a:t>:</a:t>
            </a:r>
          </a:p>
          <a:p>
            <a:pPr lvl="1">
              <a:spcBef>
                <a:spcPct val="80000"/>
              </a:spcBef>
            </a:pPr>
            <a:r>
              <a:rPr lang="en-US" sz="2400" dirty="0" err="1"/>
              <a:t>Meletakkan</a:t>
            </a:r>
            <a:r>
              <a:rPr lang="en-US" sz="2400" dirty="0"/>
              <a:t> data pada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tempat</a:t>
            </a:r>
            <a:endParaRPr lang="en-US" sz="2400" dirty="0"/>
          </a:p>
          <a:p>
            <a:pPr>
              <a:spcBef>
                <a:spcPct val="80000"/>
              </a:spcBef>
            </a:pPr>
            <a:r>
              <a:rPr lang="en-US" sz="2400" dirty="0"/>
              <a:t>Distributed/</a:t>
            </a:r>
            <a:r>
              <a:rPr lang="en-US" sz="2400" dirty="0" err="1"/>
              <a:t>tersebar</a:t>
            </a:r>
            <a:r>
              <a:rPr lang="en-US" sz="2400" dirty="0"/>
              <a:t>:</a:t>
            </a:r>
          </a:p>
          <a:p>
            <a:pPr lvl="1">
              <a:spcBef>
                <a:spcPct val="80000"/>
              </a:spcBef>
            </a:pPr>
            <a:r>
              <a:rPr lang="en-US" sz="2400" dirty="0" err="1"/>
              <a:t>Menyediakan</a:t>
            </a:r>
            <a:r>
              <a:rPr lang="en-US" sz="2400" dirty="0"/>
              <a:t> data yang </a:t>
            </a:r>
            <a:r>
              <a:rPr lang="en-US" sz="2400" dirty="0" err="1"/>
              <a:t>tersebar</a:t>
            </a:r>
            <a:r>
              <a:rPr lang="en-US" sz="2400" dirty="0"/>
              <a:t> </a:t>
            </a:r>
            <a:r>
              <a:rPr lang="en-US" sz="2400" dirty="0" err="1"/>
              <a:t>dibanyak</a:t>
            </a:r>
            <a:r>
              <a:rPr lang="en-US" sz="2400" dirty="0"/>
              <a:t> </a:t>
            </a:r>
            <a:r>
              <a:rPr lang="en-US" sz="2400" dirty="0" err="1"/>
              <a:t>tempat</a:t>
            </a:r>
            <a:endParaRPr lang="en-US" sz="2400" dirty="0"/>
          </a:p>
          <a:p>
            <a:pPr>
              <a:spcBef>
                <a:spcPct val="80000"/>
              </a:spcBef>
              <a:buFont typeface="Wingdings" panose="05000000000000000000" pitchFamily="2" charset="2"/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214734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dbms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5081" y="1725507"/>
            <a:ext cx="10131425" cy="3649133"/>
          </a:xfrm>
        </p:spPr>
        <p:txBody>
          <a:bodyPr>
            <a:normAutofit/>
          </a:bodyPr>
          <a:lstStyle/>
          <a:p>
            <a:r>
              <a:rPr lang="en-US" sz="2400" dirty="0" err="1"/>
              <a:t>Kamus</a:t>
            </a:r>
            <a:r>
              <a:rPr lang="en-US" sz="2400" dirty="0"/>
              <a:t> Data : </a:t>
            </a:r>
            <a:r>
              <a:rPr lang="en-US" sz="2400" dirty="0" err="1"/>
              <a:t>menjabarkan</a:t>
            </a:r>
            <a:r>
              <a:rPr lang="en-US" sz="2400" dirty="0"/>
              <a:t> </a:t>
            </a:r>
            <a:r>
              <a:rPr lang="en-US" sz="2400" dirty="0" err="1"/>
              <a:t>berkas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field</a:t>
            </a:r>
          </a:p>
          <a:p>
            <a:r>
              <a:rPr lang="en-US" sz="2400" dirty="0" err="1"/>
              <a:t>Utilitas</a:t>
            </a:r>
            <a:r>
              <a:rPr lang="en-US" sz="2400" dirty="0"/>
              <a:t> : </a:t>
            </a:r>
            <a:r>
              <a:rPr lang="en-US" sz="2400" dirty="0" err="1"/>
              <a:t>memudahkan</a:t>
            </a:r>
            <a:r>
              <a:rPr lang="en-US" sz="2400" dirty="0"/>
              <a:t> </a:t>
            </a:r>
            <a:r>
              <a:rPr lang="en-US" sz="2400" dirty="0" err="1"/>
              <a:t>pemakai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menciptakan</a:t>
            </a:r>
            <a:r>
              <a:rPr lang="en-US" sz="2400" dirty="0"/>
              <a:t> basis data </a:t>
            </a:r>
          </a:p>
          <a:p>
            <a:r>
              <a:rPr lang="en-US" sz="2400" dirty="0" err="1"/>
              <a:t>Pembangkit</a:t>
            </a:r>
            <a:r>
              <a:rPr lang="en-US" sz="2400" dirty="0"/>
              <a:t> </a:t>
            </a:r>
            <a:r>
              <a:rPr lang="en-US" sz="2400" dirty="0" err="1"/>
              <a:t>Laporan</a:t>
            </a:r>
            <a:r>
              <a:rPr lang="en-US" sz="2400" dirty="0"/>
              <a:t> (</a:t>
            </a:r>
            <a:r>
              <a:rPr lang="en-US" sz="2400" dirty="0" err="1"/>
              <a:t>fasilitas</a:t>
            </a:r>
            <a:r>
              <a:rPr lang="en-US" sz="2400" dirty="0"/>
              <a:t> yang </a:t>
            </a:r>
            <a:r>
              <a:rPr lang="en-US" sz="2400" dirty="0" err="1"/>
              <a:t>disediakn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memudahkan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laporan</a:t>
            </a:r>
            <a:r>
              <a:rPr lang="en-US" sz="2400" dirty="0"/>
              <a:t>)</a:t>
            </a:r>
          </a:p>
          <a:p>
            <a:r>
              <a:rPr lang="en-US" sz="2400" dirty="0" err="1"/>
              <a:t>Pembangkit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Keamanan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 </a:t>
            </a:r>
          </a:p>
          <a:p>
            <a:r>
              <a:rPr lang="en-US" sz="2400" dirty="0" err="1"/>
              <a:t>Pemulihan</a:t>
            </a:r>
            <a:r>
              <a:rPr lang="en-US" sz="2400" dirty="0"/>
              <a:t> system (mirroring, reprocessing, rollback)  </a:t>
            </a:r>
          </a:p>
        </p:txBody>
      </p:sp>
    </p:spTree>
    <p:extLst>
      <p:ext uri="{BB962C8B-B14F-4D97-AF65-F5344CB8AC3E}">
        <p14:creationId xmlns:p14="http://schemas.microsoft.com/office/powerpoint/2010/main" val="591847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8040" y="457201"/>
            <a:ext cx="10131425" cy="558800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SQL (structure query language)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8041" y="1583267"/>
            <a:ext cx="10131425" cy="4289213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US" sz="2800" dirty="0" err="1"/>
              <a:t>Bahasa</a:t>
            </a:r>
            <a:r>
              <a:rPr lang="en-US" sz="2800" dirty="0"/>
              <a:t>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mengakses</a:t>
            </a:r>
            <a:r>
              <a:rPr lang="en-US" sz="2800" dirty="0"/>
              <a:t> basis data yang </a:t>
            </a:r>
            <a:r>
              <a:rPr lang="en-US" sz="2800" dirty="0" err="1"/>
              <a:t>tergolong</a:t>
            </a:r>
            <a:r>
              <a:rPr lang="en-US" sz="2800" dirty="0"/>
              <a:t> relational</a:t>
            </a:r>
          </a:p>
          <a:p>
            <a:pPr>
              <a:spcAft>
                <a:spcPts val="0"/>
              </a:spcAft>
            </a:pP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pernyataan</a:t>
            </a:r>
            <a:r>
              <a:rPr lang="en-US" sz="2800" dirty="0"/>
              <a:t> query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SELECT : </a:t>
            </a:r>
            <a:r>
              <a:rPr lang="en-US" sz="2800" dirty="0" err="1"/>
              <a:t>mengambil</a:t>
            </a:r>
            <a:r>
              <a:rPr lang="en-US" sz="2800" dirty="0"/>
              <a:t> data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INSERT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UPDATE : </a:t>
            </a:r>
            <a:r>
              <a:rPr lang="en-US" sz="2800" dirty="0" err="1"/>
              <a:t>mengganti</a:t>
            </a:r>
            <a:r>
              <a:rPr lang="en-US" sz="2800" dirty="0"/>
              <a:t> data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CREATE TABLE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DROP TABLE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GRANT : </a:t>
            </a:r>
            <a:r>
              <a:rPr lang="en-US" sz="2800" dirty="0" err="1"/>
              <a:t>mengatur</a:t>
            </a:r>
            <a:r>
              <a:rPr lang="en-US" sz="2800" dirty="0"/>
              <a:t> </a:t>
            </a:r>
            <a:r>
              <a:rPr lang="en-US" sz="2800" dirty="0" err="1"/>
              <a:t>wewenang</a:t>
            </a:r>
            <a:r>
              <a:rPr lang="en-US" sz="2800" dirty="0"/>
              <a:t> </a:t>
            </a:r>
            <a:r>
              <a:rPr lang="en-US" sz="2800" dirty="0" err="1"/>
              <a:t>pemakai</a:t>
            </a:r>
            <a:r>
              <a:rPr lang="en-US" sz="2800" dirty="0"/>
              <a:t>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REVOKE : </a:t>
            </a:r>
            <a:r>
              <a:rPr lang="en-US" sz="2800" dirty="0" err="1"/>
              <a:t>mencabut</a:t>
            </a:r>
            <a:r>
              <a:rPr lang="en-US" sz="2800" dirty="0"/>
              <a:t> </a:t>
            </a:r>
            <a:r>
              <a:rPr lang="en-US" sz="2800" dirty="0" err="1"/>
              <a:t>hak</a:t>
            </a:r>
            <a:r>
              <a:rPr lang="en-US" sz="2800" dirty="0"/>
              <a:t> </a:t>
            </a:r>
            <a:r>
              <a:rPr lang="en-US" sz="2800" dirty="0" err="1"/>
              <a:t>pemakai</a:t>
            </a:r>
            <a:r>
              <a:rPr lang="en-US" sz="2800" dirty="0"/>
              <a:t>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 err="1"/>
              <a:t>Misal</a:t>
            </a:r>
            <a:r>
              <a:rPr lang="en-US" sz="2800" dirty="0"/>
              <a:t> : </a:t>
            </a:r>
          </a:p>
          <a:p>
            <a:pPr marL="538163" indent="0">
              <a:spcAft>
                <a:spcPts val="0"/>
              </a:spcAft>
              <a:buNone/>
            </a:pPr>
            <a:r>
              <a:rPr lang="en-US" sz="2800" dirty="0"/>
              <a:t>SELECT </a:t>
            </a:r>
            <a:r>
              <a:rPr lang="en-US" sz="2800" dirty="0" err="1"/>
              <a:t>nim</a:t>
            </a:r>
            <a:r>
              <a:rPr lang="en-US" sz="2800" dirty="0"/>
              <a:t>, </a:t>
            </a:r>
            <a:r>
              <a:rPr lang="en-US" sz="2800" dirty="0" err="1"/>
              <a:t>nama</a:t>
            </a:r>
            <a:r>
              <a:rPr lang="en-US" sz="2800" dirty="0"/>
              <a:t>, </a:t>
            </a:r>
            <a:r>
              <a:rPr lang="en-US" sz="2800" dirty="0" err="1"/>
              <a:t>j_kel</a:t>
            </a:r>
            <a:r>
              <a:rPr lang="en-US" sz="2800" dirty="0"/>
              <a:t> FROM </a:t>
            </a:r>
            <a:r>
              <a:rPr lang="en-US" sz="2800" dirty="0" err="1"/>
              <a:t>Mahasiswa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613567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0287" y="1949027"/>
            <a:ext cx="10131425" cy="3649133"/>
          </a:xfrm>
        </p:spPr>
        <p:txBody>
          <a:bodyPr>
            <a:noAutofit/>
          </a:bodyPr>
          <a:lstStyle/>
          <a:p>
            <a:r>
              <a:rPr lang="en-US" sz="2800" dirty="0" err="1"/>
              <a:t>Semua</a:t>
            </a:r>
            <a:r>
              <a:rPr lang="en-US" sz="2800" dirty="0"/>
              <a:t> </a:t>
            </a:r>
            <a:r>
              <a:rPr lang="en-US" sz="2800" dirty="0" err="1"/>
              <a:t>perintah</a:t>
            </a:r>
            <a:r>
              <a:rPr lang="en-US" sz="2800" dirty="0"/>
              <a:t> SQL </a:t>
            </a:r>
            <a:r>
              <a:rPr lang="en-US" sz="2800" dirty="0" err="1"/>
              <a:t>dibagi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2 </a:t>
            </a:r>
            <a:r>
              <a:rPr lang="en-US" sz="2800" dirty="0" err="1"/>
              <a:t>kategori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fungsinya</a:t>
            </a:r>
            <a:r>
              <a:rPr lang="en-US" sz="2800" dirty="0"/>
              <a:t>, </a:t>
            </a:r>
            <a:r>
              <a:rPr lang="en-US" sz="2800" dirty="0" err="1"/>
              <a:t>yaitu</a:t>
            </a:r>
            <a:r>
              <a:rPr lang="en-US" sz="2800" dirty="0"/>
              <a:t> :</a:t>
            </a:r>
          </a:p>
          <a:p>
            <a:pPr marL="355600" indent="-355600">
              <a:buNone/>
            </a:pPr>
            <a:r>
              <a:rPr lang="en-US" sz="2800" b="1" dirty="0"/>
              <a:t>1. DDL</a:t>
            </a:r>
            <a:r>
              <a:rPr lang="en-US" sz="2800" dirty="0"/>
              <a:t> - </a:t>
            </a:r>
            <a:r>
              <a:rPr lang="en-US" sz="2800" b="1" dirty="0"/>
              <a:t>Data Definition Language</a:t>
            </a:r>
            <a:br>
              <a:rPr lang="en-US" sz="2800" dirty="0"/>
            </a:b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kumpulan</a:t>
            </a:r>
            <a:r>
              <a:rPr lang="en-US" sz="2800" dirty="0"/>
              <a:t> </a:t>
            </a:r>
            <a:r>
              <a:rPr lang="en-US" sz="2800" dirty="0" err="1"/>
              <a:t>perintah</a:t>
            </a:r>
            <a:r>
              <a:rPr lang="en-US" sz="2800" dirty="0"/>
              <a:t> SQL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 </a:t>
            </a:r>
            <a:r>
              <a:rPr lang="en-US" sz="2800" b="1" dirty="0" err="1"/>
              <a:t>membuat</a:t>
            </a:r>
            <a:r>
              <a:rPr lang="en-US" sz="2800" dirty="0"/>
              <a:t>, </a:t>
            </a:r>
            <a:r>
              <a:rPr lang="en-US" sz="2800" b="1" dirty="0" err="1"/>
              <a:t>mengubah</a:t>
            </a:r>
            <a:r>
              <a:rPr lang="en-US" sz="2800" dirty="0"/>
              <a:t> dan </a:t>
            </a:r>
            <a:r>
              <a:rPr lang="en-US" sz="2800" b="1" dirty="0" err="1"/>
              <a:t>menghapus</a:t>
            </a:r>
            <a:r>
              <a:rPr lang="en-US" sz="2800" b="1" dirty="0"/>
              <a:t> </a:t>
            </a:r>
            <a:r>
              <a:rPr lang="en-US" sz="2800" dirty="0" err="1"/>
              <a:t>struktur</a:t>
            </a:r>
            <a:r>
              <a:rPr lang="en-US" sz="2800" dirty="0"/>
              <a:t> dan </a:t>
            </a:r>
            <a:r>
              <a:rPr lang="en-US" sz="2800" dirty="0" err="1"/>
              <a:t>definisi</a:t>
            </a:r>
            <a:r>
              <a:rPr lang="en-US" sz="2800" b="1" dirty="0"/>
              <a:t> </a:t>
            </a:r>
            <a:r>
              <a:rPr lang="en-US" sz="2800" dirty="0"/>
              <a:t>metadata 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objek-objek</a:t>
            </a:r>
            <a:r>
              <a:rPr lang="en-US" sz="2800" dirty="0"/>
              <a:t> database</a:t>
            </a:r>
            <a:r>
              <a:rPr lang="en-US" sz="2800" b="1" dirty="0"/>
              <a:t>.</a:t>
            </a:r>
            <a:br>
              <a:rPr lang="en-US" sz="2800" b="1" dirty="0"/>
            </a:br>
            <a:r>
              <a:rPr lang="en-US" sz="2800" b="1" dirty="0"/>
              <a:t>(create, alter, drop)</a:t>
            </a:r>
          </a:p>
          <a:p>
            <a:r>
              <a:rPr lang="en-US" sz="2800" dirty="0"/>
              <a:t>CREATE TABLE </a:t>
            </a:r>
            <a:r>
              <a:rPr lang="en-US" sz="2800" dirty="0" err="1"/>
              <a:t>ms_karyawan</a:t>
            </a:r>
            <a:r>
              <a:rPr lang="en-US" sz="2800" dirty="0"/>
              <a:t> (</a:t>
            </a:r>
            <a:br>
              <a:rPr lang="en-US" sz="2800" dirty="0"/>
            </a:br>
            <a:r>
              <a:rPr lang="en-US" sz="2800" dirty="0"/>
              <a:t>  </a:t>
            </a:r>
            <a:r>
              <a:rPr lang="en-US" sz="2800" dirty="0" err="1"/>
              <a:t>kode_cabang</a:t>
            </a:r>
            <a:r>
              <a:rPr lang="en-US" sz="2800" dirty="0"/>
              <a:t> varchar(10) default NULL,</a:t>
            </a:r>
            <a:br>
              <a:rPr lang="en-US" sz="2800" dirty="0"/>
            </a:br>
            <a:r>
              <a:rPr lang="en-US" sz="2800" dirty="0"/>
              <a:t>  </a:t>
            </a:r>
            <a:r>
              <a:rPr lang="en-US" sz="2800" dirty="0" err="1"/>
              <a:t>kode_karyawan</a:t>
            </a:r>
            <a:r>
              <a:rPr lang="en-US" sz="2800" dirty="0"/>
              <a:t> varchar(10) NOT NULL,</a:t>
            </a:r>
            <a:br>
              <a:rPr lang="en-US" sz="2800" dirty="0"/>
            </a:br>
            <a:r>
              <a:rPr lang="en-US" sz="2800" dirty="0"/>
              <a:t>  </a:t>
            </a:r>
            <a:r>
              <a:rPr lang="en-US" sz="2800" dirty="0" err="1"/>
              <a:t>nama_depan</a:t>
            </a:r>
            <a:r>
              <a:rPr lang="en-US" sz="2800" dirty="0"/>
              <a:t> varchar(8) default NULL,</a:t>
            </a:r>
            <a:br>
              <a:rPr lang="en-US" sz="2800" dirty="0"/>
            </a:br>
            <a:r>
              <a:rPr lang="en-US" sz="2800" dirty="0"/>
              <a:t>  </a:t>
            </a:r>
            <a:r>
              <a:rPr lang="en-US" sz="2800" dirty="0" err="1"/>
              <a:t>nama_belakang</a:t>
            </a:r>
            <a:r>
              <a:rPr lang="en-US" sz="2800" dirty="0"/>
              <a:t> varchar(9) default NULL,</a:t>
            </a:r>
            <a:br>
              <a:rPr lang="en-US" sz="2800" dirty="0"/>
            </a:br>
            <a:r>
              <a:rPr lang="en-US" sz="2800" dirty="0"/>
              <a:t>  </a:t>
            </a:r>
            <a:r>
              <a:rPr lang="en-US" sz="2800" dirty="0" err="1"/>
              <a:t>jenis_kelamin</a:t>
            </a:r>
            <a:r>
              <a:rPr lang="en-US" sz="2800" dirty="0"/>
              <a:t> varchar(1) default NULL,</a:t>
            </a:r>
            <a:br>
              <a:rPr lang="en-US" sz="2800" dirty="0"/>
            </a:br>
            <a:r>
              <a:rPr lang="en-US" sz="2800" dirty="0"/>
              <a:t>  PRIMARY KEY  (</a:t>
            </a:r>
            <a:r>
              <a:rPr lang="en-US" sz="2800" dirty="0" err="1"/>
              <a:t>kode_karyawan</a:t>
            </a:r>
            <a:r>
              <a:rPr lang="en-US" sz="2800" dirty="0"/>
              <a:t>)</a:t>
            </a:r>
            <a:br>
              <a:rPr lang="en-US" sz="2800" dirty="0"/>
            </a:br>
            <a:r>
              <a:rPr lang="en-US" sz="2800" dirty="0"/>
              <a:t>)</a:t>
            </a:r>
            <a:br>
              <a:rPr lang="en-US" sz="2800" b="1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24206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7F72E9-F788-4D56-A209-FB9112A686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121" y="506307"/>
            <a:ext cx="10131425" cy="3649133"/>
          </a:xfrm>
        </p:spPr>
        <p:txBody>
          <a:bodyPr>
            <a:normAutofit/>
          </a:bodyPr>
          <a:lstStyle/>
          <a:p>
            <a:pPr marL="447675" indent="-447675">
              <a:buNone/>
            </a:pPr>
            <a:r>
              <a:rPr lang="en-US" sz="2800" b="1" dirty="0"/>
              <a:t>2. DML</a:t>
            </a:r>
            <a:r>
              <a:rPr lang="en-US" sz="2800" dirty="0"/>
              <a:t> - </a:t>
            </a:r>
            <a:r>
              <a:rPr lang="en-US" sz="2800" b="1" dirty="0"/>
              <a:t>Data Manipulation Language</a:t>
            </a:r>
            <a:br>
              <a:rPr lang="en-US" sz="2800" dirty="0"/>
            </a:b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kumpulan</a:t>
            </a:r>
            <a:r>
              <a:rPr lang="en-US" sz="2800" dirty="0"/>
              <a:t> </a:t>
            </a:r>
            <a:r>
              <a:rPr lang="en-US" sz="2800" dirty="0" err="1"/>
              <a:t>perintah</a:t>
            </a:r>
            <a:r>
              <a:rPr lang="en-US" sz="2800" dirty="0"/>
              <a:t> SQL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 </a:t>
            </a:r>
            <a:r>
              <a:rPr lang="en-US" sz="2800" b="1" dirty="0"/>
              <a:t>proses </a:t>
            </a:r>
            <a:r>
              <a:rPr lang="en-US" sz="2800" b="1" dirty="0" err="1"/>
              <a:t>pengolahan</a:t>
            </a:r>
            <a:r>
              <a:rPr lang="en-US" sz="2800" b="1" dirty="0"/>
              <a:t> </a:t>
            </a:r>
            <a:r>
              <a:rPr lang="en-US" sz="2800" b="1" dirty="0" err="1"/>
              <a:t>isi</a:t>
            </a:r>
            <a:r>
              <a:rPr lang="en-US" sz="2800" b="1" dirty="0"/>
              <a:t> data</a:t>
            </a:r>
            <a:r>
              <a:rPr lang="en-US" sz="2800" dirty="0"/>
              <a:t> di </a:t>
            </a:r>
            <a:r>
              <a:rPr lang="en-US" sz="2800" dirty="0" err="1"/>
              <a:t>dalam</a:t>
            </a:r>
            <a:r>
              <a:rPr lang="en-US" sz="2800" dirty="0"/>
              <a:t> table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memasukkan</a:t>
            </a:r>
            <a:r>
              <a:rPr lang="en-US" sz="2800" dirty="0"/>
              <a:t>, </a:t>
            </a:r>
            <a:r>
              <a:rPr lang="en-US" sz="2800" dirty="0" err="1"/>
              <a:t>merubah</a:t>
            </a:r>
            <a:r>
              <a:rPr lang="en-US" sz="2800" dirty="0"/>
              <a:t> dan </a:t>
            </a:r>
            <a:r>
              <a:rPr lang="en-US" sz="2800" dirty="0" err="1"/>
              <a:t>menghapus</a:t>
            </a:r>
            <a:r>
              <a:rPr lang="en-US" sz="2800" dirty="0"/>
              <a:t> </a:t>
            </a:r>
            <a:r>
              <a:rPr lang="en-US" sz="2800" b="1" dirty="0" err="1"/>
              <a:t>isi</a:t>
            </a:r>
            <a:r>
              <a:rPr lang="en-US" sz="2800" b="1" dirty="0"/>
              <a:t> data</a:t>
            </a:r>
            <a:r>
              <a:rPr lang="en-US" sz="2800" dirty="0"/>
              <a:t> - dan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terkait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struktur</a:t>
            </a:r>
            <a:r>
              <a:rPr lang="en-US" sz="2800" dirty="0"/>
              <a:t> dan </a:t>
            </a:r>
            <a:r>
              <a:rPr lang="en-US" sz="2800" dirty="0" err="1"/>
              <a:t>definisi</a:t>
            </a:r>
            <a:r>
              <a:rPr lang="en-US" sz="2800" dirty="0"/>
              <a:t> </a:t>
            </a:r>
            <a:r>
              <a:rPr lang="en-US" sz="2800" dirty="0" err="1"/>
              <a:t>tipe</a:t>
            </a:r>
            <a:r>
              <a:rPr lang="en-US" sz="2800" dirty="0"/>
              <a:t> data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database</a:t>
            </a:r>
          </a:p>
          <a:p>
            <a:endParaRPr lang="en-ID" sz="2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580134-873E-4E25-B3D5-86F754F6EFD2}"/>
              </a:ext>
            </a:extLst>
          </p:cNvPr>
          <p:cNvSpPr/>
          <p:nvPr/>
        </p:nvSpPr>
        <p:spPr>
          <a:xfrm>
            <a:off x="1087120" y="3607336"/>
            <a:ext cx="9631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Courier New" panose="02070309020205020404" pitchFamily="49" charset="0"/>
              </a:rPr>
              <a:t>INSERT INTO </a:t>
            </a:r>
            <a:r>
              <a:rPr lang="en-US" sz="2000" dirty="0" err="1">
                <a:latin typeface="Courier New" panose="02070309020205020404" pitchFamily="49" charset="0"/>
              </a:rPr>
              <a:t>ms_karyawan</a:t>
            </a:r>
            <a:r>
              <a:rPr lang="en-US" sz="2000" dirty="0">
                <a:latin typeface="Courier New" panose="02070309020205020404" pitchFamily="49" charset="0"/>
              </a:rPr>
              <a:t>(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                </a:t>
            </a:r>
            <a:r>
              <a:rPr lang="en-US" sz="2000" dirty="0" err="1">
                <a:latin typeface="Courier New" panose="02070309020205020404" pitchFamily="49" charset="0"/>
              </a:rPr>
              <a:t>kode_cabang</a:t>
            </a:r>
            <a:r>
              <a:rPr lang="en-US" sz="2000" dirty="0">
                <a:latin typeface="Courier New" panose="02070309020205020404" pitchFamily="49" charset="0"/>
              </a:rPr>
              <a:t>,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                </a:t>
            </a:r>
            <a:r>
              <a:rPr lang="en-US" sz="2000" dirty="0" err="1">
                <a:latin typeface="Courier New" panose="02070309020205020404" pitchFamily="49" charset="0"/>
              </a:rPr>
              <a:t>kode_karyawan</a:t>
            </a:r>
            <a:r>
              <a:rPr lang="en-US" sz="2000" dirty="0">
                <a:latin typeface="Courier New" panose="02070309020205020404" pitchFamily="49" charset="0"/>
              </a:rPr>
              <a:t>,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                </a:t>
            </a:r>
            <a:r>
              <a:rPr lang="en-US" sz="2000" dirty="0" err="1">
                <a:latin typeface="Courier New" panose="02070309020205020404" pitchFamily="49" charset="0"/>
              </a:rPr>
              <a:t>nama_depan</a:t>
            </a:r>
            <a:r>
              <a:rPr lang="en-US" sz="2000" dirty="0">
                <a:latin typeface="Courier New" panose="02070309020205020404" pitchFamily="49" charset="0"/>
              </a:rPr>
              <a:t>,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                </a:t>
            </a:r>
            <a:r>
              <a:rPr lang="en-US" sz="2000" dirty="0" err="1">
                <a:latin typeface="Courier New" panose="02070309020205020404" pitchFamily="49" charset="0"/>
              </a:rPr>
              <a:t>nama_belakang</a:t>
            </a:r>
            <a:r>
              <a:rPr lang="en-US" sz="2000" dirty="0">
                <a:latin typeface="Courier New" panose="02070309020205020404" pitchFamily="49" charset="0"/>
              </a:rPr>
              <a:t>,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                </a:t>
            </a:r>
            <a:r>
              <a:rPr lang="en-US" sz="2000" dirty="0" err="1">
                <a:latin typeface="Courier New" panose="02070309020205020404" pitchFamily="49" charset="0"/>
              </a:rPr>
              <a:t>jenis_kelamin</a:t>
            </a:r>
            <a:r>
              <a:rPr lang="en-US" sz="2000" dirty="0">
                <a:latin typeface="Courier New" panose="02070309020205020404" pitchFamily="49" charset="0"/>
              </a:rPr>
              <a:t>) </a:t>
            </a:r>
            <a:br>
              <a:rPr lang="en-US" sz="2000" dirty="0">
                <a:latin typeface="Courier New" panose="02070309020205020404" pitchFamily="49" charset="0"/>
              </a:rPr>
            </a:br>
            <a:r>
              <a:rPr lang="en-US" sz="2000" dirty="0">
                <a:latin typeface="Courier New" panose="02070309020205020404" pitchFamily="49" charset="0"/>
              </a:rPr>
              <a:t>VALUES ('cab-001','kar-001','Feris','Thia','Laki-laki');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31529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BC9A47CC-7F26-47DA-9326-DF729F8D61B2}" type="slidenum">
              <a:rPr lang="en-US"/>
              <a:pPr/>
              <a:t>18</a:t>
            </a:fld>
            <a:endParaRPr lang="en-US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Penggunaan database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772400" cy="4419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 dirty="0" err="1"/>
              <a:t>Transaksional</a:t>
            </a:r>
            <a:r>
              <a:rPr lang="en-US" sz="2400" dirty="0"/>
              <a:t> (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produksi</a:t>
            </a:r>
            <a:r>
              <a:rPr lang="en-US" sz="2400" dirty="0"/>
              <a:t>):</a:t>
            </a:r>
          </a:p>
          <a:p>
            <a:pPr lvl="1">
              <a:lnSpc>
                <a:spcPct val="90000"/>
              </a:lnSpc>
            </a:pPr>
            <a:r>
              <a:rPr lang="en-US" sz="2400" dirty="0" err="1"/>
              <a:t>Mendukung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perusahaan</a:t>
            </a:r>
            <a:r>
              <a:rPr lang="en-US" sz="2400" dirty="0"/>
              <a:t> </a:t>
            </a:r>
            <a:r>
              <a:rPr lang="en-US" sz="2400" dirty="0" err="1"/>
              <a:t>sehari-hari</a:t>
            </a:r>
            <a:endParaRPr lang="en-US" sz="2400" dirty="0"/>
          </a:p>
          <a:p>
            <a:pPr>
              <a:lnSpc>
                <a:spcPct val="90000"/>
              </a:lnSpc>
            </a:pPr>
            <a:r>
              <a:rPr lang="en-US" sz="2400" dirty="0"/>
              <a:t>Data warehouse:</a:t>
            </a:r>
          </a:p>
          <a:p>
            <a:pPr lvl="1">
              <a:lnSpc>
                <a:spcPct val="90000"/>
              </a:lnSpc>
            </a:pPr>
            <a:r>
              <a:rPr lang="en-US" sz="2400" dirty="0" err="1"/>
              <a:t>Menyimpan</a:t>
            </a:r>
            <a:r>
              <a:rPr lang="en-US" sz="2400" dirty="0"/>
              <a:t> data yang </a:t>
            </a:r>
            <a:r>
              <a:rPr lang="en-US" sz="2400" dirty="0" err="1"/>
              <a:t>digunakan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menciptakan</a:t>
            </a:r>
            <a:r>
              <a:rPr lang="en-US" sz="2400" dirty="0"/>
              <a:t> </a:t>
            </a:r>
            <a:r>
              <a:rPr lang="en-US" sz="2400" dirty="0" err="1"/>
              <a:t>informasi</a:t>
            </a:r>
            <a:r>
              <a:rPr lang="en-US" sz="2400" dirty="0"/>
              <a:t> yang </a:t>
            </a:r>
            <a:r>
              <a:rPr lang="en-US" sz="2400" dirty="0" err="1"/>
              <a:t>dibutuhkan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membuat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yang </a:t>
            </a:r>
            <a:r>
              <a:rPr lang="en-US" sz="2400" dirty="0" err="1"/>
              <a:t>taktis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strategis</a:t>
            </a:r>
            <a:endParaRPr lang="en-US" sz="2400" dirty="0"/>
          </a:p>
          <a:p>
            <a:pPr lvl="2">
              <a:lnSpc>
                <a:spcPct val="90000"/>
              </a:lnSpc>
            </a:pP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membutuhkan</a:t>
            </a:r>
            <a:r>
              <a:rPr lang="en-US" sz="2400" dirty="0"/>
              <a:t> “data </a:t>
            </a:r>
            <a:r>
              <a:rPr lang="en-US" sz="2400" dirty="0" err="1"/>
              <a:t>kiriman</a:t>
            </a:r>
            <a:r>
              <a:rPr lang="en-US" sz="2400" dirty="0"/>
              <a:t>”</a:t>
            </a:r>
          </a:p>
          <a:p>
            <a:pPr lvl="1">
              <a:lnSpc>
                <a:spcPct val="90000"/>
              </a:lnSpc>
            </a:pP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data history</a:t>
            </a:r>
          </a:p>
          <a:p>
            <a:pPr lvl="1">
              <a:lnSpc>
                <a:spcPct val="90000"/>
              </a:lnSpc>
            </a:pPr>
            <a:r>
              <a:rPr lang="en-US" sz="2400" dirty="0" err="1"/>
              <a:t>Strukturnya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92783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E1704842-31F4-40B6-ACDD-F73D3974CC57}" type="slidenum">
              <a:rPr lang="en-US"/>
              <a:pPr/>
              <a:t>19</a:t>
            </a:fld>
            <a:endParaRPr lang="en-US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1" y="609600"/>
            <a:ext cx="10131425" cy="1030287"/>
          </a:xfrm>
        </p:spPr>
        <p:txBody>
          <a:bodyPr/>
          <a:lstStyle/>
          <a:p>
            <a:r>
              <a:rPr lang="en-US" sz="38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Mengapa</a:t>
            </a:r>
            <a:r>
              <a:rPr lang="en-US" sz="38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8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merancang</a:t>
            </a:r>
            <a:r>
              <a:rPr lang="en-US" sz="38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database </a:t>
            </a:r>
            <a:r>
              <a:rPr lang="en-US" sz="38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itu</a:t>
            </a:r>
            <a:r>
              <a:rPr lang="en-US" sz="38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3800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penting</a:t>
            </a:r>
            <a:endParaRPr lang="en-US" sz="3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32853" y="1639887"/>
            <a:ext cx="9037320" cy="4419600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US" sz="3200" dirty="0" err="1"/>
              <a:t>Mendefinisikan</a:t>
            </a:r>
            <a:r>
              <a:rPr lang="en-US" sz="3200" dirty="0"/>
              <a:t> database yang </a:t>
            </a:r>
            <a:r>
              <a:rPr lang="en-US" sz="3200" dirty="0" err="1"/>
              <a:t>ingin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endParaRPr lang="en-US" sz="3200" dirty="0"/>
          </a:p>
          <a:p>
            <a:pPr>
              <a:spcAft>
                <a:spcPts val="0"/>
              </a:spcAft>
            </a:pPr>
            <a:r>
              <a:rPr lang="en-US" sz="3200" dirty="0" err="1"/>
              <a:t>Pendekatan</a:t>
            </a:r>
            <a:r>
              <a:rPr lang="en-US" sz="3200" dirty="0"/>
              <a:t> yang </a:t>
            </a:r>
            <a:r>
              <a:rPr lang="en-US" sz="3200" dirty="0" err="1"/>
              <a:t>berbeda</a:t>
            </a:r>
            <a:r>
              <a:rPr lang="en-US" sz="3200" dirty="0"/>
              <a:t> </a:t>
            </a:r>
            <a:r>
              <a:rPr lang="en-US" sz="3200" dirty="0" err="1"/>
              <a:t>dibutuhkan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jenis</a:t>
            </a:r>
            <a:r>
              <a:rPr lang="en-US" sz="3200" dirty="0"/>
              <a:t> database yang lain</a:t>
            </a:r>
          </a:p>
          <a:p>
            <a:pPr>
              <a:spcAft>
                <a:spcPts val="0"/>
              </a:spcAft>
            </a:pPr>
            <a:r>
              <a:rPr lang="en-US" sz="3200" dirty="0" err="1"/>
              <a:t>Mencegah</a:t>
            </a:r>
            <a:r>
              <a:rPr lang="en-US" sz="3200" dirty="0"/>
              <a:t> </a:t>
            </a:r>
            <a:r>
              <a:rPr lang="en-US" sz="3200" dirty="0" err="1"/>
              <a:t>redundansi</a:t>
            </a:r>
            <a:r>
              <a:rPr lang="en-US" sz="3200" dirty="0"/>
              <a:t> data (</a:t>
            </a:r>
            <a:r>
              <a:rPr lang="en-US" sz="3200" dirty="0" err="1"/>
              <a:t>kerangkapan</a:t>
            </a:r>
            <a:r>
              <a:rPr lang="en-US" sz="3200" dirty="0"/>
              <a:t>)</a:t>
            </a:r>
          </a:p>
          <a:p>
            <a:pPr>
              <a:spcAft>
                <a:spcPts val="0"/>
              </a:spcAft>
            </a:pPr>
            <a:r>
              <a:rPr lang="en-US" sz="3200" dirty="0" err="1"/>
              <a:t>Rancangan</a:t>
            </a:r>
            <a:r>
              <a:rPr lang="en-US" sz="3200" dirty="0"/>
              <a:t> database yang </a:t>
            </a:r>
            <a:r>
              <a:rPr lang="en-US" sz="3200" dirty="0" err="1"/>
              <a:t>buruk</a:t>
            </a:r>
            <a:r>
              <a:rPr lang="en-US" sz="3200" dirty="0"/>
              <a:t> </a:t>
            </a:r>
            <a:r>
              <a:rPr lang="en-US" sz="3200" dirty="0" err="1"/>
              <a:t>menghasilkan</a:t>
            </a:r>
            <a:r>
              <a:rPr lang="en-US" sz="3200" dirty="0"/>
              <a:t> </a:t>
            </a:r>
            <a:r>
              <a:rPr lang="en-US" sz="3200" dirty="0" err="1"/>
              <a:t>kesalahan</a:t>
            </a:r>
            <a:r>
              <a:rPr lang="en-US" sz="3200" dirty="0">
                <a:sym typeface="Wingdings" panose="05000000000000000000" pitchFamily="2" charset="2"/>
              </a:rPr>
              <a:t> </a:t>
            </a:r>
            <a:r>
              <a:rPr lang="en-US" sz="3200" dirty="0" err="1">
                <a:sym typeface="Wingdings" panose="05000000000000000000" pitchFamily="2" charset="2"/>
              </a:rPr>
              <a:t>keputusan</a:t>
            </a:r>
            <a:r>
              <a:rPr lang="en-US" sz="3200" dirty="0">
                <a:sym typeface="Wingdings" panose="05000000000000000000" pitchFamily="2" charset="2"/>
              </a:rPr>
              <a:t> yang </a:t>
            </a:r>
            <a:r>
              <a:rPr lang="en-US" sz="3200" dirty="0" err="1">
                <a:sym typeface="Wingdings" panose="05000000000000000000" pitchFamily="2" charset="2"/>
              </a:rPr>
              <a:t>buruk</a:t>
            </a:r>
            <a:r>
              <a:rPr lang="en-US" sz="3200" dirty="0">
                <a:sym typeface="Wingdings" panose="05000000000000000000" pitchFamily="2" charset="2"/>
              </a:rPr>
              <a:t> </a:t>
            </a:r>
            <a:r>
              <a:rPr lang="en-US" sz="3200" dirty="0" err="1">
                <a:sym typeface="Wingdings" panose="05000000000000000000" pitchFamily="2" charset="2"/>
              </a:rPr>
              <a:t>kesalahan</a:t>
            </a:r>
            <a:r>
              <a:rPr lang="en-US" sz="3200" dirty="0">
                <a:sym typeface="Wingdings" panose="05000000000000000000" pitchFamily="2" charset="2"/>
              </a:rPr>
              <a:t> </a:t>
            </a:r>
            <a:r>
              <a:rPr lang="en-US" sz="3200" dirty="0" err="1">
                <a:sym typeface="Wingdings" panose="05000000000000000000" pitchFamily="2" charset="2"/>
              </a:rPr>
              <a:t>organisasi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752091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BA24B8A7-566E-4E3D-85D2-1804CEE2218B}" type="slidenum">
              <a:rPr lang="en-US"/>
              <a:pPr/>
              <a:t>20</a:t>
            </a:fld>
            <a:endParaRPr lang="en-US"/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Awal sejarah Database: </a:t>
            </a:r>
            <a:br>
              <a:rPr lang="en-US"/>
            </a:br>
            <a:r>
              <a:rPr lang="en-US"/>
              <a:t>File dan Siste File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981200"/>
            <a:ext cx="8153400" cy="4114800"/>
          </a:xfrm>
        </p:spPr>
        <p:txBody>
          <a:bodyPr/>
          <a:lstStyle/>
          <a:p>
            <a:r>
              <a:rPr lang="en-US"/>
              <a:t>Mengelola data dengan sistem file sudah dianggap usang</a:t>
            </a:r>
          </a:p>
          <a:p>
            <a:pPr lvl="1"/>
            <a:r>
              <a:rPr lang="en-US"/>
              <a:t>Pemahaman terhadap karakteristik sederhana sistem file akan mempermudah pemahaman perancangan database</a:t>
            </a:r>
          </a:p>
          <a:p>
            <a:pPr lvl="1"/>
            <a:r>
              <a:rPr lang="en-US"/>
              <a:t>Masalah yang muncul pada sistem file akan terbantukan oleh DBMS</a:t>
            </a:r>
          </a:p>
          <a:p>
            <a:pPr lvl="1"/>
            <a:r>
              <a:rPr lang="en-US"/>
              <a:t>Pemahaman terhadap file sistem akan membantu konversi data lama ke sebuah DBMS</a:t>
            </a:r>
          </a:p>
        </p:txBody>
      </p:sp>
    </p:spTree>
    <p:extLst>
      <p:ext uri="{BB962C8B-B14F-4D97-AF65-F5344CB8AC3E}">
        <p14:creationId xmlns:p14="http://schemas.microsoft.com/office/powerpoint/2010/main" val="4243030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D46D21AF-0BEC-4DD1-964E-4C6C1538E006}" type="slidenum">
              <a:rPr lang="en-US"/>
              <a:pPr/>
              <a:t>21</a:t>
            </a:fld>
            <a:endParaRPr lang="en-US"/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Sistem File Manual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8001000" cy="4419600"/>
          </a:xfrm>
        </p:spPr>
        <p:txBody>
          <a:bodyPr/>
          <a:lstStyle/>
          <a:p>
            <a:r>
              <a:rPr lang="en-US"/>
              <a:t>Cara tradisional mengumpulkan file adalah menyimpannya di filling cabinet</a:t>
            </a:r>
          </a:p>
          <a:p>
            <a:r>
              <a:rPr lang="en-US"/>
              <a:t>Pengelompokkan penyimpanan berdasarkan pada kebutuhan data</a:t>
            </a:r>
          </a:p>
          <a:p>
            <a:r>
              <a:rPr lang="en-US"/>
              <a:t>Sistem hanya berisi sedikit data sesuai laporan yang dibutuhkan</a:t>
            </a:r>
          </a:p>
          <a:p>
            <a:r>
              <a:rPr lang="en-US"/>
              <a:t>Pencarian dan penggunaan data dalam penyimpanan yang bertumbuh membutuhkan waktu dan tidak praktis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11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712878A4-5E97-49C4-8BE6-4D1EFF1B56AE}" type="slidenum">
              <a:rPr lang="en-US"/>
              <a:pPr/>
              <a:t>22</a:t>
            </a:fld>
            <a:endParaRPr lang="en-US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Konversi dari Manual File System ke Computer File System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Dapat rumit secara teknis, membutuhkan spesialis Data Processing (DP) </a:t>
            </a:r>
          </a:p>
          <a:p>
            <a:r>
              <a:rPr lang="en-US"/>
              <a:t>Spesialis DP menciptakan struktur file, software yang tertulis, dan rancangan program aplikasi</a:t>
            </a:r>
          </a:p>
          <a:p>
            <a:r>
              <a:rPr lang="en-US"/>
              <a:t>Hasilnya seperti sebuah rumah yang sedang dibangun</a:t>
            </a:r>
          </a:p>
          <a:p>
            <a:r>
              <a:rPr lang="en-US"/>
              <a:t>Ciri file komputer seperti pada rancangan ke file manual Figure 1.3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794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19D2869F-31F0-47B3-ACC1-F3AB672E2EE9}" type="slidenum">
              <a:rPr lang="en-US"/>
              <a:pPr/>
              <a:t>23</a:t>
            </a:fld>
            <a:endParaRPr lang="en-US"/>
          </a:p>
        </p:txBody>
      </p:sp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7772400" cy="914400"/>
          </a:xfrm>
        </p:spPr>
        <p:txBody>
          <a:bodyPr/>
          <a:lstStyle/>
          <a:p>
            <a:r>
              <a:rPr lang="en-US"/>
              <a:t>File Daftar Pelanggan </a:t>
            </a:r>
          </a:p>
        </p:txBody>
      </p:sp>
      <p:pic>
        <p:nvPicPr>
          <p:cNvPr id="23563" name="Picture 11" descr="Fig01-0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2600" y="1524000"/>
            <a:ext cx="8610600" cy="464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79759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9A97F05E-4F47-4261-8E84-D8BB2292AB56}" type="slidenum">
              <a:rPr lang="en-US"/>
              <a:pPr/>
              <a:t>24</a:t>
            </a:fld>
            <a:endParaRPr lang="en-US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Terminologi File dasar</a:t>
            </a:r>
          </a:p>
        </p:txBody>
      </p:sp>
      <p:pic>
        <p:nvPicPr>
          <p:cNvPr id="25614" name="Picture 14" descr="Tbl01-0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524000"/>
            <a:ext cx="8534400" cy="464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0451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6F2A8C46-38EE-442E-AE64-840203A7C8D9}" type="slidenum">
              <a:rPr lang="en-US"/>
              <a:pPr/>
              <a:t>25</a:t>
            </a:fld>
            <a:endParaRPr lang="en-US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rancangan database awal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8001000" cy="4419600"/>
          </a:xfrm>
        </p:spPr>
        <p:txBody>
          <a:bodyPr/>
          <a:lstStyle/>
          <a:p>
            <a:r>
              <a:rPr lang="en-US"/>
              <a:t>Spesialis DP menulis program untuk  laporan :</a:t>
            </a:r>
          </a:p>
          <a:p>
            <a:pPr lvl="1"/>
            <a:r>
              <a:rPr lang="en-US"/>
              <a:t>Ringkasan bulanan jenis dan nilai asuransi yang terjual oleh agen</a:t>
            </a:r>
          </a:p>
          <a:p>
            <a:pPr lvl="1"/>
            <a:r>
              <a:rPr lang="en-US"/>
              <a:t>Laporan bulanan tentang pelanggan yang akan kontrak</a:t>
            </a:r>
          </a:p>
          <a:p>
            <a:pPr lvl="1"/>
            <a:r>
              <a:rPr lang="en-US"/>
              <a:t>Laporan yang menganalisis ratio jenis asuransi terjual per agen</a:t>
            </a:r>
          </a:p>
          <a:p>
            <a:pPr lvl="1"/>
            <a:r>
              <a:rPr lang="en-US"/>
              <a:t>Surat kontrak pelanggan yang sudah tercover</a:t>
            </a:r>
          </a:p>
          <a:p>
            <a:r>
              <a:rPr lang="en-US"/>
              <a:t>Laporan tambahan yang dibutuhkan</a:t>
            </a:r>
          </a:p>
        </p:txBody>
      </p:sp>
    </p:spTree>
    <p:extLst>
      <p:ext uri="{BB962C8B-B14F-4D97-AF65-F5344CB8AC3E}">
        <p14:creationId xmlns:p14="http://schemas.microsoft.com/office/powerpoint/2010/main" val="2539532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51E3A59F-9495-4D55-825E-9B29BE0E47E4}" type="slidenum">
              <a:rPr lang="en-US"/>
              <a:pPr/>
              <a:t>26</a:t>
            </a:fld>
            <a:endParaRPr lang="en-US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rancangan database awal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0"/>
              </a:spcBef>
            </a:pPr>
            <a:r>
              <a:rPr lang="en-US"/>
              <a:t>Departemen lain membutuhkan database tertulis</a:t>
            </a:r>
          </a:p>
          <a:p>
            <a:pPr lvl="1">
              <a:spcBef>
                <a:spcPct val="100000"/>
              </a:spcBef>
            </a:pPr>
            <a:r>
              <a:rPr lang="en-US"/>
              <a:t>Database SALES dibentuk untuk departemen sales </a:t>
            </a:r>
          </a:p>
          <a:p>
            <a:pPr lvl="1">
              <a:spcBef>
                <a:spcPct val="100000"/>
              </a:spcBef>
            </a:pPr>
            <a:r>
              <a:rPr lang="en-US"/>
              <a:t>Database AGEN diciptakan untuk departemen personalia</a:t>
            </a:r>
          </a:p>
        </p:txBody>
      </p:sp>
    </p:spTree>
    <p:extLst>
      <p:ext uri="{BB962C8B-B14F-4D97-AF65-F5344CB8AC3E}">
        <p14:creationId xmlns:p14="http://schemas.microsoft.com/office/powerpoint/2010/main" val="3171562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0FE62B21-0CFA-409E-AF27-12AF34C9C59E}" type="slidenum">
              <a:rPr lang="en-US"/>
              <a:pPr/>
              <a:t>27</a:t>
            </a:fld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7772400" cy="762000"/>
          </a:xfrm>
        </p:spPr>
        <p:txBody>
          <a:bodyPr/>
          <a:lstStyle/>
          <a:p>
            <a:r>
              <a:rPr lang="en-US"/>
              <a:t>Isi file agen</a:t>
            </a:r>
          </a:p>
        </p:txBody>
      </p:sp>
      <p:pic>
        <p:nvPicPr>
          <p:cNvPr id="29713" name="Picture 17" descr="Fig01-04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371600"/>
            <a:ext cx="8610600" cy="4800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3520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94456292-5B14-453F-9FCC-25792DB053C4}" type="slidenum">
              <a:rPr lang="en-US"/>
              <a:pPr/>
              <a:t>28</a:t>
            </a:fld>
            <a:endParaRPr lang="en-US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Evolusi sistem file sederhana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100000"/>
              </a:spcBef>
            </a:pPr>
            <a:r>
              <a:rPr lang="en-US"/>
              <a:t>Seperti pertumbuhan databases, sistem small juga berkembang</a:t>
            </a:r>
          </a:p>
          <a:p>
            <a:pPr>
              <a:spcBef>
                <a:spcPct val="100000"/>
              </a:spcBef>
            </a:pPr>
            <a:r>
              <a:rPr lang="en-US"/>
              <a:t>Setiap file digunakan untuk program aplikasinya</a:t>
            </a:r>
          </a:p>
          <a:p>
            <a:pPr>
              <a:spcBef>
                <a:spcPct val="100000"/>
              </a:spcBef>
            </a:pPr>
            <a:r>
              <a:rPr lang="en-US"/>
              <a:t>Setiap file milik individu atau departemen yang membuatnya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7315200" y="4191001"/>
            <a:ext cx="182808" cy="36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>
              <a:spcBef>
                <a:spcPct val="20000"/>
              </a:spcBef>
              <a:buClr>
                <a:srgbClr val="FF6600"/>
              </a:buClr>
              <a:buSzPct val="75000"/>
              <a:buFont typeface="Monotype Sorts" pitchFamily="2" charset="2"/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0148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8F956428-4F6E-48B9-8C9F-32AF0D0D6B19}" type="slidenum">
              <a:rPr lang="en-US"/>
              <a:pPr/>
              <a:t>29</a:t>
            </a:fld>
            <a:endParaRPr lang="en-US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title"/>
          </p:nvPr>
        </p:nvSpPr>
        <p:spPr>
          <a:xfrm>
            <a:off x="2209800" y="381000"/>
            <a:ext cx="7772400" cy="914400"/>
          </a:xfrm>
        </p:spPr>
        <p:txBody>
          <a:bodyPr/>
          <a:lstStyle/>
          <a:p>
            <a:r>
              <a:rPr lang="en-US"/>
              <a:t>Contoh file sistem sederhana</a:t>
            </a:r>
          </a:p>
        </p:txBody>
      </p:sp>
      <p:pic>
        <p:nvPicPr>
          <p:cNvPr id="55307" name="Picture 11" descr="Fig01-05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295400"/>
            <a:ext cx="85344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6466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712E8767-22AE-4702-8093-5D5CABAB740F}" type="slidenum">
              <a:rPr lang="en-US"/>
              <a:pPr/>
              <a:t>30</a:t>
            </a:fld>
            <a:endParaRPr lang="en-US"/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Contoh rancangan database awal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60000"/>
              </a:spcBef>
            </a:pPr>
            <a:r>
              <a:rPr lang="en-US"/>
              <a:t>Seperti sistem yang bertumbuh, kebutuhan akan pemrogram DP juga bertambah</a:t>
            </a:r>
          </a:p>
          <a:p>
            <a:pPr>
              <a:spcBef>
                <a:spcPct val="60000"/>
              </a:spcBef>
            </a:pPr>
            <a:r>
              <a:rPr lang="en-US"/>
              <a:t>Programer tambahan diangkat</a:t>
            </a:r>
          </a:p>
          <a:p>
            <a:pPr>
              <a:spcBef>
                <a:spcPct val="60000"/>
              </a:spcBef>
            </a:pPr>
            <a:r>
              <a:rPr lang="en-US"/>
              <a:t>Spesialis DP dikumpulkan kedalam DP manager, yang mensupervisi departemen DP </a:t>
            </a:r>
          </a:p>
          <a:p>
            <a:pPr>
              <a:spcBef>
                <a:spcPct val="60000"/>
              </a:spcBef>
            </a:pPr>
            <a:r>
              <a:rPr lang="en-US"/>
              <a:t>Aktifitas utama departemen (dan DP manager) membuat program</a:t>
            </a:r>
          </a:p>
        </p:txBody>
      </p:sp>
    </p:spTree>
    <p:extLst>
      <p:ext uri="{BB962C8B-B14F-4D97-AF65-F5344CB8AC3E}">
        <p14:creationId xmlns:p14="http://schemas.microsoft.com/office/powerpoint/2010/main" val="41882268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3A2AC583-9F90-4C40-BD13-4114BFC97B70}" type="slidenum">
              <a:rPr lang="en-US"/>
              <a:pPr/>
              <a:t>31</a:t>
            </a:fld>
            <a:endParaRPr lang="en-US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title"/>
          </p:nvPr>
        </p:nvSpPr>
        <p:spPr>
          <a:xfrm>
            <a:off x="2209800" y="457200"/>
            <a:ext cx="7772400" cy="990600"/>
          </a:xfrm>
        </p:spPr>
        <p:txBody>
          <a:bodyPr/>
          <a:lstStyle/>
          <a:p>
            <a:r>
              <a:rPr lang="en-US"/>
              <a:t>Contoh Field File Customer</a:t>
            </a:r>
          </a:p>
        </p:txBody>
      </p:sp>
      <p:pic>
        <p:nvPicPr>
          <p:cNvPr id="58381" name="Picture 13" descr="Tbl01-0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447800"/>
            <a:ext cx="8610600" cy="4724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3734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9DAE1612-5D0B-4B76-977D-794BAEE51367}" type="slidenum">
              <a:rPr lang="en-US"/>
              <a:pPr/>
              <a:t>32</a:t>
            </a:fld>
            <a:endParaRPr lang="en-US"/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Redundansi Data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848600" cy="4419600"/>
          </a:xfrm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/>
              <a:t>Redundansi Data mengakibatkan ketidak konsistenan data</a:t>
            </a:r>
          </a:p>
          <a:p>
            <a:pPr lvl="1">
              <a:spcBef>
                <a:spcPct val="40000"/>
              </a:spcBef>
            </a:pPr>
            <a:r>
              <a:rPr lang="en-US"/>
              <a:t>Perbedaan versi data pada data yang sama namun berada pada tempat berbeda</a:t>
            </a:r>
          </a:p>
          <a:p>
            <a:pPr>
              <a:spcBef>
                <a:spcPct val="40000"/>
              </a:spcBef>
            </a:pPr>
            <a:r>
              <a:rPr lang="en-US"/>
              <a:t>Kesalahan semakin rumit bila hal yang sama terjadi pada beberapa file yang berbeda</a:t>
            </a:r>
          </a:p>
          <a:p>
            <a:pPr>
              <a:spcBef>
                <a:spcPct val="40000"/>
              </a:spcBef>
            </a:pPr>
            <a:r>
              <a:rPr lang="en-US"/>
              <a:t>Anomali Data terjadi ketika perubahan pada data redundan tidak dilakukan dengan baik</a:t>
            </a:r>
          </a:p>
        </p:txBody>
      </p:sp>
    </p:spTree>
    <p:extLst>
      <p:ext uri="{BB962C8B-B14F-4D97-AF65-F5344CB8AC3E}">
        <p14:creationId xmlns:p14="http://schemas.microsoft.com/office/powerpoint/2010/main" val="27524325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B958F79E-922A-4BBF-8EA2-84B1548EA52F}" type="slidenum">
              <a:rPr lang="en-US"/>
              <a:pPr/>
              <a:t>33</a:t>
            </a:fld>
            <a:endParaRPr lang="en-US"/>
          </a:p>
        </p:txBody>
      </p:sp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Anomali Data 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772400" cy="4419600"/>
          </a:xfrm>
        </p:spPr>
        <p:txBody>
          <a:bodyPr/>
          <a:lstStyle/>
          <a:p>
            <a:pPr>
              <a:spcBef>
                <a:spcPct val="60000"/>
              </a:spcBef>
            </a:pPr>
            <a:r>
              <a:rPr lang="en-US"/>
              <a:t>Anomali modifikasi</a:t>
            </a:r>
          </a:p>
          <a:p>
            <a:pPr lvl="1">
              <a:spcBef>
                <a:spcPct val="60000"/>
              </a:spcBef>
            </a:pPr>
            <a:r>
              <a:rPr lang="en-US"/>
              <a:t>Terjadi ketika perubahan dilakukan pada data yang ada</a:t>
            </a:r>
          </a:p>
          <a:p>
            <a:pPr>
              <a:spcBef>
                <a:spcPct val="60000"/>
              </a:spcBef>
            </a:pPr>
            <a:r>
              <a:rPr lang="en-US"/>
              <a:t>Anomali Insertion </a:t>
            </a:r>
          </a:p>
          <a:p>
            <a:pPr lvl="1">
              <a:spcBef>
                <a:spcPct val="60000"/>
              </a:spcBef>
            </a:pPr>
            <a:r>
              <a:rPr lang="en-US"/>
              <a:t>Terjadi saat ada record baru</a:t>
            </a:r>
          </a:p>
          <a:p>
            <a:pPr>
              <a:spcBef>
                <a:spcPct val="60000"/>
              </a:spcBef>
            </a:pPr>
            <a:r>
              <a:rPr lang="en-US"/>
              <a:t>Anomali Deletion </a:t>
            </a:r>
          </a:p>
          <a:p>
            <a:pPr lvl="1">
              <a:spcBef>
                <a:spcPct val="60000"/>
              </a:spcBef>
            </a:pPr>
            <a:r>
              <a:rPr lang="en-US"/>
              <a:t>Terjadi saat penghapusan record</a:t>
            </a:r>
          </a:p>
        </p:txBody>
      </p:sp>
    </p:spTree>
    <p:extLst>
      <p:ext uri="{BB962C8B-B14F-4D97-AF65-F5344CB8AC3E}">
        <p14:creationId xmlns:p14="http://schemas.microsoft.com/office/powerpoint/2010/main" val="37081770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BFE720FE-5984-4AE7-AB69-A61748C1CFF3}" type="slidenum">
              <a:rPr lang="en-US"/>
              <a:pPr/>
              <a:t>34</a:t>
            </a:fld>
            <a:endParaRPr lang="en-US"/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Database vs. Sistem File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752600"/>
            <a:ext cx="7772400" cy="4343400"/>
          </a:xfrm>
        </p:spPr>
        <p:txBody>
          <a:bodyPr/>
          <a:lstStyle/>
          <a:p>
            <a:pPr>
              <a:spcBef>
                <a:spcPct val="60000"/>
              </a:spcBef>
            </a:pPr>
            <a:r>
              <a:rPr lang="en-US"/>
              <a:t>Masalah yang ada pada sistem file mendorong dibutuhkannya database</a:t>
            </a:r>
          </a:p>
          <a:p>
            <a:pPr>
              <a:spcBef>
                <a:spcPct val="60000"/>
              </a:spcBef>
            </a:pPr>
            <a:r>
              <a:rPr lang="en-US"/>
              <a:t>Sistem File </a:t>
            </a:r>
          </a:p>
          <a:p>
            <a:pPr lvl="1">
              <a:spcBef>
                <a:spcPct val="60000"/>
              </a:spcBef>
            </a:pPr>
            <a:r>
              <a:rPr lang="en-US"/>
              <a:t>Banyak file terpisah dan tidak berhubungan</a:t>
            </a:r>
          </a:p>
          <a:p>
            <a:pPr>
              <a:spcBef>
                <a:spcPct val="60000"/>
              </a:spcBef>
            </a:pPr>
            <a:r>
              <a:rPr lang="en-US"/>
              <a:t>Database </a:t>
            </a:r>
          </a:p>
          <a:p>
            <a:pPr lvl="1">
              <a:spcBef>
                <a:spcPct val="60000"/>
              </a:spcBef>
            </a:pPr>
            <a:r>
              <a:rPr lang="en-US"/>
              <a:t>Berhubungan secara Lojik dan disimpan dalam satu penyimpan data lojik</a:t>
            </a:r>
          </a:p>
          <a:p>
            <a:pPr>
              <a:spcBef>
                <a:spcPct val="60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10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3564DDDC-F95B-4D3C-A090-75F1E7EFF181}" type="slidenum">
              <a:rPr lang="en-US"/>
              <a:pPr/>
              <a:t>35</a:t>
            </a:fld>
            <a:endParaRPr lang="en-US"/>
          </a:p>
        </p:txBody>
      </p:sp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0"/>
            <a:ext cx="8534400" cy="788988"/>
          </a:xfrm>
        </p:spPr>
        <p:txBody>
          <a:bodyPr/>
          <a:lstStyle/>
          <a:p>
            <a:r>
              <a:rPr lang="en-US"/>
              <a:t>Perbedaan Database dan Sistem File </a:t>
            </a:r>
          </a:p>
        </p:txBody>
      </p:sp>
      <p:pic>
        <p:nvPicPr>
          <p:cNvPr id="45066" name="Picture 10" descr="Fig01-0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2600" y="838200"/>
            <a:ext cx="8686800" cy="5715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17111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DB542869-6D19-4739-8014-E25AB7192CBC}" type="slidenum">
              <a:rPr lang="en-US"/>
              <a:pPr/>
              <a:t>36</a:t>
            </a:fld>
            <a:endParaRPr lang="en-US"/>
          </a:p>
        </p:txBody>
      </p:sp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Lingkungan sistem Database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0"/>
            <a:ext cx="8001000" cy="4800600"/>
          </a:xfrm>
        </p:spPr>
        <p:txBody>
          <a:bodyPr/>
          <a:lstStyle/>
          <a:p>
            <a:pPr marL="533400" indent="-533400"/>
            <a:r>
              <a:rPr lang="en-US"/>
              <a:t>Sistem Database terdiri atas 5 bagian :</a:t>
            </a:r>
          </a:p>
          <a:p>
            <a:pPr marL="952500" lvl="1" indent="-495300">
              <a:buFontTx/>
              <a:buAutoNum type="arabicPeriod"/>
            </a:pPr>
            <a:r>
              <a:rPr lang="en-US"/>
              <a:t>Hardware</a:t>
            </a:r>
          </a:p>
          <a:p>
            <a:pPr marL="952500" lvl="1" indent="-495300">
              <a:buFontTx/>
              <a:buAutoNum type="arabicPeriod"/>
            </a:pPr>
            <a:r>
              <a:rPr lang="en-US"/>
              <a:t>Software</a:t>
            </a:r>
          </a:p>
          <a:p>
            <a:pPr marL="1371600" lvl="2" indent="-457200"/>
            <a:r>
              <a:rPr lang="en-US"/>
              <a:t>Operating system software</a:t>
            </a:r>
          </a:p>
          <a:p>
            <a:pPr marL="1371600" lvl="2" indent="-457200"/>
            <a:r>
              <a:rPr lang="en-US"/>
              <a:t>DBMS software</a:t>
            </a:r>
          </a:p>
          <a:p>
            <a:pPr marL="1371600" lvl="2" indent="-457200"/>
            <a:r>
              <a:rPr lang="en-US"/>
              <a:t>Program Aplikasi dan software utility </a:t>
            </a:r>
          </a:p>
          <a:p>
            <a:pPr marL="952500" lvl="1" indent="-495300">
              <a:buFontTx/>
              <a:buAutoNum type="arabicPeriod"/>
            </a:pPr>
            <a:r>
              <a:rPr lang="en-US"/>
              <a:t>Manusia</a:t>
            </a:r>
          </a:p>
          <a:p>
            <a:pPr marL="952500" lvl="1" indent="-495300">
              <a:buFontTx/>
              <a:buAutoNum type="arabicPeriod"/>
            </a:pPr>
            <a:r>
              <a:rPr lang="en-US"/>
              <a:t>Prosedur</a:t>
            </a:r>
          </a:p>
          <a:p>
            <a:pPr marL="952500" lvl="1" indent="-495300">
              <a:buFontTx/>
              <a:buAutoNum type="arabicPeriod"/>
            </a:pPr>
            <a:r>
              <a:rPr lang="en-US"/>
              <a:t>Data</a:t>
            </a:r>
          </a:p>
        </p:txBody>
      </p:sp>
    </p:spTree>
    <p:extLst>
      <p:ext uri="{BB962C8B-B14F-4D97-AF65-F5344CB8AC3E}">
        <p14:creationId xmlns:p14="http://schemas.microsoft.com/office/powerpoint/2010/main" val="10280071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2FF13A1C-1844-40C4-96DF-2439FEEF9A80}" type="slidenum">
              <a:rPr lang="en-US"/>
              <a:pPr/>
              <a:t>37</a:t>
            </a:fld>
            <a:endParaRPr lang="en-US"/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0"/>
            <a:ext cx="8534400" cy="636588"/>
          </a:xfrm>
        </p:spPr>
        <p:txBody>
          <a:bodyPr>
            <a:normAutofit fontScale="90000"/>
          </a:bodyPr>
          <a:lstStyle/>
          <a:p>
            <a:r>
              <a:rPr lang="en-US" sz="3800"/>
              <a:t>Lingkungan sistem Database</a:t>
            </a:r>
          </a:p>
        </p:txBody>
      </p:sp>
      <p:pic>
        <p:nvPicPr>
          <p:cNvPr id="61451" name="Picture 11" descr="Fig01-0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762000"/>
            <a:ext cx="8839200" cy="5791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10324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6335A7A1-BB08-4027-92D1-6C3EAC76D29D}" type="slidenum">
              <a:rPr lang="en-US"/>
              <a:pPr/>
              <a:t>38</a:t>
            </a:fld>
            <a:endParaRPr lang="en-US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Fungsi DBMS 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8077200" cy="4495800"/>
          </a:xfrm>
        </p:spPr>
        <p:txBody>
          <a:bodyPr>
            <a:normAutofit/>
          </a:bodyPr>
          <a:lstStyle/>
          <a:p>
            <a:r>
              <a:rPr lang="en-US" sz="2000" dirty="0" err="1"/>
              <a:t>Menjamin</a:t>
            </a:r>
            <a:r>
              <a:rPr lang="en-US" sz="2000" dirty="0"/>
              <a:t> </a:t>
            </a:r>
            <a:r>
              <a:rPr lang="en-US" sz="2000" dirty="0" err="1"/>
              <a:t>integritas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konsistensi</a:t>
            </a:r>
            <a:r>
              <a:rPr lang="en-US" sz="2000" dirty="0"/>
              <a:t> data</a:t>
            </a:r>
          </a:p>
          <a:p>
            <a:pPr lvl="1"/>
            <a:r>
              <a:rPr lang="en-US" sz="2000" dirty="0" err="1"/>
              <a:t>Pengelolaan</a:t>
            </a:r>
            <a:r>
              <a:rPr lang="en-US" sz="2000" dirty="0"/>
              <a:t> </a:t>
            </a:r>
            <a:r>
              <a:rPr lang="en-US" sz="2000" dirty="0" err="1"/>
              <a:t>Kamus</a:t>
            </a:r>
            <a:r>
              <a:rPr lang="en-US" sz="2000" dirty="0"/>
              <a:t> data</a:t>
            </a:r>
          </a:p>
          <a:p>
            <a:pPr lvl="2"/>
            <a:r>
              <a:rPr lang="en-US" sz="2000" dirty="0" err="1"/>
              <a:t>Mendefinisikan</a:t>
            </a:r>
            <a:r>
              <a:rPr lang="en-US" sz="2000" dirty="0"/>
              <a:t> </a:t>
            </a:r>
            <a:r>
              <a:rPr lang="en-US" sz="2000" dirty="0" err="1"/>
              <a:t>elemen</a:t>
            </a:r>
            <a:r>
              <a:rPr lang="en-US" sz="2000" dirty="0"/>
              <a:t> data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hubungannya</a:t>
            </a:r>
            <a:endParaRPr lang="en-US" sz="2000" dirty="0"/>
          </a:p>
          <a:p>
            <a:pPr lvl="1"/>
            <a:r>
              <a:rPr lang="en-US" sz="2000" dirty="0" err="1"/>
              <a:t>Pengelolaan</a:t>
            </a:r>
            <a:r>
              <a:rPr lang="en-US" sz="2000" dirty="0"/>
              <a:t> </a:t>
            </a:r>
            <a:r>
              <a:rPr lang="en-US" sz="2000" dirty="0" err="1"/>
              <a:t>penyimpanan</a:t>
            </a:r>
            <a:r>
              <a:rPr lang="en-US" sz="2000" dirty="0"/>
              <a:t> data</a:t>
            </a:r>
          </a:p>
          <a:p>
            <a:pPr lvl="2"/>
            <a:r>
              <a:rPr lang="en-US" sz="2000" dirty="0" err="1"/>
              <a:t>Penyimpanan</a:t>
            </a:r>
            <a:r>
              <a:rPr lang="en-US" sz="2000" dirty="0"/>
              <a:t> data </a:t>
            </a:r>
            <a:r>
              <a:rPr lang="en-US" sz="2000" dirty="0" err="1"/>
              <a:t>dan</a:t>
            </a:r>
            <a:r>
              <a:rPr lang="en-US" sz="2000" dirty="0"/>
              <a:t> yang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r>
              <a:rPr lang="en-US" sz="2000" dirty="0"/>
              <a:t> data </a:t>
            </a:r>
            <a:r>
              <a:rPr lang="en-US" sz="2000" dirty="0" err="1"/>
              <a:t>masukan</a:t>
            </a:r>
            <a:r>
              <a:rPr lang="en-US" sz="2000" dirty="0"/>
              <a:t>, </a:t>
            </a:r>
            <a:r>
              <a:rPr lang="en-US" sz="2000" dirty="0" err="1"/>
              <a:t>definisi</a:t>
            </a:r>
            <a:r>
              <a:rPr lang="en-US" sz="2000" dirty="0"/>
              <a:t> </a:t>
            </a:r>
            <a:r>
              <a:rPr lang="en-US" sz="2000" dirty="0" err="1"/>
              <a:t>laporan</a:t>
            </a:r>
            <a:r>
              <a:rPr lang="en-US" sz="2000" dirty="0"/>
              <a:t>, </a:t>
            </a:r>
            <a:r>
              <a:rPr lang="en-US" sz="2000" dirty="0" err="1"/>
              <a:t>dll</a:t>
            </a:r>
            <a:r>
              <a:rPr lang="en-US" sz="2000" dirty="0"/>
              <a:t>. </a:t>
            </a:r>
          </a:p>
          <a:p>
            <a:pPr lvl="1"/>
            <a:r>
              <a:rPr lang="en-US" sz="2000" dirty="0" err="1"/>
              <a:t>Presentasi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Transformasi</a:t>
            </a:r>
            <a:r>
              <a:rPr lang="en-US" sz="2000" dirty="0"/>
              <a:t> Data </a:t>
            </a:r>
          </a:p>
          <a:p>
            <a:pPr lvl="2"/>
            <a:r>
              <a:rPr lang="en-US" sz="2000" dirty="0" err="1"/>
              <a:t>Menterjemahkan</a:t>
            </a:r>
            <a:r>
              <a:rPr lang="en-US" sz="2000" dirty="0"/>
              <a:t> </a:t>
            </a:r>
            <a:r>
              <a:rPr lang="en-US" sz="2000" dirty="0" err="1"/>
              <a:t>kebutuhan</a:t>
            </a:r>
            <a:r>
              <a:rPr lang="en-US" sz="2000" dirty="0"/>
              <a:t> </a:t>
            </a:r>
            <a:r>
              <a:rPr lang="en-US" sz="2000" dirty="0" err="1"/>
              <a:t>lojik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perintah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mencari</a:t>
            </a:r>
            <a:r>
              <a:rPr lang="en-US" sz="2000" dirty="0"/>
              <a:t> </a:t>
            </a:r>
            <a:r>
              <a:rPr lang="en-US" sz="2000" dirty="0" err="1"/>
              <a:t>lokasi</a:t>
            </a:r>
            <a:r>
              <a:rPr lang="en-US" sz="2000" dirty="0"/>
              <a:t> </a:t>
            </a:r>
            <a:r>
              <a:rPr lang="en-US" sz="2000" dirty="0" err="1"/>
              <a:t>fisik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menampilkan</a:t>
            </a:r>
            <a:r>
              <a:rPr lang="en-US" sz="2000" dirty="0"/>
              <a:t> data yang </a:t>
            </a:r>
            <a:r>
              <a:rPr lang="en-US" sz="2000" dirty="0" err="1"/>
              <a:t>dibutuhkan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698512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E55580BB-2F20-461D-BE41-0471B2E061EB}" type="slidenum">
              <a:rPr lang="en-US"/>
              <a:pPr/>
              <a:t>39</a:t>
            </a:fld>
            <a:endParaRPr lang="en-US"/>
          </a:p>
        </p:txBody>
      </p:sp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Fungsi DBMS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752600"/>
            <a:ext cx="7772400" cy="4343400"/>
          </a:xfrm>
        </p:spPr>
        <p:txBody>
          <a:bodyPr>
            <a:normAutofit/>
          </a:bodyPr>
          <a:lstStyle/>
          <a:p>
            <a:pPr lvl="1">
              <a:spcBef>
                <a:spcPct val="60000"/>
              </a:spcBef>
            </a:pPr>
            <a:r>
              <a:rPr lang="en-US" sz="2000" dirty="0"/>
              <a:t>Security management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Menjamin</a:t>
            </a:r>
            <a:r>
              <a:rPr lang="en-US" sz="2000" dirty="0"/>
              <a:t> </a:t>
            </a:r>
            <a:r>
              <a:rPr lang="en-US" sz="2000" dirty="0" err="1"/>
              <a:t>keamanan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privasi</a:t>
            </a:r>
            <a:r>
              <a:rPr lang="en-US" sz="2000" dirty="0"/>
              <a:t> data </a:t>
            </a:r>
            <a:r>
              <a:rPr lang="en-US" sz="2000" dirty="0" err="1"/>
              <a:t>dalam</a:t>
            </a:r>
            <a:r>
              <a:rPr lang="en-US" sz="2000" dirty="0"/>
              <a:t> database</a:t>
            </a:r>
          </a:p>
          <a:p>
            <a:pPr lvl="1">
              <a:spcBef>
                <a:spcPct val="60000"/>
              </a:spcBef>
            </a:pPr>
            <a:r>
              <a:rPr lang="en-US" sz="2000" dirty="0"/>
              <a:t>Multi-user access control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Menciptakan</a:t>
            </a:r>
            <a:r>
              <a:rPr lang="en-US" sz="2000" dirty="0"/>
              <a:t> </a:t>
            </a:r>
            <a:r>
              <a:rPr lang="en-US" sz="2000" dirty="0" err="1"/>
              <a:t>struktur</a:t>
            </a:r>
            <a:r>
              <a:rPr lang="en-US" sz="2000" dirty="0"/>
              <a:t> </a:t>
            </a:r>
            <a:r>
              <a:rPr lang="en-US" sz="2000" dirty="0" err="1"/>
              <a:t>sedemikian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diakses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multi user</a:t>
            </a:r>
          </a:p>
          <a:p>
            <a:pPr lvl="1">
              <a:spcBef>
                <a:spcPct val="60000"/>
              </a:spcBef>
            </a:pPr>
            <a:r>
              <a:rPr lang="en-US" sz="2000" dirty="0"/>
              <a:t>Backup and recovery management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prosedur</a:t>
            </a:r>
            <a:r>
              <a:rPr lang="en-US" sz="2000" dirty="0"/>
              <a:t> backup </a:t>
            </a:r>
            <a:r>
              <a:rPr lang="en-US" sz="2000" dirty="0" err="1"/>
              <a:t>dan</a:t>
            </a:r>
            <a:r>
              <a:rPr lang="en-US" sz="2000" dirty="0"/>
              <a:t> recovery data</a:t>
            </a:r>
          </a:p>
          <a:p>
            <a:pPr lvl="2">
              <a:spcBef>
                <a:spcPct val="60000"/>
              </a:spcBef>
              <a:buFont typeface="Wingdings" panose="05000000000000000000" pitchFamily="2" charset="2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746521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Fungsi DBMS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4495800"/>
          </a:xfrm>
        </p:spPr>
        <p:txBody>
          <a:bodyPr>
            <a:normAutofit/>
          </a:bodyPr>
          <a:lstStyle/>
          <a:p>
            <a:pPr lvl="1">
              <a:spcBef>
                <a:spcPct val="60000"/>
              </a:spcBef>
            </a:pPr>
            <a:r>
              <a:rPr lang="en-US" sz="2000" dirty="0"/>
              <a:t>Data integrity management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Menentukan</a:t>
            </a:r>
            <a:r>
              <a:rPr lang="en-US" sz="2000" dirty="0"/>
              <a:t> </a:t>
            </a:r>
            <a:r>
              <a:rPr lang="en-US" sz="2000" dirty="0" err="1"/>
              <a:t>aturan</a:t>
            </a:r>
            <a:r>
              <a:rPr lang="en-US" sz="2000" dirty="0"/>
              <a:t> </a:t>
            </a:r>
            <a:r>
              <a:rPr lang="en-US" sz="2000" dirty="0" err="1"/>
              <a:t>integritas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menghapus</a:t>
            </a:r>
            <a:r>
              <a:rPr lang="en-US" sz="2000" dirty="0"/>
              <a:t> </a:t>
            </a:r>
            <a:r>
              <a:rPr lang="en-US" sz="2000" dirty="0" err="1"/>
              <a:t>masalah</a:t>
            </a:r>
            <a:r>
              <a:rPr lang="en-US" sz="2000" dirty="0"/>
              <a:t> </a:t>
            </a:r>
            <a:r>
              <a:rPr lang="en-US" sz="2000" dirty="0" err="1"/>
              <a:t>integritas</a:t>
            </a:r>
            <a:r>
              <a:rPr lang="en-US" sz="2000" dirty="0"/>
              <a:t> data</a:t>
            </a:r>
          </a:p>
          <a:p>
            <a:pPr lvl="1">
              <a:spcBef>
                <a:spcPct val="60000"/>
              </a:spcBef>
            </a:pPr>
            <a:r>
              <a:rPr lang="en-US" sz="2000" dirty="0"/>
              <a:t>Database access languages </a:t>
            </a:r>
            <a:r>
              <a:rPr lang="en-US" sz="2000" dirty="0" err="1"/>
              <a:t>dan</a:t>
            </a:r>
            <a:r>
              <a:rPr lang="en-US" sz="2000" dirty="0"/>
              <a:t> application programming interfaces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Memungkinkan</a:t>
            </a:r>
            <a:r>
              <a:rPr lang="en-US" sz="2000" dirty="0"/>
              <a:t> </a:t>
            </a:r>
            <a:r>
              <a:rPr lang="en-US" sz="2000" dirty="0" err="1"/>
              <a:t>akses</a:t>
            </a:r>
            <a:r>
              <a:rPr lang="en-US" sz="2000" dirty="0"/>
              <a:t> data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bahasa</a:t>
            </a:r>
            <a:r>
              <a:rPr lang="en-US" sz="2000" dirty="0"/>
              <a:t> query</a:t>
            </a:r>
          </a:p>
          <a:p>
            <a:pPr lvl="1">
              <a:spcBef>
                <a:spcPct val="60000"/>
              </a:spcBef>
            </a:pPr>
            <a:r>
              <a:rPr lang="en-US" sz="2000" dirty="0"/>
              <a:t>Database communication interfaces</a:t>
            </a:r>
          </a:p>
          <a:p>
            <a:pPr lvl="2">
              <a:spcBef>
                <a:spcPct val="60000"/>
              </a:spcBef>
            </a:pPr>
            <a:r>
              <a:rPr lang="en-US" sz="2000" dirty="0" err="1"/>
              <a:t>Memungkinkan</a:t>
            </a:r>
            <a:r>
              <a:rPr lang="en-US" sz="2000" dirty="0"/>
              <a:t> database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diterima</a:t>
            </a:r>
            <a:r>
              <a:rPr lang="en-US" sz="2000" dirty="0"/>
              <a:t> end-user </a:t>
            </a:r>
            <a:r>
              <a:rPr lang="en-US" sz="2000" dirty="0" err="1"/>
              <a:t>melalui</a:t>
            </a:r>
            <a:r>
              <a:rPr lang="en-US" sz="2000" dirty="0"/>
              <a:t> </a:t>
            </a:r>
            <a:r>
              <a:rPr lang="en-US" sz="2000" dirty="0" err="1"/>
              <a:t>lingkungan</a:t>
            </a:r>
            <a:r>
              <a:rPr lang="en-US" sz="2000" dirty="0"/>
              <a:t> </a:t>
            </a:r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komputer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598180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3464670D-B208-448D-ADD3-9B2919A27341}" type="slidenum">
              <a:rPr lang="en-US"/>
              <a:pPr/>
              <a:t>41</a:t>
            </a:fld>
            <a:endParaRPr lang="en-US"/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72400" cy="990600"/>
          </a:xfrm>
        </p:spPr>
        <p:txBody>
          <a:bodyPr>
            <a:normAutofit fontScale="90000"/>
          </a:bodyPr>
          <a:lstStyle/>
          <a:p>
            <a:r>
              <a:rPr lang="en-US"/>
              <a:t>Ilustrasi Metadata </a:t>
            </a:r>
            <a:br>
              <a:rPr lang="en-US"/>
            </a:br>
            <a:r>
              <a:rPr lang="en-US"/>
              <a:t>dengan Microsoft Access</a:t>
            </a:r>
          </a:p>
        </p:txBody>
      </p:sp>
      <p:pic>
        <p:nvPicPr>
          <p:cNvPr id="64523" name="Picture 11" descr="Fig01-08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1447800"/>
            <a:ext cx="8763000" cy="5029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04665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386B8AC5-3ABC-4C95-A541-7C619D5CC305}" type="slidenum">
              <a:rPr lang="en-US"/>
              <a:pPr/>
              <a:t>42</a:t>
            </a:fld>
            <a:endParaRPr lang="en-US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0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US"/>
              <a:t>Ilustrasi manajemen simpanan data dengan Oracle</a:t>
            </a:r>
          </a:p>
        </p:txBody>
      </p:sp>
      <p:pic>
        <p:nvPicPr>
          <p:cNvPr id="66571" name="Picture 11" descr="Fig01-0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6400" y="1295400"/>
            <a:ext cx="8839200" cy="5257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3451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084788DE-FB0F-48CB-8D9B-FB075A376651}" type="slidenum">
              <a:rPr lang="en-US"/>
              <a:pPr/>
              <a:t>43</a:t>
            </a:fld>
            <a:endParaRPr lang="en-US"/>
          </a:p>
        </p:txBody>
      </p:sp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 Relasional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38400" y="1600200"/>
            <a:ext cx="7772400" cy="685800"/>
          </a:xfrm>
        </p:spPr>
        <p:txBody>
          <a:bodyPr/>
          <a:lstStyle/>
          <a:p>
            <a:r>
              <a:rPr lang="en-US" sz="2400"/>
              <a:t>Contoh : Tabel Karyawan</a:t>
            </a:r>
          </a:p>
        </p:txBody>
      </p:sp>
      <p:graphicFrame>
        <p:nvGraphicFramePr>
          <p:cNvPr id="139268" name="Group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07101983"/>
              </p:ext>
            </p:extLst>
          </p:nvPr>
        </p:nvGraphicFramePr>
        <p:xfrm>
          <a:off x="2582864" y="2209801"/>
          <a:ext cx="6619875" cy="2381252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9826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75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60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08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Tanggal lahir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 Darah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8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8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1/04/1980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10/10/1980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Gg Baru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9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4261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7BE19FBA-1ED8-47AC-8DE5-F6B44C0DFB8E}" type="slidenum">
              <a:rPr lang="en-US"/>
              <a:pPr/>
              <a:t>44</a:t>
            </a:fld>
            <a:endParaRPr lang="en-US"/>
          </a:p>
        </p:txBody>
      </p:sp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Isu desain relasional</a:t>
            </a:r>
          </a:p>
        </p:txBody>
      </p:sp>
      <p:graphicFrame>
        <p:nvGraphicFramePr>
          <p:cNvPr id="14029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9883972"/>
              </p:ext>
            </p:extLst>
          </p:nvPr>
        </p:nvGraphicFramePr>
        <p:xfrm>
          <a:off x="1752600" y="1676400"/>
          <a:ext cx="8534400" cy="2165034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5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0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201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8103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889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572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Tanggal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lahir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Darah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Kode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Jabatan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 Jabatan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Bagian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Tgl.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Mulai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Tgl.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Akhir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F4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Manajer Sales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Penjualan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1/09/01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30/09/02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D1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Manajer Gudang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Gudang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1/10/02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30/10/04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1/04/1980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F4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Manajer Sales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Penjualan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1/10/02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10/10/1980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Gg Baru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S1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Sekretaris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Marketing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01/05/01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1522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58AA528D-A45D-4FE5-9BDB-816E7C4BAADB}" type="slidenum">
              <a:rPr lang="en-US"/>
              <a:pPr/>
              <a:t>45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Isu desain relasional</a:t>
            </a:r>
          </a:p>
        </p:txBody>
      </p:sp>
      <p:graphicFrame>
        <p:nvGraphicFramePr>
          <p:cNvPr id="141315" name="Group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532429006"/>
              </p:ext>
            </p:extLst>
          </p:nvPr>
        </p:nvGraphicFramePr>
        <p:xfrm>
          <a:off x="2438400" y="2057401"/>
          <a:ext cx="7772400" cy="274320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906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1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5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60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46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Tanggal lahir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Darah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7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81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1/04/1980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7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10/10/1980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Gg Baru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1359" name="Text Box 47"/>
          <p:cNvSpPr txBox="1">
            <a:spLocks noChangeArrowheads="1"/>
          </p:cNvSpPr>
          <p:nvPr/>
        </p:nvSpPr>
        <p:spPr bwMode="auto">
          <a:xfrm>
            <a:off x="1981200" y="1524001"/>
            <a:ext cx="3581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Relasi KARYAWAN</a:t>
            </a:r>
          </a:p>
        </p:txBody>
      </p:sp>
    </p:spTree>
    <p:extLst>
      <p:ext uri="{BB962C8B-B14F-4D97-AF65-F5344CB8AC3E}">
        <p14:creationId xmlns:p14="http://schemas.microsoft.com/office/powerpoint/2010/main" val="2965758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036359E1-2801-46E0-B786-2E5B4F4A0298}" type="slidenum">
              <a:rPr lang="en-US"/>
              <a:pPr/>
              <a:t>46</a:t>
            </a:fld>
            <a:endParaRPr 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423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9498519"/>
              </p:ext>
            </p:extLst>
          </p:nvPr>
        </p:nvGraphicFramePr>
        <p:xfrm>
          <a:off x="3230564" y="2592389"/>
          <a:ext cx="5684837" cy="274320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660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65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7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1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Kode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Bagian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Manajer Sales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Penjualan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Manajer Gudang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Gudang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Sekretaris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Marketing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8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2373" name="Text Box 37"/>
          <p:cNvSpPr txBox="1">
            <a:spLocks noChangeArrowheads="1"/>
          </p:cNvSpPr>
          <p:nvPr/>
        </p:nvSpPr>
        <p:spPr bwMode="auto">
          <a:xfrm>
            <a:off x="2895600" y="1981201"/>
            <a:ext cx="4038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Relasi JABATAN</a:t>
            </a:r>
          </a:p>
        </p:txBody>
      </p:sp>
    </p:spTree>
    <p:extLst>
      <p:ext uri="{BB962C8B-B14F-4D97-AF65-F5344CB8AC3E}">
        <p14:creationId xmlns:p14="http://schemas.microsoft.com/office/powerpoint/2010/main" val="32185315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75B73170-8ACB-48DC-BBFF-87D67B19A4DE}" type="slidenum">
              <a:rPr lang="en-US"/>
              <a:pPr/>
              <a:t>47</a:t>
            </a:fld>
            <a:endParaRPr lang="en-US"/>
          </a:p>
        </p:txBody>
      </p:sp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4336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3725663"/>
              </p:ext>
            </p:extLst>
          </p:nvPr>
        </p:nvGraphicFramePr>
        <p:xfrm>
          <a:off x="3302000" y="2744788"/>
          <a:ext cx="6692900" cy="230045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5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4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82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640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Kode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Tgl.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Mulai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Tgl. Akhir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5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1/09/01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30/09/02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5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1/10/02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30/10/04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5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F4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1/10/02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42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01/05/01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-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7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17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3405" name="Text Box 45"/>
          <p:cNvSpPr txBox="1">
            <a:spLocks noChangeArrowheads="1"/>
          </p:cNvSpPr>
          <p:nvPr/>
        </p:nvSpPr>
        <p:spPr bwMode="auto">
          <a:xfrm>
            <a:off x="2971800" y="1981201"/>
            <a:ext cx="3276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Relasi PENUGASAN</a:t>
            </a:r>
          </a:p>
        </p:txBody>
      </p:sp>
    </p:spTree>
    <p:extLst>
      <p:ext uri="{BB962C8B-B14F-4D97-AF65-F5344CB8AC3E}">
        <p14:creationId xmlns:p14="http://schemas.microsoft.com/office/powerpoint/2010/main" val="3495014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4D3D7B09-A919-4EEC-80C6-DF5D6896A22F}" type="slidenum">
              <a:rPr lang="en-US"/>
              <a:pPr/>
              <a:t>48</a:t>
            </a:fld>
            <a:endParaRPr lang="en-US"/>
          </a:p>
        </p:txBody>
      </p:sp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Sebuah relasi dan usulan dekomposisi</a:t>
            </a:r>
          </a:p>
        </p:txBody>
      </p:sp>
      <p:sp>
        <p:nvSpPr>
          <p:cNvPr id="144387" name="Rectangle 3"/>
          <p:cNvSpPr>
            <a:spLocks noChangeArrowheads="1"/>
          </p:cNvSpPr>
          <p:nvPr/>
        </p:nvSpPr>
        <p:spPr bwMode="auto">
          <a:xfrm>
            <a:off x="5534026" y="304800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44388" name="Rectangle 4"/>
          <p:cNvSpPr>
            <a:spLocks noChangeArrowheads="1"/>
          </p:cNvSpPr>
          <p:nvPr/>
        </p:nvSpPr>
        <p:spPr bwMode="auto">
          <a:xfrm>
            <a:off x="4410076" y="303371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graphicFrame>
        <p:nvGraphicFramePr>
          <p:cNvPr id="144389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968106"/>
              </p:ext>
            </p:extLst>
          </p:nvPr>
        </p:nvGraphicFramePr>
        <p:xfrm>
          <a:off x="2514600" y="2057401"/>
          <a:ext cx="3886200" cy="54895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6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Bagian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4403" name="Text Box 19"/>
          <p:cNvSpPr txBox="1">
            <a:spLocks noChangeArrowheads="1"/>
          </p:cNvSpPr>
          <p:nvPr/>
        </p:nvSpPr>
        <p:spPr bwMode="auto">
          <a:xfrm>
            <a:off x="6629400" y="1981200"/>
            <a:ext cx="358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Relasi asli yang berisi data karyawan, jabatan, dan bagian</a:t>
            </a:r>
          </a:p>
        </p:txBody>
      </p:sp>
      <p:graphicFrame>
        <p:nvGraphicFramePr>
          <p:cNvPr id="144404" name="Group 2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9488410"/>
              </p:ext>
            </p:extLst>
          </p:nvPr>
        </p:nvGraphicFramePr>
        <p:xfrm>
          <a:off x="3517900" y="3965576"/>
          <a:ext cx="2374900" cy="574358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86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71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4415" name="Rectangle 31"/>
          <p:cNvSpPr>
            <a:spLocks noChangeArrowheads="1"/>
          </p:cNvSpPr>
          <p:nvPr/>
        </p:nvSpPr>
        <p:spPr bwMode="auto">
          <a:xfrm>
            <a:off x="5737226" y="3262313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44416" name="Line 32"/>
          <p:cNvSpPr>
            <a:spLocks noChangeShapeType="1"/>
          </p:cNvSpPr>
          <p:nvPr/>
        </p:nvSpPr>
        <p:spPr bwMode="auto">
          <a:xfrm>
            <a:off x="3276600" y="2667000"/>
            <a:ext cx="762000" cy="1219200"/>
          </a:xfrm>
          <a:prstGeom prst="line">
            <a:avLst/>
          </a:prstGeom>
          <a:noFill/>
          <a:ln w="9525">
            <a:solidFill>
              <a:schemeClr val="bg2">
                <a:lumMod val="40000"/>
                <a:lumOff val="60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4441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096023"/>
              </p:ext>
            </p:extLst>
          </p:nvPr>
        </p:nvGraphicFramePr>
        <p:xfrm>
          <a:off x="6172201" y="3886201"/>
          <a:ext cx="3025775" cy="548958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5128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46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 Jabatan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Bagian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4428" name="Line 44"/>
          <p:cNvSpPr>
            <a:spLocks noChangeShapeType="1"/>
          </p:cNvSpPr>
          <p:nvPr/>
        </p:nvSpPr>
        <p:spPr bwMode="auto">
          <a:xfrm>
            <a:off x="5105400" y="2667000"/>
            <a:ext cx="25146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4429" name="Text Box 45"/>
          <p:cNvSpPr txBox="1">
            <a:spLocks noChangeArrowheads="1"/>
          </p:cNvSpPr>
          <p:nvPr/>
        </p:nvSpPr>
        <p:spPr bwMode="auto">
          <a:xfrm>
            <a:off x="4191000" y="3505201"/>
            <a:ext cx="2667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Usulan dekomposisi</a:t>
            </a:r>
          </a:p>
        </p:txBody>
      </p:sp>
    </p:spTree>
    <p:extLst>
      <p:ext uri="{BB962C8B-B14F-4D97-AF65-F5344CB8AC3E}">
        <p14:creationId xmlns:p14="http://schemas.microsoft.com/office/powerpoint/2010/main" val="18681431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3169F1BC-AAF0-4873-8E61-EFCB12D5E94D}" type="slidenum">
              <a:rPr lang="en-US"/>
              <a:pPr/>
              <a:t>49</a:t>
            </a:fld>
            <a:endParaRPr lang="en-US"/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Operasi-operasi relasional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600200"/>
            <a:ext cx="8305800" cy="4800600"/>
          </a:xfrm>
        </p:spPr>
        <p:txBody>
          <a:bodyPr/>
          <a:lstStyle/>
          <a:p>
            <a:r>
              <a:rPr lang="en-US" sz="2400"/>
              <a:t>Memilih tupel-tupel yang memiliki karakteristik tertentu dan meletakkan tupel-tupel pilihan  di dalam sebuah relasi yang baru. Ekspresi operasi ini :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sz="2000"/>
              <a:t>BARU </a:t>
            </a:r>
            <a:r>
              <a:rPr lang="en-US" sz="2000">
                <a:sym typeface="Wingdings" panose="05000000000000000000" pitchFamily="2" charset="2"/>
              </a:rPr>
              <a:t></a:t>
            </a:r>
            <a:r>
              <a:rPr lang="en-US" sz="2000"/>
              <a:t>SELECT from KARYAWAN where NIK = “1.2345”</a:t>
            </a:r>
          </a:p>
          <a:p>
            <a:r>
              <a:rPr lang="en-US" sz="2400"/>
              <a:t>Operasi PROJECT memungkinkan mengambil kolom dan meletakkannya ke dalam relasi yang baru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sz="2000"/>
              <a:t>SURAT </a:t>
            </a:r>
            <a:r>
              <a:rPr lang="en-US" sz="2000">
                <a:sym typeface="Wingdings" panose="05000000000000000000" pitchFamily="2" charset="2"/>
              </a:rPr>
              <a:t> PROJECT Nama, ALamat from KARYAWAN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7970718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CFBFC496-3E93-4372-8FB5-6F12A1B32918}" type="slidenum">
              <a:rPr lang="en-US"/>
              <a:pPr/>
              <a:t>50</a:t>
            </a:fld>
            <a:endParaRPr lang="en-US"/>
          </a:p>
        </p:txBody>
      </p:sp>
      <p:graphicFrame>
        <p:nvGraphicFramePr>
          <p:cNvPr id="146434" name="Group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43579861"/>
              </p:ext>
            </p:extLst>
          </p:nvPr>
        </p:nvGraphicFramePr>
        <p:xfrm>
          <a:off x="2438400" y="1600200"/>
          <a:ext cx="7772400" cy="160020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054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39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Tanggal</a:t>
                      </a: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lahir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Darah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1/04/1980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3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10/10/1980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Gg Baru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6466" name="Text Box 34"/>
          <p:cNvSpPr txBox="1">
            <a:spLocks noChangeArrowheads="1"/>
          </p:cNvSpPr>
          <p:nvPr/>
        </p:nvSpPr>
        <p:spPr bwMode="auto">
          <a:xfrm>
            <a:off x="3810000" y="3505201"/>
            <a:ext cx="3962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6467" name="Rectangle 35"/>
          <p:cNvSpPr>
            <a:spLocks noChangeArrowheads="1"/>
          </p:cNvSpPr>
          <p:nvPr/>
        </p:nvSpPr>
        <p:spPr bwMode="auto">
          <a:xfrm>
            <a:off x="2819401" y="3810000"/>
            <a:ext cx="591296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1">
              <a:spcBef>
                <a:spcPct val="20000"/>
              </a:spcBef>
            </a:pPr>
            <a:r>
              <a:rPr lang="en-US"/>
              <a:t>BARU &lt;-- SELECT from KARYAWAN where NIK = “1.2345”</a:t>
            </a:r>
          </a:p>
        </p:txBody>
      </p:sp>
      <p:graphicFrame>
        <p:nvGraphicFramePr>
          <p:cNvPr id="146468" name="Group 3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80635932"/>
              </p:ext>
            </p:extLst>
          </p:nvPr>
        </p:nvGraphicFramePr>
        <p:xfrm>
          <a:off x="2438401" y="4879975"/>
          <a:ext cx="7700963" cy="766763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04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63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2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52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Tanggal lahir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Darah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Slamet</a:t>
                      </a: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Gondo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6488" name="Line 56"/>
          <p:cNvSpPr>
            <a:spLocks noChangeShapeType="1"/>
          </p:cNvSpPr>
          <p:nvPr/>
        </p:nvSpPr>
        <p:spPr bwMode="auto">
          <a:xfrm>
            <a:off x="6172200" y="32004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89" name="Line 57"/>
          <p:cNvSpPr>
            <a:spLocks noChangeShapeType="1"/>
          </p:cNvSpPr>
          <p:nvPr/>
        </p:nvSpPr>
        <p:spPr bwMode="auto">
          <a:xfrm>
            <a:off x="6172200" y="4267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6490" name="Text Box 58"/>
          <p:cNvSpPr txBox="1">
            <a:spLocks noChangeArrowheads="1"/>
          </p:cNvSpPr>
          <p:nvPr/>
        </p:nvSpPr>
        <p:spPr bwMode="auto">
          <a:xfrm>
            <a:off x="2057400" y="1066801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KARYAWAN</a:t>
            </a:r>
          </a:p>
        </p:txBody>
      </p:sp>
      <p:sp>
        <p:nvSpPr>
          <p:cNvPr id="146491" name="Text Box 59"/>
          <p:cNvSpPr txBox="1">
            <a:spLocks noChangeArrowheads="1"/>
          </p:cNvSpPr>
          <p:nvPr/>
        </p:nvSpPr>
        <p:spPr bwMode="auto">
          <a:xfrm>
            <a:off x="2057400" y="4419601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BARU</a:t>
            </a:r>
          </a:p>
        </p:txBody>
      </p:sp>
    </p:spTree>
    <p:extLst>
      <p:ext uri="{BB962C8B-B14F-4D97-AF65-F5344CB8AC3E}">
        <p14:creationId xmlns:p14="http://schemas.microsoft.com/office/powerpoint/2010/main" val="29389605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14B97164-F50A-4783-920F-CCA5F89E7C35}" type="slidenum">
              <a:rPr lang="en-US"/>
              <a:pPr/>
              <a:t>51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14745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302502"/>
              </p:ext>
            </p:extLst>
          </p:nvPr>
        </p:nvGraphicFramePr>
        <p:xfrm>
          <a:off x="1981200" y="1752600"/>
          <a:ext cx="8229600" cy="1600201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11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7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11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4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NIK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Tanggal</a:t>
                      </a: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lahir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Gol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Darah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1.2354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12/03/1963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AB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1.4566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1/04/1980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3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1.4567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10/10/1980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Gg Baru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B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7491" name="Text Box 35"/>
          <p:cNvSpPr txBox="1">
            <a:spLocks noChangeArrowheads="1"/>
          </p:cNvSpPr>
          <p:nvPr/>
        </p:nvSpPr>
        <p:spPr bwMode="auto">
          <a:xfrm>
            <a:off x="2057400" y="1295401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KARYAWAN</a:t>
            </a:r>
          </a:p>
        </p:txBody>
      </p:sp>
      <p:sp>
        <p:nvSpPr>
          <p:cNvPr id="147492" name="Rectangle 36"/>
          <p:cNvSpPr>
            <a:spLocks noChangeArrowheads="1"/>
          </p:cNvSpPr>
          <p:nvPr/>
        </p:nvSpPr>
        <p:spPr bwMode="auto">
          <a:xfrm>
            <a:off x="3810000" y="3962400"/>
            <a:ext cx="49919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SURAT </a:t>
            </a:r>
            <a:r>
              <a:rPr lang="en-US">
                <a:sym typeface="Wingdings" panose="05000000000000000000" pitchFamily="2" charset="2"/>
              </a:rPr>
              <a:t> PROJECT Nama, ALamat from KARYAWAN</a:t>
            </a:r>
          </a:p>
        </p:txBody>
      </p:sp>
      <p:sp>
        <p:nvSpPr>
          <p:cNvPr id="147493" name="Text Box 37"/>
          <p:cNvSpPr txBox="1">
            <a:spLocks noChangeArrowheads="1"/>
          </p:cNvSpPr>
          <p:nvPr/>
        </p:nvSpPr>
        <p:spPr bwMode="auto">
          <a:xfrm>
            <a:off x="4876800" y="4724401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SURAT</a:t>
            </a:r>
          </a:p>
        </p:txBody>
      </p:sp>
      <p:graphicFrame>
        <p:nvGraphicFramePr>
          <p:cNvPr id="147494" name="Group 3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741875"/>
              </p:ext>
            </p:extLst>
          </p:nvPr>
        </p:nvGraphicFramePr>
        <p:xfrm>
          <a:off x="4876800" y="5105401"/>
          <a:ext cx="3657600" cy="123094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806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9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Nama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Alamat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Slamet Gondo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 Cakrawala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Amir Samsudin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JL. Arteri Raya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Sian Lie</a:t>
                      </a:r>
                      <a:endParaRPr kumimoji="0" lang="en-US" sz="1200" b="0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defRPr sz="24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sz="22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5000"/>
                        <a:buFont typeface="Wingdings" panose="05000000000000000000" pitchFamily="2" charset="2"/>
                        <a:defRPr sz="2100"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" panose="05000000000000000000" pitchFamily="2" charset="2"/>
                        <a:defRPr>
                          <a:solidFill>
                            <a:schemeClr val="bg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2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JL Gg </a:t>
                      </a:r>
                      <a:r>
                        <a:rPr kumimoji="0" lang="en-US" sz="1200" u="none" strike="noStrike" cap="none" normalizeH="0" baseline="0" dirty="0" err="1">
                          <a:ln>
                            <a:noFill/>
                          </a:ln>
                          <a:effectLst/>
                        </a:rPr>
                        <a:t>Baru</a:t>
                      </a:r>
                      <a:endParaRPr kumimoji="0" 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7511" name="Line 55"/>
          <p:cNvSpPr>
            <a:spLocks noChangeShapeType="1"/>
          </p:cNvSpPr>
          <p:nvPr/>
        </p:nvSpPr>
        <p:spPr bwMode="auto">
          <a:xfrm>
            <a:off x="6477000" y="33528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7512" name="Line 56"/>
          <p:cNvSpPr>
            <a:spLocks noChangeShapeType="1"/>
          </p:cNvSpPr>
          <p:nvPr/>
        </p:nvSpPr>
        <p:spPr bwMode="auto">
          <a:xfrm>
            <a:off x="6477000" y="43434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5479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74EBFFE0-466C-4B09-BC99-83729B6E4076}" type="slidenum">
              <a:rPr lang="en-US"/>
              <a:pPr/>
              <a:t>52</a:t>
            </a:fld>
            <a:endParaRPr lang="en-US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Kesimpulan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828800"/>
            <a:ext cx="8153400" cy="4267200"/>
          </a:xfrm>
        </p:spPr>
        <p:txBody>
          <a:bodyPr/>
          <a:lstStyle/>
          <a:p>
            <a:pPr>
              <a:spcBef>
                <a:spcPct val="80000"/>
              </a:spcBef>
            </a:pPr>
            <a:r>
              <a:rPr lang="en-US"/>
              <a:t>Informasi adalah tidak sama dengan data, yang tersimpan dalam database</a:t>
            </a:r>
          </a:p>
          <a:p>
            <a:pPr>
              <a:spcBef>
                <a:spcPct val="80000"/>
              </a:spcBef>
            </a:pPr>
            <a:r>
              <a:rPr lang="en-US"/>
              <a:t>Untuk menerapkan dan mengelola sebuah database, dibutuhkan DBMS</a:t>
            </a:r>
          </a:p>
          <a:p>
            <a:pPr>
              <a:spcBef>
                <a:spcPct val="80000"/>
              </a:spcBef>
            </a:pPr>
            <a:r>
              <a:rPr lang="en-US"/>
              <a:t>Rancangan Database mendefinisikan struktur</a:t>
            </a:r>
          </a:p>
          <a:p>
            <a:pPr>
              <a:spcBef>
                <a:spcPct val="80000"/>
              </a:spcBef>
            </a:pPr>
            <a:r>
              <a:rPr lang="en-US"/>
              <a:t>Rancangan yang baik adalah penting</a:t>
            </a:r>
          </a:p>
        </p:txBody>
      </p:sp>
    </p:spTree>
    <p:extLst>
      <p:ext uri="{BB962C8B-B14F-4D97-AF65-F5344CB8AC3E}">
        <p14:creationId xmlns:p14="http://schemas.microsoft.com/office/powerpoint/2010/main" val="16589486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Slide 1- </a:t>
            </a:r>
            <a:fld id="{1D8318DF-265B-4962-8446-96BFFAD330F9}" type="slidenum">
              <a:rPr lang="en-US"/>
              <a:pPr/>
              <a:t>53</a:t>
            </a:fld>
            <a:endParaRPr lang="en-US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Kesimpulan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80000"/>
              </a:spcBef>
            </a:pPr>
            <a:r>
              <a:rPr lang="en-US"/>
              <a:t>Awal database adalah sistem file</a:t>
            </a:r>
          </a:p>
          <a:p>
            <a:pPr>
              <a:spcBef>
                <a:spcPct val="80000"/>
              </a:spcBef>
            </a:pPr>
            <a:r>
              <a:rPr lang="en-US"/>
              <a:t>DBMS dibutuhkan karena mengelola sistem file semakin sulit seiring perkembangan sistem </a:t>
            </a:r>
          </a:p>
          <a:p>
            <a:pPr>
              <a:spcBef>
                <a:spcPct val="80000"/>
              </a:spcBef>
            </a:pPr>
            <a:r>
              <a:rPr lang="en-US"/>
              <a:t>DBMS dikembangkan untuk mempermudah sistem pengalamatan pada sistem file</a:t>
            </a:r>
          </a:p>
          <a:p>
            <a:pPr>
              <a:spcBef>
                <a:spcPct val="80000"/>
              </a:spcBef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9452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Berbagai</a:t>
            </a: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jenis</a:t>
            </a:r>
            <a:r>
              <a:rPr 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basis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Basis data </a:t>
            </a:r>
            <a:r>
              <a:rPr lang="en-US" sz="3200" dirty="0" err="1"/>
              <a:t>operasional</a:t>
            </a:r>
            <a:r>
              <a:rPr lang="en-US" sz="3200" dirty="0"/>
              <a:t> </a:t>
            </a:r>
          </a:p>
          <a:p>
            <a:r>
              <a:rPr lang="en-US" sz="3200" dirty="0"/>
              <a:t>Basis Data </a:t>
            </a:r>
            <a:r>
              <a:rPr lang="en-US" sz="3200" dirty="0" err="1"/>
              <a:t>Terdistribusi</a:t>
            </a:r>
            <a:r>
              <a:rPr lang="en-US" sz="3200" dirty="0"/>
              <a:t> </a:t>
            </a:r>
          </a:p>
          <a:p>
            <a:r>
              <a:rPr lang="en-US" sz="3200" dirty="0"/>
              <a:t>Basis data </a:t>
            </a:r>
            <a:r>
              <a:rPr lang="en-US" sz="3200" dirty="0" err="1"/>
              <a:t>Eksternal</a:t>
            </a:r>
            <a:r>
              <a:rPr lang="en-US" sz="3200" dirty="0"/>
              <a:t> 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798333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MART DAN DATA WAREHOUSE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Data warehouse </a:t>
            </a:r>
            <a:r>
              <a:rPr lang="en-US" sz="3600" dirty="0" err="1"/>
              <a:t>adalah</a:t>
            </a:r>
            <a:r>
              <a:rPr lang="en-US" sz="3600" dirty="0"/>
              <a:t> basis data </a:t>
            </a:r>
            <a:r>
              <a:rPr lang="en-US" sz="3600" dirty="0" err="1"/>
              <a:t>itu</a:t>
            </a:r>
            <a:r>
              <a:rPr lang="en-US" sz="3600" dirty="0"/>
              <a:t> </a:t>
            </a:r>
            <a:r>
              <a:rPr lang="en-US" sz="3600" dirty="0" err="1"/>
              <a:t>sendiri</a:t>
            </a:r>
            <a:r>
              <a:rPr lang="en-US" sz="3600" dirty="0"/>
              <a:t> (basis data </a:t>
            </a:r>
            <a:r>
              <a:rPr lang="en-US" sz="3600" dirty="0" err="1"/>
              <a:t>operasionla</a:t>
            </a:r>
            <a:r>
              <a:rPr lang="en-US" sz="3600" dirty="0"/>
              <a:t>) yang </a:t>
            </a:r>
            <a:r>
              <a:rPr lang="en-US" sz="3600" dirty="0" err="1"/>
              <a:t>sudah</a:t>
            </a:r>
            <a:r>
              <a:rPr lang="en-US" sz="3600" dirty="0"/>
              <a:t> </a:t>
            </a:r>
            <a:r>
              <a:rPr lang="en-US" sz="3600" dirty="0" err="1"/>
              <a:t>tersimpan</a:t>
            </a:r>
            <a:r>
              <a:rPr lang="en-US" sz="3600" dirty="0"/>
              <a:t> </a:t>
            </a:r>
            <a:r>
              <a:rPr lang="en-US" sz="3600" dirty="0" err="1"/>
              <a:t>dalam</a:t>
            </a:r>
            <a:r>
              <a:rPr lang="en-US" sz="3600" dirty="0"/>
              <a:t> </a:t>
            </a:r>
            <a:r>
              <a:rPr lang="en-US" sz="3600" dirty="0" err="1"/>
              <a:t>jangka</a:t>
            </a:r>
            <a:r>
              <a:rPr lang="en-US" sz="3600" dirty="0"/>
              <a:t> </a:t>
            </a:r>
            <a:r>
              <a:rPr lang="en-US" sz="3600" dirty="0" err="1"/>
              <a:t>waktu</a:t>
            </a:r>
            <a:r>
              <a:rPr lang="en-US" sz="3600" dirty="0"/>
              <a:t> </a:t>
            </a:r>
            <a:r>
              <a:rPr lang="en-US" sz="3600" dirty="0" err="1"/>
              <a:t>tertentu</a:t>
            </a:r>
            <a:r>
              <a:rPr lang="en-US" sz="3600" dirty="0"/>
              <a:t> (5-10 </a:t>
            </a:r>
            <a:r>
              <a:rPr lang="en-US" sz="3600" dirty="0" err="1"/>
              <a:t>tahun</a:t>
            </a:r>
            <a:r>
              <a:rPr lang="en-US" sz="3600" dirty="0"/>
              <a:t>)</a:t>
            </a:r>
            <a:br>
              <a:rPr lang="en-US" sz="3600" dirty="0"/>
            </a:br>
            <a:r>
              <a:rPr lang="en-US" sz="3600" dirty="0" err="1"/>
              <a:t>Perangkat</a:t>
            </a:r>
            <a:r>
              <a:rPr lang="en-US" sz="3600" dirty="0"/>
              <a:t> </a:t>
            </a:r>
            <a:r>
              <a:rPr lang="en-US" sz="3600" dirty="0" err="1"/>
              <a:t>analisis</a:t>
            </a:r>
            <a:r>
              <a:rPr lang="en-US" sz="3600" dirty="0"/>
              <a:t> data warehouse : OLAP (online analytical Process)</a:t>
            </a:r>
          </a:p>
          <a:p>
            <a:r>
              <a:rPr lang="en-US" sz="3600" dirty="0" err="1"/>
              <a:t>Misal</a:t>
            </a:r>
            <a:r>
              <a:rPr lang="en-US" sz="3600" dirty="0"/>
              <a:t> </a:t>
            </a:r>
            <a:r>
              <a:rPr lang="en-US" sz="3600" dirty="0" err="1"/>
              <a:t>brp</a:t>
            </a:r>
            <a:r>
              <a:rPr lang="en-US" sz="3600" dirty="0"/>
              <a:t> </a:t>
            </a:r>
            <a:r>
              <a:rPr lang="en-US" sz="3600" dirty="0" err="1"/>
              <a:t>jumlah</a:t>
            </a:r>
            <a:r>
              <a:rPr lang="en-US" sz="3600" dirty="0"/>
              <a:t> </a:t>
            </a:r>
            <a:r>
              <a:rPr lang="en-US" sz="3600" dirty="0" err="1"/>
              <a:t>penjualan</a:t>
            </a:r>
            <a:r>
              <a:rPr lang="en-US" sz="3600" dirty="0"/>
              <a:t> </a:t>
            </a:r>
            <a:r>
              <a:rPr lang="en-US" sz="3600" dirty="0" err="1"/>
              <a:t>kuartal</a:t>
            </a:r>
            <a:r>
              <a:rPr lang="en-US" sz="3600" dirty="0"/>
              <a:t> </a:t>
            </a:r>
            <a:r>
              <a:rPr lang="en-US" sz="3600" dirty="0" err="1"/>
              <a:t>pertama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23306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31800"/>
            <a:ext cx="10131425" cy="690034"/>
          </a:xfrm>
        </p:spPr>
        <p:txBody>
          <a:bodyPr/>
          <a:lstStyle/>
          <a:p>
            <a:r>
              <a:rPr lang="en-US" dirty="0"/>
              <a:t>Data mining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241967"/>
            <a:ext cx="10131425" cy="3649133"/>
          </a:xfrm>
        </p:spPr>
        <p:txBody>
          <a:bodyPr/>
          <a:lstStyle/>
          <a:p>
            <a:pPr marL="0" indent="0">
              <a:buNone/>
            </a:pPr>
            <a:r>
              <a:rPr lang="en-US" dirty="0" err="1"/>
              <a:t>Mengapa</a:t>
            </a:r>
            <a:r>
              <a:rPr lang="en-US" dirty="0"/>
              <a:t> data mining ?</a:t>
            </a:r>
          </a:p>
          <a:p>
            <a:pPr marL="0" indent="0">
              <a:buNone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sehari-hari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memproduksi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sekalai</a:t>
            </a:r>
            <a:r>
              <a:rPr lang="en-US" dirty="0"/>
              <a:t> data :</a:t>
            </a:r>
          </a:p>
          <a:p>
            <a:pPr marL="0" indent="0">
              <a:buNone/>
            </a:pPr>
            <a:r>
              <a:rPr lang="en-US" dirty="0" err="1"/>
              <a:t>Kedokteran</a:t>
            </a:r>
            <a:r>
              <a:rPr lang="en-US" dirty="0"/>
              <a:t>, </a:t>
            </a:r>
            <a:r>
              <a:rPr lang="en-US" dirty="0" err="1"/>
              <a:t>Bisnis</a:t>
            </a:r>
            <a:r>
              <a:rPr lang="en-US" dirty="0"/>
              <a:t>. </a:t>
            </a:r>
            <a:r>
              <a:rPr lang="en-US" dirty="0" err="1"/>
              <a:t>Cuaca</a:t>
            </a:r>
            <a:r>
              <a:rPr lang="en-US" dirty="0"/>
              <a:t>, </a:t>
            </a:r>
            <a:r>
              <a:rPr lang="en-US" dirty="0" err="1"/>
              <a:t>Olah</a:t>
            </a:r>
            <a:r>
              <a:rPr lang="en-US" dirty="0"/>
              <a:t> Raga </a:t>
            </a:r>
          </a:p>
          <a:p>
            <a:pPr marL="0" indent="0">
              <a:buNone/>
            </a:pPr>
            <a:r>
              <a:rPr lang="en-US" dirty="0"/>
              <a:t>Data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entitas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yang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terabaikan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Data Mining : </a:t>
            </a:r>
            <a:r>
              <a:rPr lang="en-US" dirty="0" err="1"/>
              <a:t>disiplin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mengekstrak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himpunan</a:t>
            </a:r>
            <a:r>
              <a:rPr lang="en-US" dirty="0"/>
              <a:t> data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41400" y="5245100"/>
            <a:ext cx="196850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Himpunan</a:t>
            </a:r>
            <a:r>
              <a:rPr lang="en-US" dirty="0"/>
              <a:t> data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29100" y="5245100"/>
            <a:ext cx="234950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Metode</a:t>
            </a:r>
            <a:r>
              <a:rPr lang="en-US" dirty="0"/>
              <a:t> Data Mining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32800" y="5245100"/>
            <a:ext cx="180340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err="1"/>
              <a:t>Pengetahuan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65317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1" y="2142067"/>
            <a:ext cx="5194299" cy="3649133"/>
          </a:xfrm>
        </p:spPr>
        <p:txBody>
          <a:bodyPr/>
          <a:lstStyle/>
          <a:p>
            <a:r>
              <a:rPr lang="en-US" dirty="0" err="1"/>
              <a:t>Himpunan</a:t>
            </a:r>
            <a:r>
              <a:rPr lang="en-US" dirty="0"/>
              <a:t> data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Atribut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Feature</a:t>
            </a:r>
          </a:p>
          <a:p>
            <a:r>
              <a:rPr lang="en-US" dirty="0"/>
              <a:t>Yang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dikalkulasi</a:t>
            </a:r>
            <a:r>
              <a:rPr lang="en-US" dirty="0"/>
              <a:t> (</a:t>
            </a:r>
            <a:r>
              <a:rPr lang="en-US" dirty="0" err="1"/>
              <a:t>numerik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dihitung</a:t>
            </a:r>
            <a:r>
              <a:rPr lang="en-US" dirty="0"/>
              <a:t> (nominal)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4587" y="2487612"/>
            <a:ext cx="5757014" cy="400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159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961" y="1471507"/>
            <a:ext cx="10131425" cy="3649133"/>
          </a:xfrm>
        </p:spPr>
        <p:txBody>
          <a:bodyPr>
            <a:noAutofit/>
          </a:bodyPr>
          <a:lstStyle/>
          <a:p>
            <a:r>
              <a:rPr lang="en-US" sz="2800" dirty="0" err="1"/>
              <a:t>Metode</a:t>
            </a:r>
            <a:r>
              <a:rPr lang="en-US" sz="2800" dirty="0"/>
              <a:t> Data Mining :</a:t>
            </a:r>
          </a:p>
          <a:p>
            <a:r>
              <a:rPr lang="en-US" sz="2800" dirty="0"/>
              <a:t> </a:t>
            </a:r>
            <a:r>
              <a:rPr lang="en-US" sz="2800" dirty="0" err="1"/>
              <a:t>Estimasi</a:t>
            </a:r>
            <a:r>
              <a:rPr lang="en-US" sz="2800" dirty="0"/>
              <a:t>  (</a:t>
            </a:r>
            <a:r>
              <a:rPr lang="en-US" sz="2800" dirty="0" err="1"/>
              <a:t>contoh</a:t>
            </a:r>
            <a:r>
              <a:rPr lang="en-US" sz="2800" dirty="0"/>
              <a:t> </a:t>
            </a:r>
            <a:r>
              <a:rPr lang="en-US" sz="2800" dirty="0" err="1"/>
              <a:t>stimasi</a:t>
            </a:r>
            <a:r>
              <a:rPr lang="en-US" sz="2800" dirty="0"/>
              <a:t> </a:t>
            </a:r>
            <a:r>
              <a:rPr lang="en-US" sz="2800" dirty="0" err="1"/>
              <a:t>pengiriman</a:t>
            </a:r>
            <a:r>
              <a:rPr lang="en-US" sz="2800" dirty="0"/>
              <a:t> pizza </a:t>
            </a:r>
            <a:r>
              <a:rPr lang="en-US" sz="2800" dirty="0" err="1"/>
              <a:t>metode</a:t>
            </a:r>
            <a:r>
              <a:rPr lang="en-US" sz="2800" dirty="0"/>
              <a:t> </a:t>
            </a:r>
            <a:r>
              <a:rPr lang="en-US" sz="2800" dirty="0" err="1"/>
              <a:t>estimasi</a:t>
            </a:r>
            <a:r>
              <a:rPr lang="en-US" sz="2800" dirty="0"/>
              <a:t> </a:t>
            </a:r>
            <a:r>
              <a:rPr lang="en-US" sz="2800" dirty="0" err="1"/>
              <a:t>Regresi</a:t>
            </a:r>
            <a:r>
              <a:rPr lang="en-US" sz="2800" dirty="0"/>
              <a:t> Linier)</a:t>
            </a:r>
          </a:p>
          <a:p>
            <a:r>
              <a:rPr lang="en-US" sz="2800" dirty="0" err="1"/>
              <a:t>Prediksi</a:t>
            </a:r>
            <a:r>
              <a:rPr lang="en-US" sz="2800" dirty="0"/>
              <a:t>  (Dataset </a:t>
            </a:r>
            <a:r>
              <a:rPr lang="en-US" sz="2800" dirty="0" err="1"/>
              <a:t>harga</a:t>
            </a:r>
            <a:r>
              <a:rPr lang="en-US" sz="2800" dirty="0"/>
              <a:t> </a:t>
            </a:r>
            <a:r>
              <a:rPr lang="en-US" sz="2800" dirty="0" err="1"/>
              <a:t>saham</a:t>
            </a:r>
            <a:r>
              <a:rPr lang="en-US" sz="2800" dirty="0"/>
              <a:t> </a:t>
            </a:r>
            <a:r>
              <a:rPr lang="en-US" sz="2800" dirty="0" err="1"/>
              <a:t>berbentuk</a:t>
            </a:r>
            <a:r>
              <a:rPr lang="en-US" sz="2800" dirty="0"/>
              <a:t> time series, </a:t>
            </a:r>
            <a:r>
              <a:rPr lang="en-US" sz="2800" dirty="0" err="1"/>
              <a:t>metode</a:t>
            </a:r>
            <a:r>
              <a:rPr lang="en-US" sz="2800" dirty="0"/>
              <a:t> neural network : 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harga</a:t>
            </a:r>
            <a:r>
              <a:rPr lang="en-US" sz="2800" dirty="0"/>
              <a:t> </a:t>
            </a:r>
            <a:r>
              <a:rPr lang="en-US" sz="2800" dirty="0" err="1"/>
              <a:t>saham</a:t>
            </a:r>
            <a:r>
              <a:rPr lang="en-US" sz="2800" dirty="0"/>
              <a:t> </a:t>
            </a:r>
            <a:r>
              <a:rPr lang="en-US" sz="2800" dirty="0" err="1"/>
              <a:t>berbentuk</a:t>
            </a:r>
            <a:r>
              <a:rPr lang="en-US" sz="2800" dirty="0"/>
              <a:t> </a:t>
            </a:r>
            <a:r>
              <a:rPr lang="en-US" sz="2800" dirty="0" err="1"/>
              <a:t>rumus</a:t>
            </a:r>
            <a:r>
              <a:rPr lang="en-US" sz="2800" dirty="0"/>
              <a:t> )</a:t>
            </a:r>
          </a:p>
          <a:p>
            <a:r>
              <a:rPr lang="en-US" sz="2800" dirty="0" err="1"/>
              <a:t>Klasifikasi</a:t>
            </a:r>
            <a:r>
              <a:rPr lang="en-US" sz="2800" dirty="0"/>
              <a:t> (</a:t>
            </a:r>
            <a:r>
              <a:rPr lang="en-US" sz="2800" dirty="0" err="1"/>
              <a:t>Klasifikasi</a:t>
            </a:r>
            <a:r>
              <a:rPr lang="en-US" sz="2800" dirty="0"/>
              <a:t> </a:t>
            </a:r>
            <a:r>
              <a:rPr lang="en-US" sz="2800" dirty="0" err="1"/>
              <a:t>lulusan</a:t>
            </a:r>
            <a:r>
              <a:rPr lang="en-US" sz="2800" dirty="0"/>
              <a:t> </a:t>
            </a:r>
            <a:r>
              <a:rPr lang="en-US" sz="2800" dirty="0" err="1"/>
              <a:t>mahasiswa</a:t>
            </a:r>
            <a:r>
              <a:rPr lang="en-US" sz="2800" dirty="0"/>
              <a:t> (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klasifikasi</a:t>
            </a:r>
            <a:r>
              <a:rPr lang="en-US" sz="2800" dirty="0"/>
              <a:t> C.45) </a:t>
            </a:r>
            <a:r>
              <a:rPr lang="en-US" sz="2800" dirty="0" err="1"/>
              <a:t>berupa</a:t>
            </a:r>
            <a:r>
              <a:rPr lang="en-US" sz="2800" dirty="0"/>
              <a:t> </a:t>
            </a:r>
            <a:r>
              <a:rPr lang="en-US" sz="2800" dirty="0" err="1"/>
              <a:t>pohon</a:t>
            </a:r>
            <a:r>
              <a:rPr lang="en-US" sz="2800" dirty="0"/>
              <a:t> </a:t>
            </a:r>
            <a:r>
              <a:rPr lang="en-US" sz="2800" dirty="0" err="1"/>
              <a:t>keputusan</a:t>
            </a:r>
            <a:endParaRPr lang="en-US" sz="2800" dirty="0"/>
          </a:p>
          <a:p>
            <a:r>
              <a:rPr lang="en-US" sz="2800" dirty="0" err="1"/>
              <a:t>Klustering</a:t>
            </a:r>
            <a:r>
              <a:rPr lang="en-US" sz="2800" dirty="0"/>
              <a:t> (</a:t>
            </a:r>
            <a:r>
              <a:rPr lang="en-US" sz="2800" dirty="0" err="1"/>
              <a:t>Klustering</a:t>
            </a:r>
            <a:r>
              <a:rPr lang="en-US" sz="2800" dirty="0"/>
              <a:t> 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metode</a:t>
            </a:r>
            <a:r>
              <a:rPr lang="en-US" sz="2800" dirty="0"/>
              <a:t> K-Means)</a:t>
            </a:r>
          </a:p>
          <a:p>
            <a:r>
              <a:rPr lang="en-US" sz="2800" dirty="0" err="1"/>
              <a:t>Assosiasi</a:t>
            </a:r>
            <a:r>
              <a:rPr lang="en-US" sz="2800" dirty="0"/>
              <a:t> (</a:t>
            </a:r>
            <a:r>
              <a:rPr lang="en-US" sz="2800" dirty="0" err="1"/>
              <a:t>assosiasi</a:t>
            </a:r>
            <a:r>
              <a:rPr lang="en-US" sz="2800" dirty="0"/>
              <a:t> </a:t>
            </a:r>
            <a:r>
              <a:rPr lang="en-US" sz="2800" dirty="0" err="1"/>
              <a:t>barang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kekayaan</a:t>
            </a:r>
            <a:r>
              <a:rPr lang="en-US" sz="2800" dirty="0"/>
              <a:t> : 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pengetahuan</a:t>
            </a:r>
            <a:r>
              <a:rPr lang="en-US" sz="2800" dirty="0"/>
              <a:t> PP Growth)</a:t>
            </a:r>
          </a:p>
        </p:txBody>
      </p:sp>
    </p:spTree>
    <p:extLst>
      <p:ext uri="{BB962C8B-B14F-4D97-AF65-F5344CB8AC3E}">
        <p14:creationId xmlns:p14="http://schemas.microsoft.com/office/powerpoint/2010/main" val="11729636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5501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336</TotalTime>
  <Words>2078</Words>
  <Application>Microsoft Office PowerPoint</Application>
  <PresentationFormat>Widescreen</PresentationFormat>
  <Paragraphs>569</Paragraphs>
  <Slides>59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8" baseType="lpstr">
      <vt:lpstr>Arial</vt:lpstr>
      <vt:lpstr>Arial Narrow</vt:lpstr>
      <vt:lpstr>Calibri</vt:lpstr>
      <vt:lpstr>Calibri Light</vt:lpstr>
      <vt:lpstr>Candara Light</vt:lpstr>
      <vt:lpstr>Courier New</vt:lpstr>
      <vt:lpstr>Monotype Sorts</vt:lpstr>
      <vt:lpstr>Wingdings</vt:lpstr>
      <vt:lpstr>Celestial</vt:lpstr>
      <vt:lpstr>BASIS DATA </vt:lpstr>
      <vt:lpstr>PERANAN  BASIS DATA </vt:lpstr>
      <vt:lpstr>Struktur data dan basis data </vt:lpstr>
      <vt:lpstr>Database dan DBMS</vt:lpstr>
      <vt:lpstr>Database dan DBMS</vt:lpstr>
      <vt:lpstr>DBMS membuat pengelolaan data lebih efisien dan efektif</vt:lpstr>
      <vt:lpstr>DBMS mengelola interaksi antara end user dan database</vt:lpstr>
      <vt:lpstr>PowerPoint Presentation</vt:lpstr>
      <vt:lpstr>Jenis basis data menurut pengaksesannya</vt:lpstr>
      <vt:lpstr>Model data </vt:lpstr>
      <vt:lpstr>Jenis database</vt:lpstr>
      <vt:lpstr>Jenis database</vt:lpstr>
      <vt:lpstr>Lokasi database</vt:lpstr>
      <vt:lpstr>Komponen dbms</vt:lpstr>
      <vt:lpstr>SQL (structure query language)</vt:lpstr>
      <vt:lpstr>PowerPoint Presentation</vt:lpstr>
      <vt:lpstr>PowerPoint Presentation</vt:lpstr>
      <vt:lpstr>Penggunaan database</vt:lpstr>
      <vt:lpstr>Mengapa merancang database itu penting</vt:lpstr>
      <vt:lpstr>Awal sejarah Database:  File dan Siste File </vt:lpstr>
      <vt:lpstr>Sistem File Manual</vt:lpstr>
      <vt:lpstr>Konversi dari Manual File System ke Computer File System</vt:lpstr>
      <vt:lpstr>File Daftar Pelanggan </vt:lpstr>
      <vt:lpstr>Terminologi File dasar</vt:lpstr>
      <vt:lpstr>Contoh rancangan database awal</vt:lpstr>
      <vt:lpstr>Contoh rancangan database awal</vt:lpstr>
      <vt:lpstr>Isi file agen</vt:lpstr>
      <vt:lpstr>Evolusi sistem file sederhana</vt:lpstr>
      <vt:lpstr>Contoh file sistem sederhana</vt:lpstr>
      <vt:lpstr>Contoh rancangan database awal</vt:lpstr>
      <vt:lpstr>Contoh Field File Customer</vt:lpstr>
      <vt:lpstr>Redundansi Data </vt:lpstr>
      <vt:lpstr>Anomali Data </vt:lpstr>
      <vt:lpstr>Database vs. Sistem File </vt:lpstr>
      <vt:lpstr>Perbedaan Database dan Sistem File </vt:lpstr>
      <vt:lpstr>Lingkungan sistem Database</vt:lpstr>
      <vt:lpstr>Lingkungan sistem Database</vt:lpstr>
      <vt:lpstr>Fungsi DBMS </vt:lpstr>
      <vt:lpstr>Fungsi DBMS</vt:lpstr>
      <vt:lpstr>Fungsi DBMS</vt:lpstr>
      <vt:lpstr>Ilustrasi Metadata  dengan Microsoft Access</vt:lpstr>
      <vt:lpstr>Ilustrasi manajemen simpanan data dengan Oracle</vt:lpstr>
      <vt:lpstr>Model Relasional</vt:lpstr>
      <vt:lpstr>Isu desain relasional</vt:lpstr>
      <vt:lpstr>Isu desain relasional</vt:lpstr>
      <vt:lpstr>PowerPoint Presentation</vt:lpstr>
      <vt:lpstr>PowerPoint Presentation</vt:lpstr>
      <vt:lpstr>Sebuah relasi dan usulan dekomposisi</vt:lpstr>
      <vt:lpstr>Operasi-operasi relasional</vt:lpstr>
      <vt:lpstr>PowerPoint Presentation</vt:lpstr>
      <vt:lpstr>PowerPoint Presentation</vt:lpstr>
      <vt:lpstr>Kesimpulan</vt:lpstr>
      <vt:lpstr>Kesimpulan</vt:lpstr>
      <vt:lpstr>Berbagai jenis basis data</vt:lpstr>
      <vt:lpstr>DATA MART DAN DATA WAREHOUSE</vt:lpstr>
      <vt:lpstr>Data mining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BASIS DATA</dc:title>
  <dc:creator>gue</dc:creator>
  <cp:lastModifiedBy>ifa</cp:lastModifiedBy>
  <cp:revision>23</cp:revision>
  <dcterms:created xsi:type="dcterms:W3CDTF">2014-12-09T02:53:49Z</dcterms:created>
  <dcterms:modified xsi:type="dcterms:W3CDTF">2019-10-26T14:18:34Z</dcterms:modified>
</cp:coreProperties>
</file>