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34"/>
  </p:notesMasterIdLst>
  <p:handoutMasterIdLst>
    <p:handoutMasterId r:id="rId35"/>
  </p:handoutMasterIdLst>
  <p:sldIdLst>
    <p:sldId id="257" r:id="rId5"/>
    <p:sldId id="277" r:id="rId6"/>
    <p:sldId id="278" r:id="rId7"/>
    <p:sldId id="275" r:id="rId8"/>
    <p:sldId id="279" r:id="rId9"/>
    <p:sldId id="280" r:id="rId10"/>
    <p:sldId id="281" r:id="rId11"/>
    <p:sldId id="282" r:id="rId12"/>
    <p:sldId id="283" r:id="rId13"/>
    <p:sldId id="276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3" r:id="rId22"/>
    <p:sldId id="294" r:id="rId23"/>
    <p:sldId id="295" r:id="rId24"/>
    <p:sldId id="292" r:id="rId25"/>
    <p:sldId id="296" r:id="rId26"/>
    <p:sldId id="297" r:id="rId27"/>
    <p:sldId id="298" r:id="rId28"/>
    <p:sldId id="299" r:id="rId29"/>
    <p:sldId id="291" r:id="rId30"/>
    <p:sldId id="300" r:id="rId31"/>
    <p:sldId id="301" r:id="rId32"/>
    <p:sldId id="302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5" d="100"/>
          <a:sy n="95" d="100"/>
        </p:scale>
        <p:origin x="358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BE2AAA-2CC7-4F9C-A8C6-8B9F2A3E9EF0}" type="datetimeFigureOut">
              <a:rPr lang="en-US" smtClean="0"/>
              <a:t>10/22/2020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0AD62A-9EE1-43E3-A7E5-D268F71DF3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82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37ADBA-1AC7-4CD6-8AFF-4E8087BA5487}" type="datetimeFigureOut">
              <a:rPr lang="en-US" smtClean="0"/>
              <a:t>10/22/2020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34C2EF-8A97-4DAF-B099-E567883644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091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4" r="323" b="422"/>
          <a:stretch/>
        </p:blipFill>
        <p:spPr>
          <a:xfrm>
            <a:off x="1524" y="1"/>
            <a:ext cx="12188952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533400"/>
            <a:ext cx="8458200" cy="1828800"/>
          </a:xfrm>
        </p:spPr>
        <p:txBody>
          <a:bodyPr anchor="b">
            <a:normAutofit/>
          </a:bodyPr>
          <a:lstStyle>
            <a:lvl1pPr algn="l">
              <a:defRPr sz="4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2438400"/>
            <a:ext cx="7086600" cy="914400"/>
          </a:xfrm>
        </p:spPr>
        <p:txBody>
          <a:bodyPr>
            <a:normAutofit/>
          </a:bodyPr>
          <a:lstStyle>
            <a:lvl1pPr marL="0" indent="0" algn="l">
              <a:spcBef>
                <a:spcPts val="1200"/>
              </a:spcBef>
              <a:buNone/>
              <a:defRPr sz="2400"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445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10/22/2020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73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" t="422"/>
          <a:stretch/>
        </p:blipFill>
        <p:spPr>
          <a:xfrm>
            <a:off x="0" y="0"/>
            <a:ext cx="12188952" cy="685717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2800" y="533400"/>
            <a:ext cx="7315200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52800" y="2438400"/>
            <a:ext cx="5486400" cy="9144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4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7950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1825625"/>
            <a:ext cx="4389120" cy="347472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8880" y="1825625"/>
            <a:ext cx="4389120" cy="347472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10/22/2020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30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828799"/>
            <a:ext cx="4389120" cy="795867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4000" y="2624666"/>
            <a:ext cx="4389120" cy="267546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78880" y="1828799"/>
            <a:ext cx="4389120" cy="795867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78880" y="2624666"/>
            <a:ext cx="4389120" cy="267546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10/22/2020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08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10/22/2020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02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10/22/2020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07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4400" y="1828800"/>
            <a:ext cx="5943600" cy="3476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3999" y="1828800"/>
            <a:ext cx="2926080" cy="3476625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10/22/2020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35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5"/>
          <p:cNvSpPr>
            <a:spLocks/>
          </p:cNvSpPr>
          <p:nvPr/>
        </p:nvSpPr>
        <p:spPr bwMode="gray">
          <a:xfrm>
            <a:off x="804333" y="1695450"/>
            <a:ext cx="5596467" cy="3295650"/>
          </a:xfrm>
          <a:custGeom>
            <a:avLst/>
            <a:gdLst>
              <a:gd name="T0" fmla="*/ 1279 w 1347"/>
              <a:gd name="T1" fmla="*/ 919 h 986"/>
              <a:gd name="T2" fmla="*/ 65 w 1347"/>
              <a:gd name="T3" fmla="*/ 919 h 986"/>
              <a:gd name="T4" fmla="*/ 65 w 1347"/>
              <a:gd name="T5" fmla="*/ 64 h 986"/>
              <a:gd name="T6" fmla="*/ 1279 w 1347"/>
              <a:gd name="T7" fmla="*/ 64 h 986"/>
              <a:gd name="T8" fmla="*/ 1279 w 1347"/>
              <a:gd name="T9" fmla="*/ 919 h 9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7" h="986">
                <a:moveTo>
                  <a:pt x="1279" y="919"/>
                </a:moveTo>
                <a:cubicBezTo>
                  <a:pt x="1211" y="986"/>
                  <a:pt x="121" y="974"/>
                  <a:pt x="65" y="919"/>
                </a:cubicBezTo>
                <a:cubicBezTo>
                  <a:pt x="9" y="863"/>
                  <a:pt x="0" y="128"/>
                  <a:pt x="65" y="64"/>
                </a:cubicBezTo>
                <a:cubicBezTo>
                  <a:pt x="130" y="0"/>
                  <a:pt x="1217" y="3"/>
                  <a:pt x="1279" y="64"/>
                </a:cubicBezTo>
                <a:cubicBezTo>
                  <a:pt x="1341" y="125"/>
                  <a:pt x="1347" y="852"/>
                  <a:pt x="1279" y="9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Picture Placeholder 11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1006022" y="1874520"/>
            <a:ext cx="5193089" cy="2937510"/>
          </a:xfrm>
          <a:custGeom>
            <a:avLst/>
            <a:gdLst>
              <a:gd name="connsiteX0" fmla="*/ 2531359 w 5066932"/>
              <a:gd name="connsiteY0" fmla="*/ 21 h 2945784"/>
              <a:gd name="connsiteX1" fmla="*/ 4878015 w 5066932"/>
              <a:gd name="connsiteY1" fmla="*/ 145719 h 2945784"/>
              <a:gd name="connsiteX2" fmla="*/ 4878015 w 5066932"/>
              <a:gd name="connsiteY2" fmla="*/ 2803241 h 2945784"/>
              <a:gd name="connsiteX3" fmla="*/ 175988 w 5066932"/>
              <a:gd name="connsiteY3" fmla="*/ 2803241 h 2945784"/>
              <a:gd name="connsiteX4" fmla="*/ 175988 w 5066932"/>
              <a:gd name="connsiteY4" fmla="*/ 145719 h 2945784"/>
              <a:gd name="connsiteX5" fmla="*/ 2531359 w 5066932"/>
              <a:gd name="connsiteY5" fmla="*/ 21 h 29457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66932" h="2945784">
                <a:moveTo>
                  <a:pt x="2531359" y="21"/>
                </a:moveTo>
                <a:cubicBezTo>
                  <a:pt x="3645379" y="1187"/>
                  <a:pt x="4757946" y="50918"/>
                  <a:pt x="4878015" y="145719"/>
                </a:cubicBezTo>
                <a:cubicBezTo>
                  <a:pt x="5118151" y="335320"/>
                  <a:pt x="5141390" y="2594991"/>
                  <a:pt x="4878015" y="2803241"/>
                </a:cubicBezTo>
                <a:cubicBezTo>
                  <a:pt x="4614639" y="3011491"/>
                  <a:pt x="392886" y="2974193"/>
                  <a:pt x="175988" y="2803241"/>
                </a:cubicBezTo>
                <a:cubicBezTo>
                  <a:pt x="-40909" y="2629181"/>
                  <a:pt x="-75768" y="344644"/>
                  <a:pt x="175988" y="145719"/>
                </a:cubicBezTo>
                <a:cubicBezTo>
                  <a:pt x="301866" y="46256"/>
                  <a:pt x="1417339" y="-1144"/>
                  <a:pt x="2531359" y="21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10400" y="2245995"/>
            <a:ext cx="3657600" cy="219456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10/22/2020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31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580" y="5791200"/>
            <a:ext cx="8115419" cy="70167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Freeform 5"/>
          <p:cNvSpPr>
            <a:spLocks/>
          </p:cNvSpPr>
          <p:nvPr/>
        </p:nvSpPr>
        <p:spPr bwMode="gray">
          <a:xfrm>
            <a:off x="762000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 descr="An empty placeholder to add an image. Click on the placeholder and select the image that you wish to add"/>
          <p:cNvSpPr>
            <a:spLocks noGrp="1"/>
          </p:cNvSpPr>
          <p:nvPr>
            <p:ph type="pic" sz="quarter" idx="13"/>
          </p:nvPr>
        </p:nvSpPr>
        <p:spPr>
          <a:xfrm>
            <a:off x="992435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028581" y="5181600"/>
            <a:ext cx="3566160" cy="493776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8" name="Freeform 5"/>
          <p:cNvSpPr>
            <a:spLocks/>
          </p:cNvSpPr>
          <p:nvPr/>
        </p:nvSpPr>
        <p:spPr bwMode="gray">
          <a:xfrm>
            <a:off x="5300133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Picture Placeholder 18" descr="An empty placeholder to add an image. Click on the placeholder and select the image that you wish to add"/>
          <p:cNvSpPr>
            <a:spLocks noGrp="1"/>
          </p:cNvSpPr>
          <p:nvPr>
            <p:ph type="pic" sz="quarter" idx="15"/>
          </p:nvPr>
        </p:nvSpPr>
        <p:spPr>
          <a:xfrm>
            <a:off x="5530568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0" name="Text Placeholder 16"/>
          <p:cNvSpPr>
            <a:spLocks noGrp="1"/>
          </p:cNvSpPr>
          <p:nvPr>
            <p:ph type="body" sz="quarter" idx="16"/>
          </p:nvPr>
        </p:nvSpPr>
        <p:spPr>
          <a:xfrm>
            <a:off x="5566714" y="5181600"/>
            <a:ext cx="3566160" cy="493776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3777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580" y="5305424"/>
            <a:ext cx="8104083" cy="579921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Freeform 5"/>
          <p:cNvSpPr>
            <a:spLocks/>
          </p:cNvSpPr>
          <p:nvPr/>
        </p:nvSpPr>
        <p:spPr bwMode="gray">
          <a:xfrm>
            <a:off x="762000" y="933449"/>
            <a:ext cx="53340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 descr="An empty placeholder to add an image. Click on the placeholder and select the image that you wish to add"/>
          <p:cNvSpPr>
            <a:spLocks noGrp="1"/>
          </p:cNvSpPr>
          <p:nvPr>
            <p:ph type="pic" sz="quarter" idx="13"/>
          </p:nvPr>
        </p:nvSpPr>
        <p:spPr>
          <a:xfrm>
            <a:off x="991888" y="1113022"/>
            <a:ext cx="4874224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8" name="Freeform 5"/>
          <p:cNvSpPr>
            <a:spLocks/>
          </p:cNvSpPr>
          <p:nvPr/>
        </p:nvSpPr>
        <p:spPr bwMode="gray">
          <a:xfrm>
            <a:off x="6323873" y="967316"/>
            <a:ext cx="2990942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Picture Placeholder 18" descr="An empty placeholder to add an image. Click on the placeholder and select the image that you wish to add"/>
          <p:cNvSpPr>
            <a:spLocks noGrp="1"/>
          </p:cNvSpPr>
          <p:nvPr>
            <p:ph type="pic" sz="quarter" idx="15"/>
          </p:nvPr>
        </p:nvSpPr>
        <p:spPr>
          <a:xfrm>
            <a:off x="6506025" y="1109743"/>
            <a:ext cx="2626638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2" name="Freeform 5"/>
          <p:cNvSpPr>
            <a:spLocks/>
          </p:cNvSpPr>
          <p:nvPr/>
        </p:nvSpPr>
        <p:spPr bwMode="gray">
          <a:xfrm>
            <a:off x="6323873" y="3060954"/>
            <a:ext cx="2990942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Picture Placeholder 12" descr="An empty placeholder to add an image. Click on the placeholder and select the image that you wish to add"/>
          <p:cNvSpPr>
            <a:spLocks noGrp="1"/>
          </p:cNvSpPr>
          <p:nvPr>
            <p:ph type="pic" sz="quarter" idx="16"/>
          </p:nvPr>
        </p:nvSpPr>
        <p:spPr>
          <a:xfrm>
            <a:off x="6506025" y="3203381"/>
            <a:ext cx="2626638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028581" y="5919255"/>
            <a:ext cx="8104082" cy="49742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1779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v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" y="283"/>
            <a:ext cx="12188952" cy="68597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77400" y="365126"/>
            <a:ext cx="2133600" cy="153987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Freeform 5"/>
          <p:cNvSpPr>
            <a:spLocks/>
          </p:cNvSpPr>
          <p:nvPr/>
        </p:nvSpPr>
        <p:spPr bwMode="gray">
          <a:xfrm>
            <a:off x="4182533" y="265044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Picture Placeholder 8" descr="An empty placeholder to add an image. Click on the placeholder and select the image that you wish to add"/>
          <p:cNvSpPr>
            <a:spLocks noGrp="1"/>
          </p:cNvSpPr>
          <p:nvPr>
            <p:ph type="pic" sz="quarter" idx="13"/>
          </p:nvPr>
        </p:nvSpPr>
        <p:spPr>
          <a:xfrm>
            <a:off x="4424435" y="436315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Freeform 5"/>
          <p:cNvSpPr>
            <a:spLocks/>
          </p:cNvSpPr>
          <p:nvPr/>
        </p:nvSpPr>
        <p:spPr bwMode="gray">
          <a:xfrm>
            <a:off x="816188" y="384723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Picture Placeholder 10" descr="An empty placeholder to add an image. Click on the placeholder and select the image that you wish to add"/>
          <p:cNvSpPr>
            <a:spLocks noGrp="1"/>
          </p:cNvSpPr>
          <p:nvPr>
            <p:ph type="pic" sz="quarter" idx="15"/>
          </p:nvPr>
        </p:nvSpPr>
        <p:spPr>
          <a:xfrm>
            <a:off x="1013022" y="538232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2" name="Freeform 5"/>
          <p:cNvSpPr>
            <a:spLocks/>
          </p:cNvSpPr>
          <p:nvPr/>
        </p:nvSpPr>
        <p:spPr bwMode="gray">
          <a:xfrm>
            <a:off x="816188" y="2478361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Picture Placeholder 12" descr="An empty placeholder to add an image. Click on the placeholder and select the image that you wish to add"/>
          <p:cNvSpPr>
            <a:spLocks noGrp="1"/>
          </p:cNvSpPr>
          <p:nvPr>
            <p:ph type="pic" sz="quarter" idx="16"/>
          </p:nvPr>
        </p:nvSpPr>
        <p:spPr>
          <a:xfrm>
            <a:off x="1013022" y="2631870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4" name="Freeform 5"/>
          <p:cNvSpPr>
            <a:spLocks/>
          </p:cNvSpPr>
          <p:nvPr/>
        </p:nvSpPr>
        <p:spPr bwMode="gray">
          <a:xfrm>
            <a:off x="816188" y="4571999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 descr="An empty placeholder to add an image. Click on the placeholder and select the image that you wish to add"/>
          <p:cNvSpPr>
            <a:spLocks noGrp="1"/>
          </p:cNvSpPr>
          <p:nvPr>
            <p:ph type="pic" sz="quarter" idx="17"/>
          </p:nvPr>
        </p:nvSpPr>
        <p:spPr>
          <a:xfrm>
            <a:off x="1013022" y="4725508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0" name="Freeform 5"/>
          <p:cNvSpPr>
            <a:spLocks/>
          </p:cNvSpPr>
          <p:nvPr/>
        </p:nvSpPr>
        <p:spPr bwMode="gray">
          <a:xfrm>
            <a:off x="4182533" y="3448511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Picture Placeholder 20" descr="An empty placeholder to add an image. Click on the placeholder and select the image that you wish to add"/>
          <p:cNvSpPr>
            <a:spLocks noGrp="1"/>
          </p:cNvSpPr>
          <p:nvPr>
            <p:ph type="pic" sz="quarter" idx="18"/>
          </p:nvPr>
        </p:nvSpPr>
        <p:spPr>
          <a:xfrm>
            <a:off x="4424435" y="3619782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467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10/22/2020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261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365125"/>
            <a:ext cx="1828799" cy="4940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365125"/>
            <a:ext cx="6858000" cy="49403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10/22/2020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244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" t="511" r="525" b="2999"/>
          <a:stretch/>
        </p:blipFill>
        <p:spPr>
          <a:xfrm>
            <a:off x="0" y="0"/>
            <a:ext cx="12188826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9829800" cy="108267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828800"/>
            <a:ext cx="91440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09800" y="6416675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10400" y="6416675"/>
            <a:ext cx="1371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7FC8593D-7C47-471E-A8DF-97AC4FFD13F5}" type="datetimeFigureOut">
              <a:rPr lang="en-US" smtClean="0"/>
              <a:pPr/>
              <a:t>10/22/2020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838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89D71E3-7D81-4C24-B9D8-6B108755C64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65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2" r:id="rId11"/>
    <p:sldLayoutId id="2147483661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800" dirty="0" smtClean="0"/>
              <a:t>DERET</a:t>
            </a:r>
            <a:endParaRPr lang="en-US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Dr. </a:t>
            </a:r>
            <a:r>
              <a:rPr lang="en-US" dirty="0" err="1" smtClean="0"/>
              <a:t>Rauly</a:t>
            </a:r>
            <a:r>
              <a:rPr lang="en-US" dirty="0" smtClean="0"/>
              <a:t> </a:t>
            </a:r>
            <a:r>
              <a:rPr lang="en-US" dirty="0" err="1" smtClean="0"/>
              <a:t>Sijabat</a:t>
            </a:r>
            <a:r>
              <a:rPr lang="en-US" dirty="0" smtClean="0"/>
              <a:t>, S.KM, S.E, M.M, CPHCM, </a:t>
            </a:r>
            <a:r>
              <a:rPr lang="en-US" dirty="0" err="1" smtClean="0"/>
              <a:t>CIQaR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804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4624"/>
            <a:ext cx="9829800" cy="1082674"/>
          </a:xfrm>
        </p:spPr>
        <p:txBody>
          <a:bodyPr>
            <a:normAutofit/>
          </a:bodyPr>
          <a:lstStyle/>
          <a:p>
            <a:r>
              <a:rPr lang="en-US" sz="4000" dirty="0" err="1" smtClean="0"/>
              <a:t>Pengertian</a:t>
            </a:r>
            <a:endParaRPr lang="en-US" sz="4000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838200" y="1484784"/>
            <a:ext cx="9829800" cy="28803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 err="1" smtClean="0"/>
              <a:t>Deret</a:t>
            </a:r>
            <a:r>
              <a:rPr lang="en-US" sz="2600" dirty="0" smtClean="0"/>
              <a:t> </a:t>
            </a:r>
            <a:r>
              <a:rPr lang="en-US" sz="2600" dirty="0" err="1" smtClean="0"/>
              <a:t>adalah</a:t>
            </a:r>
            <a:r>
              <a:rPr lang="en-US" sz="2600" dirty="0" smtClean="0"/>
              <a:t> </a:t>
            </a:r>
            <a:r>
              <a:rPr lang="id-ID" sz="2600" dirty="0"/>
              <a:t>rangkaian bilangan yang tersusun secara teratur dan memenuhi kaidah-kaidah tertentu</a:t>
            </a:r>
            <a:r>
              <a:rPr lang="id-ID" sz="2600" dirty="0" smtClean="0"/>
              <a:t>.</a:t>
            </a:r>
            <a:endParaRPr lang="en-US" sz="26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 err="1" smtClean="0"/>
              <a:t>Suku</a:t>
            </a:r>
            <a:r>
              <a:rPr lang="en-US" sz="2600" dirty="0" smtClean="0"/>
              <a:t> </a:t>
            </a:r>
            <a:r>
              <a:rPr lang="en-US" sz="2600" dirty="0" err="1" smtClean="0"/>
              <a:t>adalah</a:t>
            </a:r>
            <a:r>
              <a:rPr lang="en-US" sz="2600" dirty="0" smtClean="0"/>
              <a:t> </a:t>
            </a:r>
            <a:r>
              <a:rPr lang="en-US" sz="2600" dirty="0" err="1" smtClean="0"/>
              <a:t>bilangan-bilangan</a:t>
            </a:r>
            <a:r>
              <a:rPr lang="en-US" sz="2600" dirty="0" smtClean="0"/>
              <a:t> yang </a:t>
            </a:r>
            <a:r>
              <a:rPr lang="en-US" sz="2600" dirty="0" err="1" smtClean="0"/>
              <a:t>merupakan</a:t>
            </a:r>
            <a:r>
              <a:rPr lang="en-US" sz="2600" dirty="0" smtClean="0"/>
              <a:t> </a:t>
            </a:r>
            <a:r>
              <a:rPr lang="en-US" sz="2600" dirty="0" err="1" smtClean="0"/>
              <a:t>unsur</a:t>
            </a:r>
            <a:r>
              <a:rPr lang="en-US" sz="2600" dirty="0" smtClean="0"/>
              <a:t> </a:t>
            </a:r>
            <a:r>
              <a:rPr lang="en-US" sz="2600" dirty="0" err="1" smtClean="0"/>
              <a:t>dan</a:t>
            </a:r>
            <a:r>
              <a:rPr lang="en-US" sz="2600" dirty="0" smtClean="0"/>
              <a:t> </a:t>
            </a:r>
            <a:r>
              <a:rPr lang="en-US" sz="2600" dirty="0" err="1" smtClean="0"/>
              <a:t>pembentuk</a:t>
            </a:r>
            <a:r>
              <a:rPr lang="en-US" sz="2600" dirty="0" smtClean="0"/>
              <a:t> </a:t>
            </a:r>
            <a:r>
              <a:rPr lang="en-US" sz="2600" dirty="0" err="1" smtClean="0"/>
              <a:t>sebuah</a:t>
            </a:r>
            <a:r>
              <a:rPr lang="en-US" sz="2600" dirty="0" smtClean="0"/>
              <a:t> </a:t>
            </a:r>
            <a:r>
              <a:rPr lang="en-US" sz="2600" dirty="0" err="1" smtClean="0"/>
              <a:t>deret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407273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767408" y="980728"/>
            <a:ext cx="4393704" cy="50405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600" dirty="0" err="1" smtClean="0"/>
              <a:t>Berdasarkan</a:t>
            </a:r>
            <a:r>
              <a:rPr lang="en-US" sz="2600" dirty="0" smtClean="0"/>
              <a:t> </a:t>
            </a:r>
            <a:r>
              <a:rPr lang="en-US" sz="2600" dirty="0" err="1" smtClean="0"/>
              <a:t>Jumlah</a:t>
            </a:r>
            <a:r>
              <a:rPr lang="en-US" sz="2600" dirty="0" smtClean="0"/>
              <a:t> </a:t>
            </a:r>
            <a:r>
              <a:rPr lang="en-US" sz="2600" dirty="0" err="1" smtClean="0"/>
              <a:t>Suku</a:t>
            </a:r>
            <a:endParaRPr lang="en-US" sz="2600" dirty="0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528048" y="404664"/>
            <a:ext cx="4393704" cy="12601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600" dirty="0" err="1" smtClean="0"/>
              <a:t>Berdasarkan</a:t>
            </a:r>
            <a:r>
              <a:rPr lang="en-US" sz="2600" dirty="0" smtClean="0"/>
              <a:t> </a:t>
            </a:r>
            <a:r>
              <a:rPr lang="en-US" sz="2600" dirty="0" err="1" smtClean="0"/>
              <a:t>Pola</a:t>
            </a:r>
            <a:r>
              <a:rPr lang="en-US" sz="2600" dirty="0" smtClean="0"/>
              <a:t> </a:t>
            </a:r>
            <a:r>
              <a:rPr lang="en-US" sz="2600" dirty="0" err="1" smtClean="0"/>
              <a:t>Perubahan</a:t>
            </a:r>
            <a:r>
              <a:rPr lang="en-US" sz="2600" dirty="0" smtClean="0"/>
              <a:t> </a:t>
            </a:r>
            <a:r>
              <a:rPr lang="en-US" sz="2600" dirty="0" err="1" smtClean="0"/>
              <a:t>Bilangan</a:t>
            </a:r>
            <a:r>
              <a:rPr lang="en-US" sz="2600" dirty="0" smtClean="0"/>
              <a:t> </a:t>
            </a:r>
            <a:r>
              <a:rPr lang="en-US" sz="2600" dirty="0" err="1" smtClean="0"/>
              <a:t>pada</a:t>
            </a:r>
            <a:r>
              <a:rPr lang="en-US" sz="2600" dirty="0" smtClean="0"/>
              <a:t> </a:t>
            </a:r>
            <a:r>
              <a:rPr lang="en-US" sz="2600" dirty="0" err="1" smtClean="0"/>
              <a:t>Suku</a:t>
            </a:r>
            <a:endParaRPr lang="en-US" sz="26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775792" y="2033228"/>
            <a:ext cx="4111523" cy="2988332"/>
            <a:chOff x="623392" y="1880828"/>
            <a:chExt cx="4111523" cy="2988332"/>
          </a:xfrm>
        </p:grpSpPr>
        <p:sp>
          <p:nvSpPr>
            <p:cNvPr id="15" name="Rectangle 14"/>
            <p:cNvSpPr/>
            <p:nvPr/>
          </p:nvSpPr>
          <p:spPr>
            <a:xfrm>
              <a:off x="623392" y="2996952"/>
              <a:ext cx="1584176" cy="72008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 smtClean="0"/>
                <a:t>DERET</a:t>
              </a:r>
              <a:endParaRPr lang="id-ID" sz="2800" dirty="0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2646683" y="1880828"/>
              <a:ext cx="2088232" cy="720080"/>
            </a:xfrm>
            <a:prstGeom prst="rect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err="1" smtClean="0">
                  <a:solidFill>
                    <a:schemeClr val="tx1"/>
                  </a:solidFill>
                </a:rPr>
                <a:t>Deret</a:t>
              </a:r>
              <a:r>
                <a:rPr lang="en-US" sz="2000" dirty="0" smtClean="0">
                  <a:solidFill>
                    <a:schemeClr val="tx1"/>
                  </a:solidFill>
                </a:rPr>
                <a:t> </a:t>
              </a:r>
              <a:r>
                <a:rPr lang="en-US" sz="2000" dirty="0" err="1" smtClean="0">
                  <a:solidFill>
                    <a:schemeClr val="tx1"/>
                  </a:solidFill>
                </a:rPr>
                <a:t>Berhingga</a:t>
              </a:r>
              <a:endParaRPr lang="id-ID" sz="2000" dirty="0">
                <a:solidFill>
                  <a:schemeClr val="tx1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2639616" y="4149080"/>
              <a:ext cx="2088232" cy="720080"/>
            </a:xfrm>
            <a:prstGeom prst="rect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err="1" smtClean="0">
                  <a:solidFill>
                    <a:schemeClr val="tx1"/>
                  </a:solidFill>
                </a:rPr>
                <a:t>Deret</a:t>
              </a:r>
              <a:r>
                <a:rPr lang="en-US" sz="2000" dirty="0" smtClean="0">
                  <a:solidFill>
                    <a:schemeClr val="tx1"/>
                  </a:solidFill>
                </a:rPr>
                <a:t> </a:t>
              </a:r>
              <a:r>
                <a:rPr lang="en-US" sz="2000" dirty="0" err="1" smtClean="0">
                  <a:solidFill>
                    <a:schemeClr val="tx1"/>
                  </a:solidFill>
                </a:rPr>
                <a:t>Tak</a:t>
              </a:r>
              <a:r>
                <a:rPr lang="en-US" sz="2000" dirty="0" smtClean="0">
                  <a:solidFill>
                    <a:schemeClr val="tx1"/>
                  </a:solidFill>
                </a:rPr>
                <a:t> </a:t>
              </a:r>
              <a:r>
                <a:rPr lang="en-US" sz="2000" dirty="0" err="1" smtClean="0">
                  <a:solidFill>
                    <a:schemeClr val="tx1"/>
                  </a:solidFill>
                </a:rPr>
                <a:t>Terhingga</a:t>
              </a:r>
              <a:endParaRPr lang="id-ID" sz="2000" dirty="0">
                <a:solidFill>
                  <a:schemeClr val="tx1"/>
                </a:solidFill>
              </a:endParaRPr>
            </a:p>
          </p:txBody>
        </p:sp>
        <p:cxnSp>
          <p:nvCxnSpPr>
            <p:cNvPr id="18" name="Elbow Connector 17"/>
            <p:cNvCxnSpPr>
              <a:stCxn id="15" idx="3"/>
              <a:endCxn id="16" idx="1"/>
            </p:cNvCxnSpPr>
            <p:nvPr/>
          </p:nvCxnSpPr>
          <p:spPr>
            <a:xfrm flipV="1">
              <a:off x="2207568" y="2240868"/>
              <a:ext cx="439115" cy="1116124"/>
            </a:xfrm>
            <a:prstGeom prst="bentConnector3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Elbow Connector 18"/>
            <p:cNvCxnSpPr>
              <a:stCxn id="15" idx="3"/>
              <a:endCxn id="17" idx="1"/>
            </p:cNvCxnSpPr>
            <p:nvPr/>
          </p:nvCxnSpPr>
          <p:spPr>
            <a:xfrm>
              <a:off x="2207568" y="3356992"/>
              <a:ext cx="432048" cy="1152128"/>
            </a:xfrm>
            <a:prstGeom prst="bentConnector3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oup 22"/>
          <p:cNvGrpSpPr/>
          <p:nvPr/>
        </p:nvGrpSpPr>
        <p:grpSpPr>
          <a:xfrm>
            <a:off x="6669138" y="2015226"/>
            <a:ext cx="4136755" cy="2988332"/>
            <a:chOff x="6669138" y="2015226"/>
            <a:chExt cx="4136755" cy="2988332"/>
          </a:xfrm>
        </p:grpSpPr>
        <p:sp>
          <p:nvSpPr>
            <p:cNvPr id="5" name="Rectangle 4"/>
            <p:cNvSpPr/>
            <p:nvPr/>
          </p:nvSpPr>
          <p:spPr>
            <a:xfrm>
              <a:off x="6669138" y="3120717"/>
              <a:ext cx="1584176" cy="72008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 smtClean="0"/>
                <a:t>DERET</a:t>
              </a:r>
              <a:endParaRPr lang="id-ID" sz="2800" dirty="0"/>
            </a:p>
          </p:txBody>
        </p:sp>
        <p:sp>
          <p:nvSpPr>
            <p:cNvPr id="6" name="Rectangle 5"/>
            <p:cNvSpPr/>
            <p:nvPr/>
          </p:nvSpPr>
          <p:spPr>
            <a:xfrm>
              <a:off x="8692429" y="2015226"/>
              <a:ext cx="2088232" cy="720080"/>
            </a:xfrm>
            <a:prstGeom prst="rect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err="1" smtClean="0">
                  <a:solidFill>
                    <a:schemeClr val="tx1"/>
                  </a:solidFill>
                </a:rPr>
                <a:t>Deret</a:t>
              </a:r>
              <a:r>
                <a:rPr lang="en-US" sz="2000" dirty="0" smtClean="0">
                  <a:solidFill>
                    <a:schemeClr val="tx1"/>
                  </a:solidFill>
                </a:rPr>
                <a:t> </a:t>
              </a:r>
              <a:r>
                <a:rPr lang="en-US" sz="2000" dirty="0" err="1" smtClean="0">
                  <a:solidFill>
                    <a:schemeClr val="tx1"/>
                  </a:solidFill>
                </a:rPr>
                <a:t>Hitung</a:t>
              </a:r>
              <a:endParaRPr lang="id-ID" sz="2000" dirty="0">
                <a:solidFill>
                  <a:schemeClr val="tx1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8685362" y="4283478"/>
              <a:ext cx="2088232" cy="720080"/>
            </a:xfrm>
            <a:prstGeom prst="rect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err="1" smtClean="0">
                  <a:solidFill>
                    <a:schemeClr val="tx1"/>
                  </a:solidFill>
                </a:rPr>
                <a:t>Deret</a:t>
              </a:r>
              <a:r>
                <a:rPr lang="en-US" sz="2000" dirty="0" smtClean="0">
                  <a:solidFill>
                    <a:schemeClr val="tx1"/>
                  </a:solidFill>
                </a:rPr>
                <a:t> </a:t>
              </a:r>
              <a:r>
                <a:rPr lang="en-US" sz="2000" dirty="0" err="1" smtClean="0">
                  <a:solidFill>
                    <a:schemeClr val="tx1"/>
                  </a:solidFill>
                </a:rPr>
                <a:t>Harmoni</a:t>
              </a:r>
              <a:endParaRPr lang="id-ID" sz="2000" dirty="0">
                <a:solidFill>
                  <a:schemeClr val="tx1"/>
                </a:solidFill>
              </a:endParaRPr>
            </a:p>
          </p:txBody>
        </p:sp>
        <p:cxnSp>
          <p:nvCxnSpPr>
            <p:cNvPr id="9" name="Elbow Connector 8"/>
            <p:cNvCxnSpPr>
              <a:stCxn id="5" idx="3"/>
              <a:endCxn id="6" idx="1"/>
            </p:cNvCxnSpPr>
            <p:nvPr/>
          </p:nvCxnSpPr>
          <p:spPr>
            <a:xfrm flipV="1">
              <a:off x="8253314" y="2375266"/>
              <a:ext cx="439115" cy="1105491"/>
            </a:xfrm>
            <a:prstGeom prst="bentConnector3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Elbow Connector 10"/>
            <p:cNvCxnSpPr>
              <a:stCxn id="5" idx="3"/>
              <a:endCxn id="7" idx="1"/>
            </p:cNvCxnSpPr>
            <p:nvPr/>
          </p:nvCxnSpPr>
          <p:spPr>
            <a:xfrm>
              <a:off x="8253314" y="3480757"/>
              <a:ext cx="432048" cy="1162761"/>
            </a:xfrm>
            <a:prstGeom prst="bentConnector3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Rectangle 19"/>
            <p:cNvSpPr/>
            <p:nvPr/>
          </p:nvSpPr>
          <p:spPr>
            <a:xfrm>
              <a:off x="8717661" y="3111492"/>
              <a:ext cx="2088232" cy="720080"/>
            </a:xfrm>
            <a:prstGeom prst="rect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err="1" smtClean="0">
                  <a:solidFill>
                    <a:schemeClr val="tx1"/>
                  </a:solidFill>
                </a:rPr>
                <a:t>Deret</a:t>
              </a:r>
              <a:r>
                <a:rPr lang="en-US" sz="2000" dirty="0" smtClean="0">
                  <a:solidFill>
                    <a:schemeClr val="tx1"/>
                  </a:solidFill>
                </a:rPr>
                <a:t> </a:t>
              </a:r>
              <a:r>
                <a:rPr lang="en-US" sz="2000" dirty="0" err="1" smtClean="0">
                  <a:solidFill>
                    <a:schemeClr val="tx1"/>
                  </a:solidFill>
                </a:rPr>
                <a:t>Ukur</a:t>
              </a:r>
              <a:endParaRPr lang="id-ID" sz="2000" dirty="0">
                <a:solidFill>
                  <a:schemeClr val="tx1"/>
                </a:solidFill>
              </a:endParaRPr>
            </a:p>
          </p:txBody>
        </p:sp>
        <p:cxnSp>
          <p:nvCxnSpPr>
            <p:cNvPr id="22" name="Straight Arrow Connector 21"/>
            <p:cNvCxnSpPr>
              <a:stCxn id="5" idx="3"/>
              <a:endCxn id="20" idx="1"/>
            </p:cNvCxnSpPr>
            <p:nvPr/>
          </p:nvCxnSpPr>
          <p:spPr>
            <a:xfrm flipV="1">
              <a:off x="8253314" y="3471532"/>
              <a:ext cx="464347" cy="922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28238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7568" y="1988840"/>
            <a:ext cx="7315200" cy="1828800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 err="1" smtClean="0"/>
              <a:t>Deret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Hitung</a:t>
            </a:r>
            <a:r>
              <a:rPr lang="en-US" sz="4800" b="1" dirty="0" smtClean="0"/>
              <a:t/>
            </a:r>
            <a:br>
              <a:rPr lang="en-US" sz="4800" b="1" dirty="0" smtClean="0"/>
            </a:br>
            <a:r>
              <a:rPr lang="en-US" sz="4800" b="1" dirty="0" smtClean="0"/>
              <a:t>(</a:t>
            </a:r>
            <a:r>
              <a:rPr lang="en-US" sz="4800" b="1" dirty="0" err="1" smtClean="0"/>
              <a:t>Aritmatika</a:t>
            </a:r>
            <a:r>
              <a:rPr lang="en-US" sz="4800" b="1" dirty="0" smtClean="0"/>
              <a:t>)</a:t>
            </a:r>
            <a:endParaRPr 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2091636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838200" y="1268760"/>
            <a:ext cx="9829800" cy="37444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600" dirty="0" err="1" smtClean="0"/>
              <a:t>Deret</a:t>
            </a:r>
            <a:r>
              <a:rPr lang="en-US" sz="2600" dirty="0" smtClean="0"/>
              <a:t> </a:t>
            </a:r>
            <a:r>
              <a:rPr lang="en-US" sz="2600" dirty="0" err="1" smtClean="0"/>
              <a:t>Hitung</a:t>
            </a:r>
            <a:r>
              <a:rPr lang="en-US" sz="2600" dirty="0" smtClean="0"/>
              <a:t> </a:t>
            </a:r>
            <a:r>
              <a:rPr lang="en-US" sz="2600" dirty="0" err="1" smtClean="0"/>
              <a:t>adalah</a:t>
            </a:r>
            <a:r>
              <a:rPr lang="en-US" sz="2600" dirty="0" smtClean="0"/>
              <a:t> </a:t>
            </a:r>
            <a:r>
              <a:rPr lang="en-US" sz="2600" dirty="0" err="1" smtClean="0"/>
              <a:t>deret</a:t>
            </a:r>
            <a:r>
              <a:rPr lang="en-US" sz="2600" dirty="0" smtClean="0"/>
              <a:t> yang </a:t>
            </a:r>
            <a:r>
              <a:rPr lang="en-US" sz="2600" dirty="0" err="1" smtClean="0"/>
              <a:t>perubahan</a:t>
            </a:r>
            <a:r>
              <a:rPr lang="en-US" sz="2600" dirty="0" smtClean="0"/>
              <a:t> </a:t>
            </a:r>
            <a:r>
              <a:rPr lang="en-US" sz="2600" dirty="0" err="1" smtClean="0"/>
              <a:t>suku-sukunya</a:t>
            </a:r>
            <a:r>
              <a:rPr lang="en-US" sz="2600" dirty="0" smtClean="0"/>
              <a:t> </a:t>
            </a:r>
            <a:r>
              <a:rPr lang="en-US" sz="2600" dirty="0" err="1" smtClean="0"/>
              <a:t>berdasarkan</a:t>
            </a:r>
            <a:r>
              <a:rPr lang="en-US" sz="2600" dirty="0" smtClean="0"/>
              <a:t> </a:t>
            </a:r>
            <a:r>
              <a:rPr lang="en-US" sz="2600" dirty="0" err="1" smtClean="0"/>
              <a:t>penjumlahan</a:t>
            </a:r>
            <a:r>
              <a:rPr lang="en-US" sz="2600" dirty="0" smtClean="0"/>
              <a:t> </a:t>
            </a:r>
            <a:r>
              <a:rPr lang="en-US" sz="2600" dirty="0" err="1" smtClean="0"/>
              <a:t>terhadap</a:t>
            </a:r>
            <a:r>
              <a:rPr lang="en-US" sz="2600" dirty="0" smtClean="0"/>
              <a:t> </a:t>
            </a:r>
            <a:r>
              <a:rPr lang="en-US" sz="2600" dirty="0" err="1" smtClean="0"/>
              <a:t>sebuah</a:t>
            </a:r>
            <a:r>
              <a:rPr lang="en-US" sz="2600" dirty="0" smtClean="0"/>
              <a:t> </a:t>
            </a:r>
            <a:r>
              <a:rPr lang="en-US" sz="2600" dirty="0" err="1" smtClean="0"/>
              <a:t>bilangan</a:t>
            </a:r>
            <a:r>
              <a:rPr lang="en-US" sz="2600" dirty="0" smtClean="0"/>
              <a:t> </a:t>
            </a:r>
            <a:r>
              <a:rPr lang="en-US" sz="2600" dirty="0" err="1" smtClean="0"/>
              <a:t>tertentu</a:t>
            </a:r>
            <a:endParaRPr lang="en-US" sz="2600" dirty="0" smtClean="0"/>
          </a:p>
          <a:p>
            <a:endParaRPr lang="en-US" sz="2600" dirty="0"/>
          </a:p>
          <a:p>
            <a:r>
              <a:rPr lang="en-US" sz="2600" dirty="0" err="1" smtClean="0"/>
              <a:t>Bilangan</a:t>
            </a:r>
            <a:r>
              <a:rPr lang="en-US" sz="2600" dirty="0" smtClean="0"/>
              <a:t> yang </a:t>
            </a:r>
            <a:r>
              <a:rPr lang="en-US" sz="2600" dirty="0" err="1" smtClean="0"/>
              <a:t>membedakan</a:t>
            </a:r>
            <a:r>
              <a:rPr lang="en-US" sz="2600" dirty="0" smtClean="0"/>
              <a:t> </a:t>
            </a:r>
            <a:r>
              <a:rPr lang="en-US" sz="2600" dirty="0" err="1" smtClean="0"/>
              <a:t>suku-suku</a:t>
            </a:r>
            <a:r>
              <a:rPr lang="en-US" sz="2600" dirty="0" smtClean="0"/>
              <a:t> </a:t>
            </a:r>
            <a:r>
              <a:rPr lang="en-US" sz="2600" dirty="0" err="1" smtClean="0"/>
              <a:t>dari</a:t>
            </a:r>
            <a:r>
              <a:rPr lang="en-US" sz="2600" dirty="0" smtClean="0"/>
              <a:t> </a:t>
            </a:r>
            <a:r>
              <a:rPr lang="en-US" sz="2600" dirty="0" err="1" smtClean="0"/>
              <a:t>Deret</a:t>
            </a:r>
            <a:r>
              <a:rPr lang="en-US" sz="2600" dirty="0" smtClean="0"/>
              <a:t> </a:t>
            </a:r>
            <a:r>
              <a:rPr lang="en-US" sz="2600" dirty="0" err="1" smtClean="0"/>
              <a:t>Hitung</a:t>
            </a:r>
            <a:r>
              <a:rPr lang="en-US" sz="2600" dirty="0" smtClean="0"/>
              <a:t> </a:t>
            </a:r>
            <a:r>
              <a:rPr lang="en-US" sz="2600" dirty="0" err="1" smtClean="0"/>
              <a:t>ini</a:t>
            </a:r>
            <a:r>
              <a:rPr lang="en-US" sz="2600" dirty="0" smtClean="0"/>
              <a:t> </a:t>
            </a:r>
            <a:r>
              <a:rPr lang="en-US" sz="2600" dirty="0" err="1" smtClean="0"/>
              <a:t>dinamakan</a:t>
            </a:r>
            <a:r>
              <a:rPr lang="en-US" sz="2600" dirty="0" smtClean="0"/>
              <a:t> </a:t>
            </a:r>
            <a:r>
              <a:rPr lang="en-US" sz="2600" b="1" dirty="0" err="1" smtClean="0"/>
              <a:t>pembeda</a:t>
            </a:r>
            <a:r>
              <a:rPr lang="en-US" sz="2600" dirty="0" smtClean="0"/>
              <a:t>, </a:t>
            </a:r>
            <a:r>
              <a:rPr lang="en-US" sz="2600" dirty="0" err="1" smtClean="0"/>
              <a:t>yaitu</a:t>
            </a:r>
            <a:r>
              <a:rPr lang="en-US" sz="2600" dirty="0" smtClean="0"/>
              <a:t> </a:t>
            </a:r>
            <a:r>
              <a:rPr lang="en-US" sz="2600" dirty="0" err="1" smtClean="0"/>
              <a:t>selisih</a:t>
            </a:r>
            <a:r>
              <a:rPr lang="en-US" sz="2600" dirty="0" smtClean="0"/>
              <a:t> </a:t>
            </a:r>
            <a:r>
              <a:rPr lang="en-US" sz="2600" dirty="0" err="1" smtClean="0"/>
              <a:t>antara</a:t>
            </a:r>
            <a:r>
              <a:rPr lang="en-US" sz="2600" dirty="0" smtClean="0"/>
              <a:t> </a:t>
            </a:r>
            <a:r>
              <a:rPr lang="en-US" sz="2600" dirty="0" err="1" smtClean="0"/>
              <a:t>nilai-nilai</a:t>
            </a:r>
            <a:r>
              <a:rPr lang="en-US" sz="2600" dirty="0" smtClean="0"/>
              <a:t> </a:t>
            </a:r>
            <a:r>
              <a:rPr lang="en-US" sz="2600" dirty="0" err="1" smtClean="0"/>
              <a:t>dua</a:t>
            </a:r>
            <a:r>
              <a:rPr lang="en-US" sz="2600" dirty="0" smtClean="0"/>
              <a:t> </a:t>
            </a:r>
            <a:r>
              <a:rPr lang="en-US" sz="2600" dirty="0" err="1" smtClean="0"/>
              <a:t>suku</a:t>
            </a:r>
            <a:r>
              <a:rPr lang="en-US" sz="2600" dirty="0" smtClean="0"/>
              <a:t> </a:t>
            </a:r>
            <a:r>
              <a:rPr lang="en-US" sz="2600" dirty="0" err="1" smtClean="0"/>
              <a:t>berurutan</a:t>
            </a:r>
            <a:endParaRPr lang="en-US" sz="2600" dirty="0" smtClean="0"/>
          </a:p>
          <a:p>
            <a:endParaRPr lang="en-US" sz="2600" dirty="0"/>
          </a:p>
          <a:p>
            <a:r>
              <a:rPr lang="en-US" sz="2600" dirty="0" err="1" smtClean="0"/>
              <a:t>Contoh</a:t>
            </a:r>
            <a:r>
              <a:rPr lang="en-US" sz="2600" dirty="0" smtClean="0"/>
              <a:t>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 smtClean="0"/>
              <a:t>25, 30, 35, 40, 45, 50 		(</a:t>
            </a:r>
            <a:r>
              <a:rPr lang="en-US" sz="2600" dirty="0" err="1" smtClean="0"/>
              <a:t>Pembeda</a:t>
            </a:r>
            <a:r>
              <a:rPr lang="en-US" sz="2600" dirty="0" smtClean="0"/>
              <a:t> = 5)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 smtClean="0"/>
              <a:t>100, 90, 80, 70, 60, 50 		(</a:t>
            </a:r>
            <a:r>
              <a:rPr lang="en-US" sz="2600" dirty="0" err="1" smtClean="0"/>
              <a:t>Pembeda</a:t>
            </a:r>
            <a:r>
              <a:rPr lang="en-US" sz="2600" dirty="0" smtClean="0"/>
              <a:t> = -10)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 smtClean="0"/>
              <a:t>10, 12, 14, 16, 18, 20		(</a:t>
            </a:r>
            <a:r>
              <a:rPr lang="en-US" sz="2600" dirty="0" err="1" smtClean="0"/>
              <a:t>Pembeda</a:t>
            </a:r>
            <a:r>
              <a:rPr lang="en-US" sz="2600" dirty="0" smtClean="0"/>
              <a:t> = 2)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3717547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839416" y="548680"/>
            <a:ext cx="9829800" cy="4248472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err="1" smtClean="0">
                <a:solidFill>
                  <a:srgbClr val="7030A0"/>
                </a:solidFill>
              </a:rPr>
              <a:t>Nilai</a:t>
            </a:r>
            <a:r>
              <a:rPr lang="en-US" sz="2800" b="1" dirty="0" smtClean="0">
                <a:solidFill>
                  <a:srgbClr val="7030A0"/>
                </a:solidFill>
              </a:rPr>
              <a:t> </a:t>
            </a:r>
            <a:r>
              <a:rPr lang="en-US" sz="2800" b="1" dirty="0" err="1" smtClean="0">
                <a:solidFill>
                  <a:srgbClr val="7030A0"/>
                </a:solidFill>
              </a:rPr>
              <a:t>Suku</a:t>
            </a:r>
            <a:r>
              <a:rPr lang="en-US" sz="2800" b="1" dirty="0" smtClean="0">
                <a:solidFill>
                  <a:srgbClr val="7030A0"/>
                </a:solidFill>
              </a:rPr>
              <a:t> </a:t>
            </a:r>
            <a:r>
              <a:rPr lang="en-US" sz="2800" b="1" dirty="0" err="1" smtClean="0">
                <a:solidFill>
                  <a:srgbClr val="7030A0"/>
                </a:solidFill>
              </a:rPr>
              <a:t>ke</a:t>
            </a:r>
            <a:r>
              <a:rPr lang="en-US" sz="2800" b="1" dirty="0" smtClean="0">
                <a:solidFill>
                  <a:srgbClr val="7030A0"/>
                </a:solidFill>
              </a:rPr>
              <a:t>-n </a:t>
            </a:r>
            <a:r>
              <a:rPr lang="en-US" sz="2800" b="1" dirty="0" err="1" smtClean="0">
                <a:solidFill>
                  <a:srgbClr val="7030A0"/>
                </a:solidFill>
              </a:rPr>
              <a:t>dari</a:t>
            </a:r>
            <a:r>
              <a:rPr lang="en-US" sz="2800" b="1" dirty="0" smtClean="0">
                <a:solidFill>
                  <a:srgbClr val="7030A0"/>
                </a:solidFill>
              </a:rPr>
              <a:t> </a:t>
            </a:r>
            <a:r>
              <a:rPr lang="en-US" sz="2800" b="1" dirty="0" err="1" smtClean="0">
                <a:solidFill>
                  <a:srgbClr val="7030A0"/>
                </a:solidFill>
              </a:rPr>
              <a:t>Deret</a:t>
            </a:r>
            <a:r>
              <a:rPr lang="en-US" sz="2800" b="1" dirty="0" smtClean="0">
                <a:solidFill>
                  <a:srgbClr val="7030A0"/>
                </a:solidFill>
              </a:rPr>
              <a:t> </a:t>
            </a:r>
            <a:r>
              <a:rPr lang="en-US" sz="2800" b="1" dirty="0" err="1" smtClean="0">
                <a:solidFill>
                  <a:srgbClr val="7030A0"/>
                </a:solidFill>
              </a:rPr>
              <a:t>Hitung</a:t>
            </a:r>
            <a:endParaRPr lang="en-US" sz="2800" b="1" dirty="0" smtClean="0">
              <a:solidFill>
                <a:srgbClr val="7030A0"/>
              </a:solidFill>
            </a:endParaRPr>
          </a:p>
          <a:p>
            <a:endParaRPr lang="en-US" sz="2600" dirty="0"/>
          </a:p>
          <a:p>
            <a:r>
              <a:rPr lang="en-US" sz="2500" dirty="0" err="1" smtClean="0"/>
              <a:t>Besarnya</a:t>
            </a:r>
            <a:r>
              <a:rPr lang="en-US" sz="2500" dirty="0" smtClean="0"/>
              <a:t> </a:t>
            </a:r>
            <a:r>
              <a:rPr lang="en-US" sz="2500" dirty="0" err="1" smtClean="0"/>
              <a:t>nilai</a:t>
            </a:r>
            <a:r>
              <a:rPr lang="en-US" sz="2500" dirty="0" smtClean="0"/>
              <a:t> </a:t>
            </a:r>
            <a:r>
              <a:rPr lang="en-US" sz="2500" dirty="0" err="1" smtClean="0"/>
              <a:t>suku</a:t>
            </a:r>
            <a:r>
              <a:rPr lang="en-US" sz="2500" dirty="0" smtClean="0"/>
              <a:t> </a:t>
            </a:r>
            <a:r>
              <a:rPr lang="en-US" sz="2500" dirty="0" err="1" smtClean="0"/>
              <a:t>tertentu</a:t>
            </a:r>
            <a:r>
              <a:rPr lang="en-US" sz="2500" dirty="0" smtClean="0"/>
              <a:t> (</a:t>
            </a:r>
            <a:r>
              <a:rPr lang="en-US" sz="2500" dirty="0" err="1" smtClean="0"/>
              <a:t>ke</a:t>
            </a:r>
            <a:r>
              <a:rPr lang="en-US" sz="2500" dirty="0" smtClean="0"/>
              <a:t>-n) </a:t>
            </a:r>
            <a:r>
              <a:rPr lang="en-US" sz="2500" dirty="0" err="1" smtClean="0"/>
              <a:t>dari</a:t>
            </a:r>
            <a:r>
              <a:rPr lang="en-US" sz="2500" dirty="0" smtClean="0"/>
              <a:t> </a:t>
            </a:r>
            <a:r>
              <a:rPr lang="en-US" sz="2500" dirty="0" err="1" smtClean="0"/>
              <a:t>sebuah</a:t>
            </a:r>
            <a:r>
              <a:rPr lang="en-US" sz="2500" dirty="0" smtClean="0"/>
              <a:t> </a:t>
            </a:r>
            <a:r>
              <a:rPr lang="en-US" sz="2500" dirty="0" err="1" smtClean="0"/>
              <a:t>Deret</a:t>
            </a:r>
            <a:r>
              <a:rPr lang="en-US" sz="2500" dirty="0" smtClean="0"/>
              <a:t> </a:t>
            </a:r>
            <a:r>
              <a:rPr lang="en-US" sz="2500" dirty="0" err="1" smtClean="0"/>
              <a:t>Hitung</a:t>
            </a:r>
            <a:r>
              <a:rPr lang="en-US" sz="2500" dirty="0" smtClean="0"/>
              <a:t> </a:t>
            </a:r>
            <a:r>
              <a:rPr lang="en-US" sz="2500" dirty="0" err="1" smtClean="0"/>
              <a:t>dapat</a:t>
            </a:r>
            <a:r>
              <a:rPr lang="en-US" sz="2500" dirty="0" smtClean="0"/>
              <a:t> </a:t>
            </a:r>
            <a:r>
              <a:rPr lang="en-US" sz="2500" dirty="0" err="1" smtClean="0"/>
              <a:t>ditentukan</a:t>
            </a:r>
            <a:r>
              <a:rPr lang="en-US" sz="2500" dirty="0" smtClean="0"/>
              <a:t> </a:t>
            </a:r>
            <a:r>
              <a:rPr lang="en-US" sz="2500" dirty="0" err="1" smtClean="0"/>
              <a:t>dengan</a:t>
            </a:r>
            <a:r>
              <a:rPr lang="en-US" sz="2500" dirty="0" smtClean="0"/>
              <a:t> </a:t>
            </a:r>
            <a:r>
              <a:rPr lang="en-US" sz="2500" dirty="0" err="1" smtClean="0"/>
              <a:t>menggunakan</a:t>
            </a:r>
            <a:r>
              <a:rPr lang="en-US" sz="2500" dirty="0" smtClean="0"/>
              <a:t> </a:t>
            </a:r>
            <a:r>
              <a:rPr lang="en-US" sz="2500" dirty="0" err="1" smtClean="0"/>
              <a:t>rumus</a:t>
            </a:r>
            <a:r>
              <a:rPr lang="en-US" sz="2500" dirty="0" smtClean="0"/>
              <a:t> </a:t>
            </a:r>
            <a:r>
              <a:rPr lang="en-US" sz="2500" dirty="0" err="1" smtClean="0"/>
              <a:t>berikut</a:t>
            </a:r>
            <a:r>
              <a:rPr lang="en-US" sz="2500" dirty="0" smtClean="0"/>
              <a:t>:</a:t>
            </a:r>
          </a:p>
          <a:p>
            <a:endParaRPr lang="en-US" sz="2500" dirty="0"/>
          </a:p>
          <a:p>
            <a:endParaRPr lang="en-US" sz="2500" dirty="0" smtClean="0"/>
          </a:p>
          <a:p>
            <a:endParaRPr lang="en-US" sz="2500" dirty="0" smtClean="0"/>
          </a:p>
          <a:p>
            <a:endParaRPr lang="en-US" sz="2500" dirty="0" smtClean="0"/>
          </a:p>
          <a:p>
            <a:r>
              <a:rPr lang="en-US" sz="2500" dirty="0" err="1" smtClean="0"/>
              <a:t>Dimana</a:t>
            </a:r>
            <a:r>
              <a:rPr lang="en-US" sz="2500" dirty="0" smtClean="0"/>
              <a:t>:</a:t>
            </a:r>
          </a:p>
          <a:p>
            <a:r>
              <a:rPr lang="en-US" sz="2500" dirty="0" smtClean="0"/>
              <a:t>a 	= </a:t>
            </a:r>
            <a:r>
              <a:rPr lang="en-US" sz="2500" dirty="0" err="1" smtClean="0"/>
              <a:t>Suku</a:t>
            </a:r>
            <a:r>
              <a:rPr lang="en-US" sz="2500" dirty="0" smtClean="0"/>
              <a:t> </a:t>
            </a:r>
            <a:r>
              <a:rPr lang="en-US" sz="2500" dirty="0" err="1" smtClean="0"/>
              <a:t>pertama</a:t>
            </a:r>
            <a:endParaRPr lang="en-US" sz="2500" dirty="0" smtClean="0"/>
          </a:p>
          <a:p>
            <a:r>
              <a:rPr lang="en-US" sz="2500" dirty="0" smtClean="0"/>
              <a:t>b	= </a:t>
            </a:r>
            <a:r>
              <a:rPr lang="en-US" sz="2500" dirty="0" err="1" smtClean="0"/>
              <a:t>Pembeda</a:t>
            </a:r>
            <a:endParaRPr lang="en-US" sz="2500" dirty="0" smtClean="0"/>
          </a:p>
          <a:p>
            <a:r>
              <a:rPr lang="en-US" sz="2500" dirty="0" smtClean="0"/>
              <a:t>n	= </a:t>
            </a:r>
            <a:r>
              <a:rPr lang="en-US" sz="2500" dirty="0" err="1" smtClean="0"/>
              <a:t>Indeks</a:t>
            </a:r>
            <a:r>
              <a:rPr lang="en-US" sz="2500" dirty="0" smtClean="0"/>
              <a:t> </a:t>
            </a:r>
            <a:r>
              <a:rPr lang="en-US" sz="2500" dirty="0" err="1" smtClean="0"/>
              <a:t>suku</a:t>
            </a:r>
            <a:endParaRPr lang="en-US" sz="25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2351584" y="2564904"/>
                <a:ext cx="3528392" cy="79208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d-ID" sz="3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id-ID" sz="3000" i="0">
                              <a:latin typeface="Cambria Math" panose="02040503050406030204" pitchFamily="18" charset="0"/>
                            </a:rPr>
                            <m:t>U</m:t>
                          </m:r>
                        </m:e>
                        <m:sub>
                          <m:r>
                            <a:rPr lang="id-ID" sz="3000" i="1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id-ID" sz="30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id-ID" sz="3000" i="1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id-ID" sz="3000" i="1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id-ID" sz="3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d-ID" sz="3000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id-ID" sz="3000" i="1"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d>
                      <m:r>
                        <a:rPr lang="id-ID" sz="3000" i="1">
                          <a:latin typeface="Cambria Math" panose="02040503050406030204" pitchFamily="18" charset="0"/>
                        </a:rPr>
                        <m:t>𝑏</m:t>
                      </m:r>
                    </m:oMath>
                  </m:oMathPara>
                </a14:m>
                <a:endParaRPr lang="id-ID" sz="3000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1584" y="2564904"/>
                <a:ext cx="3528392" cy="792088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23279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itle 1"/>
              <p:cNvSpPr txBox="1">
                <a:spLocks/>
              </p:cNvSpPr>
              <p:nvPr/>
            </p:nvSpPr>
            <p:spPr>
              <a:xfrm>
                <a:off x="839416" y="1124744"/>
                <a:ext cx="9829800" cy="3096344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rmAutofit lnSpcReduction="10000"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32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r>
                  <a:rPr lang="en-US" sz="2500" b="1" dirty="0" err="1" smtClean="0"/>
                  <a:t>Contoh</a:t>
                </a:r>
                <a:r>
                  <a:rPr lang="en-US" sz="2500" dirty="0" smtClean="0"/>
                  <a:t>:</a:t>
                </a:r>
              </a:p>
              <a:p>
                <a:endParaRPr lang="en-US" sz="2500" dirty="0" smtClean="0"/>
              </a:p>
              <a:p>
                <a:r>
                  <a:rPr lang="en-US" sz="2500" dirty="0" err="1" smtClean="0"/>
                  <a:t>Suatu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Deret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Hitung</a:t>
                </a:r>
                <a:r>
                  <a:rPr lang="en-US" sz="2500" dirty="0" smtClean="0"/>
                  <a:t> 7, 12, 17, 22, 27, 32.</a:t>
                </a:r>
              </a:p>
              <a:p>
                <a:r>
                  <a:rPr lang="en-US" sz="2500" dirty="0" err="1" smtClean="0"/>
                  <a:t>Tentukan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nilai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suku</a:t>
                </a:r>
                <a:r>
                  <a:rPr lang="en-US" sz="2500" dirty="0" smtClean="0"/>
                  <a:t> ke-10 </a:t>
                </a:r>
                <a14:m>
                  <m:oMath xmlns:m="http://schemas.openxmlformats.org/officeDocument/2006/math">
                    <m:r>
                      <a:rPr lang="en-US" sz="2500" b="0" i="1" smtClean="0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500" i="0">
                            <a:latin typeface="Cambria Math" panose="02040503050406030204" pitchFamily="18" charset="0"/>
                          </a:rPr>
                          <m:t>U</m:t>
                        </m:r>
                      </m:e>
                      <m:sub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10</m:t>
                        </m:r>
                      </m:sub>
                    </m:sSub>
                  </m:oMath>
                </a14:m>
                <a:r>
                  <a:rPr lang="en-US" sz="2500" dirty="0" smtClean="0"/>
                  <a:t>)</a:t>
                </a:r>
              </a:p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500" i="0">
                            <a:latin typeface="Cambria Math" panose="02040503050406030204" pitchFamily="18" charset="0"/>
                          </a:rPr>
                          <m:t>U</m:t>
                        </m:r>
                      </m:e>
                      <m:sub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10</m:t>
                        </m:r>
                      </m:sub>
                    </m:sSub>
                  </m:oMath>
                </a14:m>
                <a:r>
                  <a:rPr lang="en-US" sz="2500" dirty="0" smtClean="0"/>
                  <a:t> = </a:t>
                </a:r>
                <a14:m>
                  <m:oMath xmlns:m="http://schemas.openxmlformats.org/officeDocument/2006/math">
                    <m:r>
                      <a:rPr lang="id-ID" sz="2500" i="1">
                        <a:latin typeface="Cambria Math" panose="02040503050406030204" pitchFamily="18" charset="0"/>
                      </a:rPr>
                      <m:t>𝑎</m:t>
                    </m:r>
                    <m:r>
                      <a:rPr lang="id-ID" sz="2500" i="1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d>
                    <m:r>
                      <a:rPr lang="id-ID" sz="2500" i="1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endParaRPr lang="id-ID" sz="2500" dirty="0"/>
              </a:p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500" i="0">
                            <a:latin typeface="Cambria Math" panose="02040503050406030204" pitchFamily="18" charset="0"/>
                          </a:rPr>
                          <m:t>U</m:t>
                        </m:r>
                      </m:e>
                      <m:sub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10</m:t>
                        </m:r>
                      </m:sub>
                    </m:sSub>
                  </m:oMath>
                </a14:m>
                <a:r>
                  <a:rPr lang="en-US" sz="2500" dirty="0" smtClean="0"/>
                  <a:t> = </a:t>
                </a:r>
                <a14:m>
                  <m:oMath xmlns:m="http://schemas.openxmlformats.org/officeDocument/2006/math">
                    <m:r>
                      <a:rPr lang="en-US" sz="2500" b="0" i="1" smtClean="0">
                        <a:latin typeface="Cambria Math" panose="02040503050406030204" pitchFamily="18" charset="0"/>
                      </a:rPr>
                      <m:t>7</m:t>
                    </m:r>
                    <m:r>
                      <a:rPr lang="id-ID" sz="2500" i="1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5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d>
                    <m:r>
                      <a:rPr lang="en-US" sz="2500" b="0" i="1" smtClean="0">
                        <a:latin typeface="Cambria Math" panose="02040503050406030204" pitchFamily="18" charset="0"/>
                      </a:rPr>
                      <m:t>5</m:t>
                    </m:r>
                  </m:oMath>
                </a14:m>
                <a:endParaRPr lang="en-US" sz="2500" dirty="0" smtClean="0"/>
              </a:p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500" i="0">
                            <a:latin typeface="Cambria Math" panose="02040503050406030204" pitchFamily="18" charset="0"/>
                          </a:rPr>
                          <m:t>U</m:t>
                        </m:r>
                      </m:e>
                      <m:sub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10</m:t>
                        </m:r>
                      </m:sub>
                    </m:sSub>
                  </m:oMath>
                </a14:m>
                <a:r>
                  <a:rPr lang="en-US" sz="2500" dirty="0" smtClean="0"/>
                  <a:t> = </a:t>
                </a:r>
                <a14:m>
                  <m:oMath xmlns:m="http://schemas.openxmlformats.org/officeDocument/2006/math">
                    <m:r>
                      <a:rPr lang="en-US" sz="2500" i="1">
                        <a:latin typeface="Cambria Math" panose="02040503050406030204" pitchFamily="18" charset="0"/>
                      </a:rPr>
                      <m:t>7</m:t>
                    </m:r>
                    <m:r>
                      <a:rPr lang="id-ID" sz="25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500" dirty="0" smtClean="0"/>
                  <a:t> 45</a:t>
                </a:r>
              </a:p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500" i="0">
                            <a:latin typeface="Cambria Math" panose="02040503050406030204" pitchFamily="18" charset="0"/>
                          </a:rPr>
                          <m:t>U</m:t>
                        </m:r>
                      </m:e>
                      <m:sub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10</m:t>
                        </m:r>
                      </m:sub>
                    </m:sSub>
                  </m:oMath>
                </a14:m>
                <a:r>
                  <a:rPr lang="en-US" sz="2500" dirty="0" smtClean="0"/>
                  <a:t> = 52</a:t>
                </a:r>
              </a:p>
              <a:p>
                <a:pPr algn="just"/>
                <a:r>
                  <a:rPr lang="en-US" sz="2500" dirty="0" err="1" smtClean="0"/>
                  <a:t>Jadi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suku</a:t>
                </a:r>
                <a:r>
                  <a:rPr lang="en-US" sz="2500" dirty="0" smtClean="0"/>
                  <a:t> ke-10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10</m:t>
                        </m:r>
                      </m:sub>
                    </m:sSub>
                  </m:oMath>
                </a14:m>
                <a:r>
                  <a:rPr lang="en-US" sz="2500" dirty="0" smtClean="0"/>
                  <a:t>) </a:t>
                </a:r>
                <a:r>
                  <a:rPr lang="en-US" sz="2500" dirty="0" err="1" smtClean="0"/>
                  <a:t>dari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Deret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Hitung</a:t>
                </a:r>
                <a:r>
                  <a:rPr lang="en-US" sz="2500" dirty="0" smtClean="0"/>
                  <a:t> </a:t>
                </a:r>
                <a:r>
                  <a:rPr lang="en-US" sz="2500" dirty="0"/>
                  <a:t>7, 12, 17, 22, 27, </a:t>
                </a:r>
                <a:r>
                  <a:rPr lang="en-US" sz="2500" dirty="0" smtClean="0"/>
                  <a:t>32 </a:t>
                </a:r>
                <a:r>
                  <a:rPr lang="en-US" sz="2500" dirty="0" err="1" smtClean="0"/>
                  <a:t>adalah</a:t>
                </a:r>
                <a:r>
                  <a:rPr lang="en-US" sz="2500" dirty="0" smtClean="0"/>
                  <a:t> 52 </a:t>
                </a:r>
              </a:p>
            </p:txBody>
          </p:sp>
        </mc:Choice>
        <mc:Fallback xmlns="">
          <p:sp>
            <p:nvSpPr>
              <p:cNvPr id="3" name="Tit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9416" y="1124744"/>
                <a:ext cx="9829800" cy="3096344"/>
              </a:xfrm>
              <a:prstGeom prst="rect">
                <a:avLst/>
              </a:prstGeom>
              <a:blipFill>
                <a:blip r:embed="rId2"/>
                <a:stretch>
                  <a:fillRect l="-1055" b="-4734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70881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itle 1"/>
              <p:cNvSpPr txBox="1">
                <a:spLocks/>
              </p:cNvSpPr>
              <p:nvPr/>
            </p:nvSpPr>
            <p:spPr>
              <a:xfrm>
                <a:off x="839416" y="476672"/>
                <a:ext cx="9829800" cy="3096344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rm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32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r>
                  <a:rPr lang="en-US" sz="2800" b="1" dirty="0" smtClean="0">
                    <a:solidFill>
                      <a:srgbClr val="7030A0"/>
                    </a:solidFill>
                  </a:rPr>
                  <a:t>Jumlah n </a:t>
                </a:r>
                <a:r>
                  <a:rPr lang="en-US" sz="2800" b="1" dirty="0" err="1" smtClean="0">
                    <a:solidFill>
                      <a:srgbClr val="7030A0"/>
                    </a:solidFill>
                  </a:rPr>
                  <a:t>suku</a:t>
                </a:r>
                <a:r>
                  <a:rPr lang="en-US" sz="2800" b="1" dirty="0" smtClean="0">
                    <a:solidFill>
                      <a:srgbClr val="7030A0"/>
                    </a:solidFill>
                  </a:rPr>
                  <a:t> </a:t>
                </a:r>
                <a:r>
                  <a:rPr lang="en-US" sz="2800" b="1" dirty="0" err="1" smtClean="0">
                    <a:solidFill>
                      <a:srgbClr val="7030A0"/>
                    </a:solidFill>
                  </a:rPr>
                  <a:t>Deret</a:t>
                </a:r>
                <a:r>
                  <a:rPr lang="en-US" sz="2800" b="1" dirty="0" smtClean="0">
                    <a:solidFill>
                      <a:srgbClr val="7030A0"/>
                    </a:solidFill>
                  </a:rPr>
                  <a:t> </a:t>
                </a:r>
                <a:r>
                  <a:rPr lang="en-US" sz="2800" b="1" dirty="0" err="1" smtClean="0">
                    <a:solidFill>
                      <a:srgbClr val="7030A0"/>
                    </a:solidFill>
                  </a:rPr>
                  <a:t>Hitung</a:t>
                </a:r>
                <a:endParaRPr lang="en-US" sz="2800" b="1" dirty="0" smtClean="0">
                  <a:solidFill>
                    <a:srgbClr val="7030A0"/>
                  </a:solidFill>
                </a:endParaRPr>
              </a:p>
              <a:p>
                <a:endParaRPr lang="en-US" sz="2600" dirty="0"/>
              </a:p>
              <a:p>
                <a:r>
                  <a:rPr lang="en-US" sz="2500" dirty="0" err="1" smtClean="0"/>
                  <a:t>Jumlah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sebuah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Deret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Hitung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sampai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dengan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suku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tertentu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adalah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jumlah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nilai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suku-sukunya</a:t>
                </a:r>
                <a:r>
                  <a:rPr lang="en-US" sz="2500" dirty="0" smtClean="0"/>
                  <a:t>, </a:t>
                </a:r>
                <a:r>
                  <a:rPr lang="en-US" sz="2500" dirty="0" err="1" smtClean="0"/>
                  <a:t>sejak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suku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pertama</a:t>
                </a:r>
                <a:r>
                  <a:rPr lang="en-US" sz="2500" dirty="0" smtClean="0"/>
                  <a:t>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500" b="0" i="0" smtClean="0">
                            <a:latin typeface="Cambria Math" panose="02040503050406030204" pitchFamily="18" charset="0"/>
                          </a:rPr>
                          <m:t>U</m:t>
                        </m:r>
                      </m:e>
                      <m:sub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5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500" b="0" i="0" smtClean="0">
                        <a:latin typeface="Cambria Math" panose="02040503050406030204" pitchFamily="18" charset="0"/>
                      </a:rPr>
                      <m:t>atau</m:t>
                    </m:r>
                    <m:r>
                      <a:rPr lang="en-US" sz="25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500" b="0" i="0" smtClean="0">
                        <a:latin typeface="Cambria Math" panose="02040503050406030204" pitchFamily="18" charset="0"/>
                      </a:rPr>
                      <m:t>a</m:t>
                    </m:r>
                    <m:r>
                      <a:rPr lang="en-US" sz="2500" b="0" i="0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r>
                  <a:rPr lang="en-US" sz="2500" dirty="0" err="1" smtClean="0"/>
                  <a:t>sampai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dengan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suku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ke</a:t>
                </a:r>
                <a:r>
                  <a:rPr lang="en-US" sz="2500" dirty="0" smtClean="0"/>
                  <a:t>-n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500" b="0" i="0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id-ID" sz="2500" i="0">
                            <a:latin typeface="Cambria Math" panose="02040503050406030204" pitchFamily="18" charset="0"/>
                          </a:rPr>
                          <m:t>U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500" b="0" i="0" smtClean="0">
                            <a:latin typeface="Cambria Math" panose="02040503050406030204" pitchFamily="18" charset="0"/>
                          </a:rPr>
                          <m:t>n</m:t>
                        </m:r>
                      </m:sub>
                    </m:sSub>
                    <m:r>
                      <a:rPr lang="en-US" sz="25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r>
                  <a:rPr lang="en-US" sz="2500" dirty="0" smtClean="0"/>
                  <a:t>yang </a:t>
                </a:r>
                <a:r>
                  <a:rPr lang="en-US" sz="2500" dirty="0" err="1" smtClean="0"/>
                  <a:t>bersangkutan</a:t>
                </a:r>
                <a:endParaRPr lang="en-US" sz="2500" dirty="0" smtClean="0"/>
              </a:p>
              <a:p>
                <a:endParaRPr lang="en-US" sz="2500" dirty="0"/>
              </a:p>
              <a:p>
                <a:r>
                  <a:rPr lang="en-US" sz="2500" dirty="0" err="1" smtClean="0"/>
                  <a:t>Menghitung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jumlah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sebuah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Deret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Hitung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sampai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dengan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suku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tertentu</a:t>
                </a:r>
                <a:r>
                  <a:rPr lang="en-US" sz="2500" dirty="0" smtClean="0"/>
                  <a:t> n, </a:t>
                </a:r>
                <a:r>
                  <a:rPr lang="en-US" sz="2500" dirty="0" err="1" smtClean="0"/>
                  <a:t>dapat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ditentukan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dengan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menggunakan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rumus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berikut</a:t>
                </a:r>
                <a:r>
                  <a:rPr lang="en-US" sz="2500" dirty="0" smtClean="0"/>
                  <a:t>:</a:t>
                </a:r>
              </a:p>
            </p:txBody>
          </p:sp>
        </mc:Choice>
        <mc:Fallback xmlns="">
          <p:sp>
            <p:nvSpPr>
              <p:cNvPr id="3" name="Tit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9416" y="476672"/>
                <a:ext cx="9829800" cy="3096344"/>
              </a:xfrm>
              <a:prstGeom prst="rect">
                <a:avLst/>
              </a:prstGeom>
              <a:blipFill>
                <a:blip r:embed="rId2"/>
                <a:stretch>
                  <a:fillRect l="-1303" b="-4724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3431704" y="4077072"/>
                <a:ext cx="4464496" cy="108012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d-ID" sz="3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d-ID" sz="3000" i="1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id-ID" sz="3000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id-ID" sz="3000" i="1">
                              <a:latin typeface="Cambria Math" panose="02040503050406030204" pitchFamily="18" charset="0"/>
                            </a:rPr>
                            <m:t> </m:t>
                          </m:r>
                        </m:sub>
                      </m:sSub>
                      <m:r>
                        <a:rPr lang="id-ID" sz="3000" i="1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id-ID" sz="3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d-ID" sz="3000" i="1">
                              <a:latin typeface="Cambria Math" panose="02040503050406030204" pitchFamily="18" charset="0"/>
                            </a:rPr>
                            <m:t>𝑛</m:t>
                          </m:r>
                        </m:num>
                        <m:den>
                          <m:r>
                            <a:rPr lang="id-ID" sz="3000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d>
                        <m:dPr>
                          <m:begChr m:val="{"/>
                          <m:endChr m:val="}"/>
                          <m:ctrlPr>
                            <a:rPr lang="id-ID" sz="3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d-ID" sz="3000" i="1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id-ID" sz="3000" i="1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id-ID" sz="3000" i="1">
                              <a:latin typeface="Cambria Math" panose="02040503050406030204" pitchFamily="18" charset="0"/>
                            </a:rPr>
                            <m:t>+ </m:t>
                          </m:r>
                          <m:d>
                            <m:dPr>
                              <m:ctrlPr>
                                <a:rPr lang="id-ID" sz="3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id-ID" sz="3000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id-ID" sz="3000" i="1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d>
                          <m:r>
                            <a:rPr lang="id-ID" sz="3000" i="1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</m:d>
                    </m:oMath>
                  </m:oMathPara>
                </a14:m>
                <a:endParaRPr lang="id-ID" sz="3000" dirty="0">
                  <a:latin typeface="+mj-lt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1704" y="4077072"/>
                <a:ext cx="4464496" cy="10801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7798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itle 1"/>
              <p:cNvSpPr txBox="1">
                <a:spLocks/>
              </p:cNvSpPr>
              <p:nvPr/>
            </p:nvSpPr>
            <p:spPr>
              <a:xfrm>
                <a:off x="911424" y="908720"/>
                <a:ext cx="9829800" cy="4464496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rm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32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r>
                  <a:rPr lang="en-US" sz="2500" b="1" dirty="0" smtClean="0"/>
                  <a:t>Contoh</a:t>
                </a:r>
                <a:r>
                  <a:rPr lang="en-US" sz="2500" dirty="0" smtClean="0"/>
                  <a:t>:</a:t>
                </a:r>
              </a:p>
              <a:p>
                <a:r>
                  <a:rPr lang="en-US" sz="2500" dirty="0" err="1" smtClean="0"/>
                  <a:t>Tentukan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jumlah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suatu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Deret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Hitung</a:t>
                </a:r>
                <a:r>
                  <a:rPr lang="en-US" sz="2500" dirty="0" smtClean="0"/>
                  <a:t> 7, 12, 17, 22, 27, 32 </a:t>
                </a:r>
                <a:r>
                  <a:rPr lang="en-US" sz="2500" dirty="0" err="1" smtClean="0"/>
                  <a:t>hingga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suku</a:t>
                </a:r>
                <a:r>
                  <a:rPr lang="en-US" sz="2500" dirty="0" smtClean="0"/>
                  <a:t> ke-10 </a:t>
                </a:r>
                <a14:m>
                  <m:oMath xmlns:m="http://schemas.openxmlformats.org/officeDocument/2006/math">
                    <m:r>
                      <a:rPr lang="en-US" sz="2500" i="1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5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b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10</m:t>
                        </m:r>
                      </m:sub>
                    </m:sSub>
                  </m:oMath>
                </a14:m>
                <a:r>
                  <a:rPr lang="en-US" sz="2500" dirty="0" smtClean="0"/>
                  <a:t>)</a:t>
                </a:r>
              </a:p>
              <a:p>
                <a:endParaRPr lang="en-US" sz="2500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50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b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10</m:t>
                        </m:r>
                      </m:sub>
                    </m:sSub>
                  </m:oMath>
                </a14:m>
                <a:r>
                  <a:rPr lang="en-US" sz="25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𝑛</m:t>
                        </m:r>
                      </m:num>
                      <m:den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d>
                      <m:dPr>
                        <m:begChr m:val="{"/>
                        <m:endChr m:val="}"/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+ </m:t>
                        </m:r>
                        <m:d>
                          <m:dPr>
                            <m:ctrlPr>
                              <a:rPr lang="id-ID" sz="25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id-ID" sz="25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id-ID" sz="2500" i="1">
                                <a:latin typeface="Cambria Math" panose="02040503050406030204" pitchFamily="18" charset="0"/>
                              </a:rPr>
                              <m:t>−1</m:t>
                            </m:r>
                          </m:e>
                        </m:d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d>
                  </m:oMath>
                </a14:m>
                <a:endParaRPr lang="en-US" sz="2500" dirty="0" smtClean="0"/>
              </a:p>
              <a:p>
                <a:endParaRPr lang="en-US" sz="2500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50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b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10</m:t>
                        </m:r>
                      </m:sub>
                    </m:sSub>
                  </m:oMath>
                </a14:m>
                <a:r>
                  <a:rPr lang="en-US" sz="2500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5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num>
                      <m:den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d>
                      <m:dPr>
                        <m:begChr m:val="{"/>
                        <m:endChr m:val="}"/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2500" b="0" i="1" smtClean="0">
                            <a:latin typeface="Cambria Math" panose="02040503050406030204" pitchFamily="18" charset="0"/>
                          </a:rPr>
                          <m:t>.7</m:t>
                        </m:r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+ </m:t>
                        </m:r>
                        <m:d>
                          <m:dPr>
                            <m:ctrlPr>
                              <a:rPr lang="id-ID" sz="25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500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  <m:r>
                              <a:rPr lang="id-ID" sz="2500" i="1">
                                <a:latin typeface="Cambria Math" panose="02040503050406030204" pitchFamily="18" charset="0"/>
                              </a:rPr>
                              <m:t>−1</m:t>
                            </m:r>
                          </m:e>
                        </m:d>
                        <m:r>
                          <a:rPr lang="en-US" sz="25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e>
                    </m:d>
                  </m:oMath>
                </a14:m>
                <a:endParaRPr lang="en-US" sz="2500" dirty="0" smtClean="0"/>
              </a:p>
              <a:p>
                <a:endParaRPr lang="en-US" sz="2500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50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b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10</m:t>
                        </m:r>
                      </m:sub>
                    </m:sSub>
                  </m:oMath>
                </a14:m>
                <a:r>
                  <a:rPr lang="en-US" sz="2500" dirty="0"/>
                  <a:t> </a:t>
                </a:r>
                <a:r>
                  <a:rPr lang="en-US" sz="2500" dirty="0" smtClean="0"/>
                  <a:t>= 5 . (14 + 45)</a:t>
                </a:r>
              </a:p>
              <a:p>
                <a:endParaRPr lang="en-US" sz="2500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50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b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10</m:t>
                        </m:r>
                      </m:sub>
                    </m:sSub>
                  </m:oMath>
                </a14:m>
                <a:r>
                  <a:rPr lang="en-US" sz="2500" dirty="0"/>
                  <a:t> </a:t>
                </a:r>
                <a:r>
                  <a:rPr lang="en-US" sz="2500" dirty="0" smtClean="0"/>
                  <a:t>= 295</a:t>
                </a:r>
                <a:endParaRPr lang="id-ID" sz="2500" dirty="0"/>
              </a:p>
              <a:p>
                <a:endParaRPr lang="en-US" sz="2500" dirty="0" smtClean="0"/>
              </a:p>
            </p:txBody>
          </p:sp>
        </mc:Choice>
        <mc:Fallback xmlns="">
          <p:sp>
            <p:nvSpPr>
              <p:cNvPr id="3" name="Tit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1424" y="908720"/>
                <a:ext cx="9829800" cy="4464496"/>
              </a:xfrm>
              <a:prstGeom prst="rect">
                <a:avLst/>
              </a:prstGeom>
              <a:blipFill>
                <a:blip r:embed="rId2"/>
                <a:stretch>
                  <a:fillRect l="-1055" t="-1776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5873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7568" y="1988840"/>
            <a:ext cx="7315200" cy="1828800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 err="1" smtClean="0"/>
              <a:t>Deret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Ukur</a:t>
            </a:r>
            <a:r>
              <a:rPr lang="en-US" sz="4800" b="1" dirty="0" smtClean="0"/>
              <a:t/>
            </a:r>
            <a:br>
              <a:rPr lang="en-US" sz="4800" b="1" dirty="0" smtClean="0"/>
            </a:br>
            <a:r>
              <a:rPr lang="en-US" sz="4800" b="1" dirty="0" smtClean="0"/>
              <a:t>(</a:t>
            </a:r>
            <a:r>
              <a:rPr lang="en-US" sz="4800" b="1" dirty="0" err="1" smtClean="0"/>
              <a:t>Geometri</a:t>
            </a:r>
            <a:r>
              <a:rPr lang="en-US" sz="4800" b="1" dirty="0" smtClean="0"/>
              <a:t>)</a:t>
            </a:r>
            <a:endParaRPr 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3640759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838200" y="1268760"/>
            <a:ext cx="9829800" cy="37444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500" dirty="0" err="1" smtClean="0"/>
              <a:t>Deret</a:t>
            </a:r>
            <a:r>
              <a:rPr lang="en-US" sz="2500" dirty="0" smtClean="0"/>
              <a:t> </a:t>
            </a:r>
            <a:r>
              <a:rPr lang="en-US" sz="2500" dirty="0" err="1" smtClean="0"/>
              <a:t>Ukur</a:t>
            </a:r>
            <a:r>
              <a:rPr lang="en-US" sz="2500" dirty="0" smtClean="0"/>
              <a:t> </a:t>
            </a:r>
            <a:r>
              <a:rPr lang="en-US" sz="2500" dirty="0" err="1" smtClean="0"/>
              <a:t>adalah</a:t>
            </a:r>
            <a:r>
              <a:rPr lang="en-US" sz="2500" dirty="0" smtClean="0"/>
              <a:t> </a:t>
            </a:r>
            <a:r>
              <a:rPr lang="en-US" sz="2500" dirty="0" err="1" smtClean="0"/>
              <a:t>deret</a:t>
            </a:r>
            <a:r>
              <a:rPr lang="en-US" sz="2500" dirty="0" smtClean="0"/>
              <a:t> yang </a:t>
            </a:r>
            <a:r>
              <a:rPr lang="en-US" sz="2500" dirty="0" err="1" smtClean="0"/>
              <a:t>perubahan</a:t>
            </a:r>
            <a:r>
              <a:rPr lang="en-US" sz="2500" dirty="0" smtClean="0"/>
              <a:t> </a:t>
            </a:r>
            <a:r>
              <a:rPr lang="en-US" sz="2500" dirty="0" err="1" smtClean="0"/>
              <a:t>suku-sukunya</a:t>
            </a:r>
            <a:r>
              <a:rPr lang="en-US" sz="2500" dirty="0" smtClean="0"/>
              <a:t> </a:t>
            </a:r>
            <a:r>
              <a:rPr lang="en-US" sz="2500" dirty="0" err="1" smtClean="0"/>
              <a:t>berdasarkan</a:t>
            </a:r>
            <a:r>
              <a:rPr lang="en-US" sz="2500" dirty="0" smtClean="0"/>
              <a:t> </a:t>
            </a:r>
            <a:r>
              <a:rPr lang="en-US" sz="2500" dirty="0" err="1" smtClean="0"/>
              <a:t>perkalian</a:t>
            </a:r>
            <a:r>
              <a:rPr lang="en-US" sz="2500" dirty="0" smtClean="0"/>
              <a:t> </a:t>
            </a:r>
            <a:r>
              <a:rPr lang="en-US" sz="2500" dirty="0" err="1" smtClean="0"/>
              <a:t>terhadap</a:t>
            </a:r>
            <a:r>
              <a:rPr lang="en-US" sz="2500" dirty="0" smtClean="0"/>
              <a:t> </a:t>
            </a:r>
            <a:r>
              <a:rPr lang="en-US" sz="2500" dirty="0" err="1" smtClean="0"/>
              <a:t>sebuah</a:t>
            </a:r>
            <a:r>
              <a:rPr lang="en-US" sz="2500" dirty="0" smtClean="0"/>
              <a:t> </a:t>
            </a:r>
            <a:r>
              <a:rPr lang="en-US" sz="2500" dirty="0" err="1" smtClean="0"/>
              <a:t>bilangan</a:t>
            </a:r>
            <a:r>
              <a:rPr lang="en-US" sz="2500" dirty="0" smtClean="0"/>
              <a:t> </a:t>
            </a:r>
            <a:r>
              <a:rPr lang="en-US" sz="2500" dirty="0" err="1" smtClean="0"/>
              <a:t>tertentu</a:t>
            </a:r>
            <a:endParaRPr lang="en-US" sz="2500" dirty="0" smtClean="0"/>
          </a:p>
          <a:p>
            <a:endParaRPr lang="en-US" sz="2500" dirty="0"/>
          </a:p>
          <a:p>
            <a:r>
              <a:rPr lang="en-US" sz="2500" dirty="0" err="1" smtClean="0"/>
              <a:t>Bilangan</a:t>
            </a:r>
            <a:r>
              <a:rPr lang="en-US" sz="2500" dirty="0" smtClean="0"/>
              <a:t> yang </a:t>
            </a:r>
            <a:r>
              <a:rPr lang="en-US" sz="2500" dirty="0" err="1" smtClean="0"/>
              <a:t>membedakan</a:t>
            </a:r>
            <a:r>
              <a:rPr lang="en-US" sz="2500" dirty="0" smtClean="0"/>
              <a:t> </a:t>
            </a:r>
            <a:r>
              <a:rPr lang="en-US" sz="2500" dirty="0" err="1" smtClean="0"/>
              <a:t>suku-suku</a:t>
            </a:r>
            <a:r>
              <a:rPr lang="en-US" sz="2500" dirty="0" smtClean="0"/>
              <a:t> </a:t>
            </a:r>
            <a:r>
              <a:rPr lang="en-US" sz="2500" dirty="0" err="1" smtClean="0"/>
              <a:t>sebuah</a:t>
            </a:r>
            <a:r>
              <a:rPr lang="en-US" sz="2500" dirty="0" smtClean="0"/>
              <a:t> </a:t>
            </a:r>
            <a:r>
              <a:rPr lang="en-US" sz="2500" dirty="0" err="1" smtClean="0"/>
              <a:t>deret</a:t>
            </a:r>
            <a:r>
              <a:rPr lang="en-US" sz="2500" dirty="0" smtClean="0"/>
              <a:t> </a:t>
            </a:r>
            <a:r>
              <a:rPr lang="en-US" sz="2500" dirty="0" err="1" smtClean="0"/>
              <a:t>ukur</a:t>
            </a:r>
            <a:r>
              <a:rPr lang="en-US" sz="2500" dirty="0" smtClean="0"/>
              <a:t> </a:t>
            </a:r>
            <a:r>
              <a:rPr lang="en-US" sz="2500" dirty="0" err="1" smtClean="0"/>
              <a:t>dinamakan</a:t>
            </a:r>
            <a:r>
              <a:rPr lang="en-US" sz="2500" dirty="0" smtClean="0"/>
              <a:t> </a:t>
            </a:r>
            <a:r>
              <a:rPr lang="en-US" sz="2500" b="1" dirty="0" err="1" smtClean="0"/>
              <a:t>pengganda</a:t>
            </a:r>
            <a:r>
              <a:rPr lang="en-US" sz="2500" dirty="0" smtClean="0"/>
              <a:t>, </a:t>
            </a:r>
            <a:r>
              <a:rPr lang="en-US" sz="2500" dirty="0" err="1" smtClean="0"/>
              <a:t>yaitu</a:t>
            </a:r>
            <a:r>
              <a:rPr lang="en-US" sz="2500" dirty="0" smtClean="0"/>
              <a:t> </a:t>
            </a:r>
            <a:r>
              <a:rPr lang="en-US" sz="2500" dirty="0" err="1" smtClean="0"/>
              <a:t>merupakan</a:t>
            </a:r>
            <a:r>
              <a:rPr lang="en-US" sz="2500" dirty="0" smtClean="0"/>
              <a:t> </a:t>
            </a:r>
            <a:r>
              <a:rPr lang="en-US" sz="2500" dirty="0" err="1" smtClean="0"/>
              <a:t>hasil</a:t>
            </a:r>
            <a:r>
              <a:rPr lang="en-US" sz="2500" dirty="0" smtClean="0"/>
              <a:t> </a:t>
            </a:r>
            <a:r>
              <a:rPr lang="en-US" sz="2500" dirty="0" err="1" smtClean="0"/>
              <a:t>bagi</a:t>
            </a:r>
            <a:r>
              <a:rPr lang="en-US" sz="2500" dirty="0" smtClean="0"/>
              <a:t> </a:t>
            </a:r>
            <a:r>
              <a:rPr lang="en-US" sz="2500" dirty="0" err="1" smtClean="0"/>
              <a:t>nilai</a:t>
            </a:r>
            <a:r>
              <a:rPr lang="en-US" sz="2500" dirty="0" smtClean="0"/>
              <a:t> </a:t>
            </a:r>
            <a:r>
              <a:rPr lang="en-US" sz="2500" dirty="0" err="1" smtClean="0"/>
              <a:t>suatu</a:t>
            </a:r>
            <a:r>
              <a:rPr lang="en-US" sz="2500" dirty="0" smtClean="0"/>
              <a:t> </a:t>
            </a:r>
            <a:r>
              <a:rPr lang="en-US" sz="2500" dirty="0" err="1" smtClean="0"/>
              <a:t>suku</a:t>
            </a:r>
            <a:r>
              <a:rPr lang="en-US" sz="2500" dirty="0" smtClean="0"/>
              <a:t> </a:t>
            </a:r>
            <a:r>
              <a:rPr lang="en-US" sz="2500" dirty="0" err="1" smtClean="0"/>
              <a:t>terhadap</a:t>
            </a:r>
            <a:r>
              <a:rPr lang="en-US" sz="2500" dirty="0" smtClean="0"/>
              <a:t> </a:t>
            </a:r>
            <a:r>
              <a:rPr lang="en-US" sz="2500" dirty="0" err="1" smtClean="0"/>
              <a:t>nilai</a:t>
            </a:r>
            <a:r>
              <a:rPr lang="en-US" sz="2500" dirty="0" smtClean="0"/>
              <a:t> </a:t>
            </a:r>
            <a:r>
              <a:rPr lang="en-US" sz="2500" dirty="0" err="1" smtClean="0"/>
              <a:t>suku</a:t>
            </a:r>
            <a:r>
              <a:rPr lang="en-US" sz="2500" dirty="0" smtClean="0"/>
              <a:t> di </a:t>
            </a:r>
            <a:r>
              <a:rPr lang="en-US" sz="2500" dirty="0" err="1" smtClean="0"/>
              <a:t>depannya</a:t>
            </a:r>
            <a:endParaRPr lang="en-US" sz="2500" dirty="0" smtClean="0"/>
          </a:p>
          <a:p>
            <a:endParaRPr lang="en-US" sz="2500" b="1" dirty="0"/>
          </a:p>
          <a:p>
            <a:r>
              <a:rPr lang="en-US" sz="2500" b="1" dirty="0" err="1" smtClean="0"/>
              <a:t>Contoh</a:t>
            </a:r>
            <a:r>
              <a:rPr lang="en-US" sz="2500" b="1" dirty="0" smtClean="0"/>
              <a:t>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500" dirty="0" smtClean="0"/>
              <a:t>10, 20, 40, 80, 160, 320 		(</a:t>
            </a:r>
            <a:r>
              <a:rPr lang="en-US" sz="2500" dirty="0" err="1" smtClean="0"/>
              <a:t>Pengganda</a:t>
            </a:r>
            <a:r>
              <a:rPr lang="en-US" sz="2500" dirty="0" smtClean="0"/>
              <a:t> = 2)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500" dirty="0" smtClean="0"/>
              <a:t>256, 128, 64, 32, 16, 8		(</a:t>
            </a:r>
            <a:r>
              <a:rPr lang="en-US" sz="2500" dirty="0" err="1" smtClean="0"/>
              <a:t>Pengganda</a:t>
            </a:r>
            <a:r>
              <a:rPr lang="en-US" sz="2500" dirty="0" smtClean="0"/>
              <a:t> = 0,5)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500" dirty="0" smtClean="0"/>
              <a:t>1, 4, 16, 64, 256, 1024		(</a:t>
            </a:r>
            <a:r>
              <a:rPr lang="en-US" sz="2500" dirty="0" err="1" smtClean="0"/>
              <a:t>Pengganda</a:t>
            </a:r>
            <a:r>
              <a:rPr lang="en-US" sz="2500" dirty="0" smtClean="0"/>
              <a:t> = 4)</a:t>
            </a:r>
            <a:endParaRPr lang="en-US" sz="2500" dirty="0"/>
          </a:p>
        </p:txBody>
      </p:sp>
    </p:spTree>
    <p:extLst>
      <p:ext uri="{BB962C8B-B14F-4D97-AF65-F5344CB8AC3E}">
        <p14:creationId xmlns:p14="http://schemas.microsoft.com/office/powerpoint/2010/main" val="16850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911424" y="260648"/>
            <a:ext cx="9829800" cy="18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err="1" smtClean="0">
                <a:solidFill>
                  <a:srgbClr val="7030A0"/>
                </a:solidFill>
              </a:rPr>
              <a:t>Suku</a:t>
            </a:r>
            <a:r>
              <a:rPr lang="en-US" sz="2800" b="1" dirty="0" smtClean="0">
                <a:solidFill>
                  <a:srgbClr val="7030A0"/>
                </a:solidFill>
              </a:rPr>
              <a:t> </a:t>
            </a:r>
            <a:r>
              <a:rPr lang="en-US" sz="2800" b="1" dirty="0" err="1" smtClean="0">
                <a:solidFill>
                  <a:srgbClr val="7030A0"/>
                </a:solidFill>
              </a:rPr>
              <a:t>ke</a:t>
            </a:r>
            <a:r>
              <a:rPr lang="en-US" sz="2800" b="1" dirty="0" smtClean="0">
                <a:solidFill>
                  <a:srgbClr val="7030A0"/>
                </a:solidFill>
              </a:rPr>
              <a:t>-n </a:t>
            </a:r>
            <a:r>
              <a:rPr lang="en-US" sz="2800" b="1" dirty="0" err="1" smtClean="0">
                <a:solidFill>
                  <a:srgbClr val="7030A0"/>
                </a:solidFill>
              </a:rPr>
              <a:t>dari</a:t>
            </a:r>
            <a:r>
              <a:rPr lang="en-US" sz="2800" b="1" dirty="0" smtClean="0">
                <a:solidFill>
                  <a:srgbClr val="7030A0"/>
                </a:solidFill>
              </a:rPr>
              <a:t> </a:t>
            </a:r>
            <a:r>
              <a:rPr lang="en-US" sz="2800" b="1" dirty="0" err="1" smtClean="0">
                <a:solidFill>
                  <a:srgbClr val="7030A0"/>
                </a:solidFill>
              </a:rPr>
              <a:t>Deret</a:t>
            </a:r>
            <a:r>
              <a:rPr lang="en-US" sz="2800" b="1" dirty="0" smtClean="0">
                <a:solidFill>
                  <a:srgbClr val="7030A0"/>
                </a:solidFill>
              </a:rPr>
              <a:t> </a:t>
            </a:r>
            <a:r>
              <a:rPr lang="en-US" sz="2800" b="1" dirty="0" err="1" smtClean="0">
                <a:solidFill>
                  <a:srgbClr val="7030A0"/>
                </a:solidFill>
              </a:rPr>
              <a:t>Ukur</a:t>
            </a:r>
            <a:endParaRPr lang="en-US" sz="2800" b="1" dirty="0" smtClean="0">
              <a:solidFill>
                <a:srgbClr val="7030A0"/>
              </a:solidFill>
            </a:endParaRPr>
          </a:p>
          <a:p>
            <a:endParaRPr lang="en-US" sz="2600" dirty="0"/>
          </a:p>
          <a:p>
            <a:r>
              <a:rPr lang="en-US" sz="2500" dirty="0" err="1" smtClean="0"/>
              <a:t>Rumus</a:t>
            </a:r>
            <a:r>
              <a:rPr lang="en-US" sz="2500" dirty="0" smtClean="0"/>
              <a:t> </a:t>
            </a:r>
            <a:r>
              <a:rPr lang="en-US" sz="2500" dirty="0" err="1" smtClean="0"/>
              <a:t>penghitungan</a:t>
            </a:r>
            <a:r>
              <a:rPr lang="en-US" sz="2500" dirty="0" smtClean="0"/>
              <a:t> </a:t>
            </a:r>
            <a:r>
              <a:rPr lang="en-US" sz="2500" dirty="0" err="1" smtClean="0"/>
              <a:t>suku</a:t>
            </a:r>
            <a:r>
              <a:rPr lang="en-US" sz="2500" dirty="0" smtClean="0"/>
              <a:t> </a:t>
            </a:r>
            <a:r>
              <a:rPr lang="en-US" sz="2500" dirty="0" err="1" smtClean="0"/>
              <a:t>tertentu</a:t>
            </a:r>
            <a:r>
              <a:rPr lang="en-US" sz="2500" dirty="0" smtClean="0"/>
              <a:t> </a:t>
            </a:r>
            <a:r>
              <a:rPr lang="en-US" sz="2500" dirty="0" err="1" smtClean="0"/>
              <a:t>dari</a:t>
            </a:r>
            <a:r>
              <a:rPr lang="en-US" sz="2500" dirty="0" smtClean="0"/>
              <a:t> </a:t>
            </a:r>
            <a:r>
              <a:rPr lang="en-US" sz="2500" dirty="0" err="1" smtClean="0"/>
              <a:t>sebuah</a:t>
            </a:r>
            <a:r>
              <a:rPr lang="en-US" sz="2500" dirty="0" smtClean="0"/>
              <a:t> </a:t>
            </a:r>
            <a:r>
              <a:rPr lang="en-US" sz="2500" dirty="0" err="1" smtClean="0"/>
              <a:t>deret</a:t>
            </a:r>
            <a:r>
              <a:rPr lang="en-US" sz="2500" dirty="0" smtClean="0"/>
              <a:t> </a:t>
            </a:r>
            <a:r>
              <a:rPr lang="en-US" sz="2500" dirty="0" err="1" smtClean="0"/>
              <a:t>ukur</a:t>
            </a:r>
            <a:r>
              <a:rPr lang="en-US" sz="2500" dirty="0" smtClean="0"/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3431704" y="2276872"/>
                <a:ext cx="3384376" cy="864096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id-ID" sz="3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3000" i="0">
                            <a:latin typeface="Cambria Math" panose="02040503050406030204" pitchFamily="18" charset="0"/>
                          </a:rPr>
                          <m:t>U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3000" i="0">
                            <a:latin typeface="Cambria Math" panose="02040503050406030204" pitchFamily="18" charset="0"/>
                          </a:rPr>
                          <m:t>n</m:t>
                        </m:r>
                      </m:sub>
                    </m:sSub>
                    <m:r>
                      <a:rPr lang="id-ID" sz="3000" i="0">
                        <a:latin typeface="Cambria Math" panose="02040503050406030204" pitchFamily="18" charset="0"/>
                      </a:rPr>
                      <m:t>= </m:t>
                    </m:r>
                    <m:sSup>
                      <m:sSupPr>
                        <m:ctrlPr>
                          <a:rPr lang="id-ID" sz="3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id-ID" sz="3000" i="0">
                            <a:latin typeface="Cambria Math" panose="02040503050406030204" pitchFamily="18" charset="0"/>
                          </a:rPr>
                          <m:t>a</m:t>
                        </m:r>
                        <m:r>
                          <a:rPr lang="id-ID" sz="3000" i="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m:rPr>
                            <m:sty m:val="p"/>
                          </m:rPr>
                          <a:rPr lang="id-ID" sz="3000" i="0">
                            <a:latin typeface="Cambria Math" panose="02040503050406030204" pitchFamily="18" charset="0"/>
                          </a:rPr>
                          <m:t>r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id-ID" sz="3000" i="0">
                            <a:latin typeface="Cambria Math" panose="02040503050406030204" pitchFamily="18" charset="0"/>
                          </a:rPr>
                          <m:t>n</m:t>
                        </m:r>
                        <m:r>
                          <a:rPr lang="id-ID" sz="3000" i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en-US" dirty="0" smtClean="0"/>
                  <a:t>  </a:t>
                </a:r>
                <a:endParaRPr lang="id-ID" sz="3000" dirty="0">
                  <a:latin typeface="+mj-lt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1704" y="2276872"/>
                <a:ext cx="3384376" cy="864096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1"/>
          <p:cNvSpPr txBox="1">
            <a:spLocks/>
          </p:cNvSpPr>
          <p:nvPr/>
        </p:nvSpPr>
        <p:spPr>
          <a:xfrm>
            <a:off x="911424" y="3068960"/>
            <a:ext cx="9829800" cy="18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500" dirty="0" err="1" smtClean="0"/>
              <a:t>Dimana</a:t>
            </a:r>
            <a:r>
              <a:rPr lang="en-US" sz="2500" dirty="0" smtClean="0"/>
              <a:t>:</a:t>
            </a:r>
          </a:p>
          <a:p>
            <a:r>
              <a:rPr lang="en-US" sz="2500" dirty="0" smtClean="0"/>
              <a:t>a	= </a:t>
            </a:r>
            <a:r>
              <a:rPr lang="en-US" sz="2500" dirty="0" err="1" smtClean="0"/>
              <a:t>Suku</a:t>
            </a:r>
            <a:r>
              <a:rPr lang="en-US" sz="2500" dirty="0" smtClean="0"/>
              <a:t> </a:t>
            </a:r>
            <a:r>
              <a:rPr lang="en-US" sz="2500" dirty="0" err="1" smtClean="0"/>
              <a:t>pertama</a:t>
            </a:r>
            <a:endParaRPr lang="en-US" sz="2500" dirty="0" smtClean="0"/>
          </a:p>
          <a:p>
            <a:r>
              <a:rPr lang="en-US" sz="2500" dirty="0" smtClean="0"/>
              <a:t>r	= </a:t>
            </a:r>
            <a:r>
              <a:rPr lang="en-US" sz="2500" dirty="0" err="1" smtClean="0"/>
              <a:t>Pengganda</a:t>
            </a:r>
            <a:endParaRPr lang="en-US" sz="2500" dirty="0" smtClean="0"/>
          </a:p>
          <a:p>
            <a:r>
              <a:rPr lang="en-US" sz="2500" dirty="0" smtClean="0"/>
              <a:t>n	= </a:t>
            </a:r>
            <a:r>
              <a:rPr lang="en-US" sz="2500" dirty="0" err="1" smtClean="0"/>
              <a:t>Indeks</a:t>
            </a:r>
            <a:r>
              <a:rPr lang="en-US" sz="2500" dirty="0" smtClean="0"/>
              <a:t> </a:t>
            </a:r>
            <a:r>
              <a:rPr lang="en-US" sz="2500" dirty="0" err="1" smtClean="0"/>
              <a:t>suku</a:t>
            </a:r>
            <a:endParaRPr lang="en-US" sz="2500" dirty="0" smtClean="0"/>
          </a:p>
        </p:txBody>
      </p:sp>
    </p:spTree>
    <p:extLst>
      <p:ext uri="{BB962C8B-B14F-4D97-AF65-F5344CB8AC3E}">
        <p14:creationId xmlns:p14="http://schemas.microsoft.com/office/powerpoint/2010/main" val="1483276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itle 1"/>
              <p:cNvSpPr txBox="1">
                <a:spLocks/>
              </p:cNvSpPr>
              <p:nvPr/>
            </p:nvSpPr>
            <p:spPr>
              <a:xfrm>
                <a:off x="1055440" y="836712"/>
                <a:ext cx="9829800" cy="3744416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32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r>
                  <a:rPr lang="en-US" sz="2500" b="1" dirty="0" smtClean="0"/>
                  <a:t>Contoh:</a:t>
                </a:r>
              </a:p>
              <a:p>
                <a:r>
                  <a:rPr lang="en-US" sz="2500" dirty="0" err="1" smtClean="0"/>
                  <a:t>Tentukan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nilai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suku</a:t>
                </a:r>
                <a:r>
                  <a:rPr lang="en-US" sz="2500" dirty="0" smtClean="0"/>
                  <a:t> ke-10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10</m:t>
                        </m:r>
                      </m:sub>
                    </m:sSub>
                    <m:r>
                      <a:rPr lang="en-US" sz="25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500" dirty="0" smtClean="0"/>
                  <a:t> </a:t>
                </a:r>
                <a:r>
                  <a:rPr lang="en-US" sz="2500" dirty="0" err="1" smtClean="0"/>
                  <a:t>dari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suatu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Deret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Ukur</a:t>
                </a:r>
                <a:r>
                  <a:rPr lang="en-US" sz="2500" dirty="0" smtClean="0"/>
                  <a:t> 5, 10, 20, 40, 80, 160</a:t>
                </a:r>
              </a:p>
              <a:p>
                <a:r>
                  <a:rPr lang="en-US" sz="2500" dirty="0" err="1" smtClean="0"/>
                  <a:t>Jawab</a:t>
                </a:r>
                <a:r>
                  <a:rPr lang="en-US" sz="2500" dirty="0" smtClean="0"/>
                  <a:t>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500" i="0">
                            <a:latin typeface="Cambria Math" panose="02040503050406030204" pitchFamily="18" charset="0"/>
                          </a:rPr>
                          <m:t>U</m:t>
                        </m:r>
                      </m:e>
                      <m:sub>
                        <m:r>
                          <a:rPr lang="en-US" sz="2500" b="0" i="0" smtClean="0">
                            <a:latin typeface="Cambria Math" panose="02040503050406030204" pitchFamily="18" charset="0"/>
                          </a:rPr>
                          <m:t>10</m:t>
                        </m:r>
                      </m:sub>
                    </m:sSub>
                    <m:r>
                      <a:rPr lang="id-ID" sz="2500" i="0">
                        <a:latin typeface="Cambria Math" panose="02040503050406030204" pitchFamily="18" charset="0"/>
                      </a:rPr>
                      <m:t>= </m:t>
                    </m:r>
                    <m:sSup>
                      <m:sSup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id-ID" sz="2500" i="0">
                            <a:latin typeface="Cambria Math" panose="02040503050406030204" pitchFamily="18" charset="0"/>
                          </a:rPr>
                          <m:t>a</m:t>
                        </m:r>
                        <m:r>
                          <a:rPr lang="id-ID" sz="2500" i="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m:rPr>
                            <m:sty m:val="p"/>
                          </m:rPr>
                          <a:rPr lang="id-ID" sz="2500" i="0">
                            <a:latin typeface="Cambria Math" panose="02040503050406030204" pitchFamily="18" charset="0"/>
                          </a:rPr>
                          <m:t>r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id-ID" sz="2500" i="0">
                            <a:latin typeface="Cambria Math" panose="02040503050406030204" pitchFamily="18" charset="0"/>
                          </a:rPr>
                          <m:t>n</m:t>
                        </m:r>
                        <m:r>
                          <a:rPr lang="id-ID" sz="2500" i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en-US" sz="2500" dirty="0" smtClean="0"/>
                  <a:t>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400">
                            <a:latin typeface="Cambria Math" panose="02040503050406030204" pitchFamily="18" charset="0"/>
                          </a:rPr>
                          <m:t>U</m:t>
                        </m:r>
                      </m:e>
                      <m:sub>
                        <m:r>
                          <a:rPr lang="en-US" sz="2400">
                            <a:latin typeface="Cambria Math" panose="02040503050406030204" pitchFamily="18" charset="0"/>
                          </a:rPr>
                          <m:t>10</m:t>
                        </m:r>
                      </m:sub>
                    </m:sSub>
                    <m:r>
                      <a:rPr lang="id-ID" sz="2400">
                        <a:latin typeface="Cambria Math" panose="02040503050406030204" pitchFamily="18" charset="0"/>
                      </a:rPr>
                      <m:t>= </m:t>
                    </m:r>
                    <m:sSup>
                      <m:sSup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0" smtClean="0">
                            <a:latin typeface="Cambria Math" panose="02040503050406030204" pitchFamily="18" charset="0"/>
                          </a:rPr>
                          <m:t>5</m:t>
                        </m:r>
                        <m:r>
                          <a:rPr lang="id-ID" sz="240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en-US" sz="2400" b="0" i="0" smtClean="0">
                            <a:latin typeface="Cambria Math" panose="02040503050406030204" pitchFamily="18" charset="0"/>
                          </a:rPr>
                          <m:t>10</m:t>
                        </m:r>
                        <m:r>
                          <a:rPr lang="id-ID" sz="240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en-US" sz="2400" dirty="0"/>
                  <a:t> </a:t>
                </a:r>
                <a:endParaRPr lang="en-US" sz="2400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400">
                            <a:latin typeface="Cambria Math" panose="02040503050406030204" pitchFamily="18" charset="0"/>
                          </a:rPr>
                          <m:t>U</m:t>
                        </m:r>
                      </m:e>
                      <m:sub>
                        <m:r>
                          <a:rPr lang="en-US" sz="2400">
                            <a:latin typeface="Cambria Math" panose="02040503050406030204" pitchFamily="18" charset="0"/>
                          </a:rPr>
                          <m:t>10</m:t>
                        </m:r>
                      </m:sub>
                    </m:sSub>
                    <m:r>
                      <a:rPr lang="id-ID" sz="2400">
                        <a:latin typeface="Cambria Math" panose="02040503050406030204" pitchFamily="18" charset="0"/>
                      </a:rPr>
                      <m:t>= </m:t>
                    </m:r>
                    <m:sSup>
                      <m:sSup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0" smtClean="0">
                            <a:latin typeface="Cambria Math" panose="02040503050406030204" pitchFamily="18" charset="0"/>
                          </a:rPr>
                          <m:t>5</m:t>
                        </m:r>
                        <m:r>
                          <a:rPr lang="id-ID" sz="240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en-US" sz="2400" b="0" i="0" smtClean="0">
                            <a:latin typeface="Cambria Math" panose="02040503050406030204" pitchFamily="18" charset="0"/>
                          </a:rPr>
                          <m:t>9</m:t>
                        </m:r>
                      </m:sup>
                    </m:sSup>
                    <m:r>
                      <a:rPr lang="en-US" sz="2400" b="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400" dirty="0" smtClean="0"/>
                  <a:t>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500">
                            <a:latin typeface="Cambria Math" panose="02040503050406030204" pitchFamily="18" charset="0"/>
                          </a:rPr>
                          <m:t>U</m:t>
                        </m:r>
                      </m:e>
                      <m:sub>
                        <m:r>
                          <a:rPr lang="en-US" sz="2500">
                            <a:latin typeface="Cambria Math" panose="02040503050406030204" pitchFamily="18" charset="0"/>
                          </a:rPr>
                          <m:t>10</m:t>
                        </m:r>
                      </m:sub>
                    </m:sSub>
                    <m:r>
                      <a:rPr lang="id-ID" sz="250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500" dirty="0" smtClean="0"/>
                  <a:t> 5.512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500">
                            <a:latin typeface="Cambria Math" panose="02040503050406030204" pitchFamily="18" charset="0"/>
                          </a:rPr>
                          <m:t>U</m:t>
                        </m:r>
                      </m:e>
                      <m:sub>
                        <m:r>
                          <a:rPr lang="en-US" sz="2500">
                            <a:latin typeface="Cambria Math" panose="02040503050406030204" pitchFamily="18" charset="0"/>
                          </a:rPr>
                          <m:t>10</m:t>
                        </m:r>
                      </m:sub>
                    </m:sSub>
                    <m:r>
                      <a:rPr lang="id-ID" sz="250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500" dirty="0" smtClean="0"/>
                  <a:t> 2560</a:t>
                </a:r>
              </a:p>
              <a:p>
                <a:r>
                  <a:rPr lang="en-US" sz="2500" dirty="0" err="1" smtClean="0"/>
                  <a:t>Jadi</a:t>
                </a:r>
                <a:r>
                  <a:rPr lang="en-US" sz="2500" dirty="0" smtClean="0"/>
                  <a:t>, </a:t>
                </a:r>
                <a:r>
                  <a:rPr lang="en-US" sz="2500" dirty="0" err="1" smtClean="0"/>
                  <a:t>suku</a:t>
                </a:r>
                <a:r>
                  <a:rPr lang="en-US" sz="2500" dirty="0" smtClean="0"/>
                  <a:t> ke-10 </a:t>
                </a:r>
                <a:r>
                  <a:rPr lang="en-US" sz="2500" dirty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10</m:t>
                        </m:r>
                      </m:sub>
                    </m:sSub>
                    <m:r>
                      <a:rPr lang="en-US" sz="25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500" dirty="0"/>
                  <a:t> </a:t>
                </a:r>
                <a:r>
                  <a:rPr lang="en-US" sz="2500" dirty="0" err="1"/>
                  <a:t>dari</a:t>
                </a:r>
                <a:r>
                  <a:rPr lang="en-US" sz="2500" dirty="0"/>
                  <a:t> </a:t>
                </a:r>
                <a:r>
                  <a:rPr lang="en-US" sz="2500" dirty="0" err="1" smtClean="0"/>
                  <a:t>Deret</a:t>
                </a:r>
                <a:r>
                  <a:rPr lang="en-US" sz="2500" dirty="0" smtClean="0"/>
                  <a:t> </a:t>
                </a:r>
                <a:r>
                  <a:rPr lang="en-US" sz="2500" dirty="0" err="1"/>
                  <a:t>Ukur</a:t>
                </a:r>
                <a:r>
                  <a:rPr lang="en-US" sz="2500" dirty="0"/>
                  <a:t> 5, 10, 20, 40, 80, 160 </a:t>
                </a:r>
                <a:r>
                  <a:rPr lang="en-US" sz="2500" dirty="0" err="1" smtClean="0"/>
                  <a:t>adalah</a:t>
                </a:r>
                <a:r>
                  <a:rPr lang="en-US" sz="2500" dirty="0" smtClean="0"/>
                  <a:t> 2560</a:t>
                </a:r>
              </a:p>
            </p:txBody>
          </p:sp>
        </mc:Choice>
        <mc:Fallback xmlns="">
          <p:sp>
            <p:nvSpPr>
              <p:cNvPr id="3" name="Tit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5440" y="836712"/>
                <a:ext cx="9829800" cy="3744416"/>
              </a:xfrm>
              <a:prstGeom prst="rect">
                <a:avLst/>
              </a:prstGeom>
              <a:blipFill>
                <a:blip r:embed="rId2"/>
                <a:stretch>
                  <a:fillRect l="-992" b="-3909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27686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855574" y="620688"/>
            <a:ext cx="9829800" cy="230425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solidFill>
                  <a:srgbClr val="7030A0"/>
                </a:solidFill>
              </a:rPr>
              <a:t>Jumlah n </a:t>
            </a:r>
            <a:r>
              <a:rPr lang="en-US" sz="2800" b="1" dirty="0" err="1" smtClean="0">
                <a:solidFill>
                  <a:srgbClr val="7030A0"/>
                </a:solidFill>
              </a:rPr>
              <a:t>suku</a:t>
            </a:r>
            <a:r>
              <a:rPr lang="en-US" sz="2800" b="1" dirty="0" smtClean="0">
                <a:solidFill>
                  <a:srgbClr val="7030A0"/>
                </a:solidFill>
              </a:rPr>
              <a:t> </a:t>
            </a:r>
            <a:r>
              <a:rPr lang="en-US" sz="2800" b="1" dirty="0" err="1" smtClean="0">
                <a:solidFill>
                  <a:srgbClr val="7030A0"/>
                </a:solidFill>
              </a:rPr>
              <a:t>Deret</a:t>
            </a:r>
            <a:r>
              <a:rPr lang="en-US" sz="2800" b="1" dirty="0" smtClean="0">
                <a:solidFill>
                  <a:srgbClr val="7030A0"/>
                </a:solidFill>
              </a:rPr>
              <a:t> </a:t>
            </a:r>
            <a:r>
              <a:rPr lang="en-US" sz="2800" b="1" dirty="0" err="1" smtClean="0">
                <a:solidFill>
                  <a:srgbClr val="7030A0"/>
                </a:solidFill>
              </a:rPr>
              <a:t>Ukur</a:t>
            </a:r>
            <a:endParaRPr lang="en-US" sz="2800" b="1" dirty="0" smtClean="0">
              <a:solidFill>
                <a:srgbClr val="7030A0"/>
              </a:solidFill>
            </a:endParaRPr>
          </a:p>
          <a:p>
            <a:endParaRPr lang="en-US" sz="2600" dirty="0" smtClean="0"/>
          </a:p>
          <a:p>
            <a:r>
              <a:rPr lang="en-US" sz="2500" dirty="0" err="1" smtClean="0"/>
              <a:t>Jumlah</a:t>
            </a:r>
            <a:r>
              <a:rPr lang="en-US" sz="2500" dirty="0" smtClean="0"/>
              <a:t> </a:t>
            </a:r>
            <a:r>
              <a:rPr lang="en-US" sz="2500" dirty="0" err="1" smtClean="0"/>
              <a:t>sebuah</a:t>
            </a:r>
            <a:r>
              <a:rPr lang="en-US" sz="2500" dirty="0" smtClean="0"/>
              <a:t> </a:t>
            </a:r>
            <a:r>
              <a:rPr lang="en-US" sz="2500" dirty="0" err="1" smtClean="0"/>
              <a:t>Deret</a:t>
            </a:r>
            <a:r>
              <a:rPr lang="en-US" sz="2500" dirty="0" smtClean="0"/>
              <a:t> </a:t>
            </a:r>
            <a:r>
              <a:rPr lang="en-US" sz="2500" dirty="0" err="1" smtClean="0"/>
              <a:t>Ukur</a:t>
            </a:r>
            <a:r>
              <a:rPr lang="en-US" sz="2500" dirty="0" smtClean="0"/>
              <a:t> </a:t>
            </a:r>
            <a:r>
              <a:rPr lang="en-US" sz="2500" dirty="0" err="1" smtClean="0"/>
              <a:t>sampai</a:t>
            </a:r>
            <a:r>
              <a:rPr lang="en-US" sz="2500" dirty="0" smtClean="0"/>
              <a:t> </a:t>
            </a:r>
            <a:r>
              <a:rPr lang="en-US" sz="2500" dirty="0" err="1" smtClean="0"/>
              <a:t>suku</a:t>
            </a:r>
            <a:r>
              <a:rPr lang="en-US" sz="2500" dirty="0" smtClean="0"/>
              <a:t> </a:t>
            </a:r>
            <a:r>
              <a:rPr lang="en-US" sz="2500" dirty="0" err="1" smtClean="0"/>
              <a:t>tertentu</a:t>
            </a:r>
            <a:r>
              <a:rPr lang="en-US" sz="2500" dirty="0" smtClean="0"/>
              <a:t> </a:t>
            </a:r>
            <a:r>
              <a:rPr lang="en-US" sz="2500" dirty="0" err="1" smtClean="0"/>
              <a:t>adalah</a:t>
            </a:r>
            <a:r>
              <a:rPr lang="en-US" sz="2500" dirty="0" smtClean="0"/>
              <a:t> </a:t>
            </a:r>
            <a:r>
              <a:rPr lang="en-US" sz="2500" dirty="0" err="1" smtClean="0"/>
              <a:t>jumlah</a:t>
            </a:r>
            <a:r>
              <a:rPr lang="en-US" sz="2500" dirty="0" smtClean="0"/>
              <a:t> </a:t>
            </a:r>
            <a:r>
              <a:rPr lang="en-US" sz="2500" dirty="0" err="1" smtClean="0"/>
              <a:t>nilai</a:t>
            </a:r>
            <a:r>
              <a:rPr lang="en-US" sz="2500" dirty="0" smtClean="0"/>
              <a:t> </a:t>
            </a:r>
            <a:r>
              <a:rPr lang="en-US" sz="2500" dirty="0" err="1" smtClean="0"/>
              <a:t>sukunya</a:t>
            </a:r>
            <a:r>
              <a:rPr lang="en-US" sz="2500" dirty="0" smtClean="0"/>
              <a:t> </a:t>
            </a:r>
            <a:r>
              <a:rPr lang="en-US" sz="2500" dirty="0" err="1" smtClean="0"/>
              <a:t>sejak</a:t>
            </a:r>
            <a:r>
              <a:rPr lang="en-US" sz="2500" dirty="0" smtClean="0"/>
              <a:t> </a:t>
            </a:r>
            <a:r>
              <a:rPr lang="en-US" sz="2500" dirty="0" err="1" smtClean="0"/>
              <a:t>suku</a:t>
            </a:r>
            <a:r>
              <a:rPr lang="en-US" sz="2500" dirty="0" smtClean="0"/>
              <a:t> </a:t>
            </a:r>
            <a:r>
              <a:rPr lang="en-US" sz="2500" dirty="0" err="1" smtClean="0"/>
              <a:t>pertama</a:t>
            </a:r>
            <a:r>
              <a:rPr lang="en-US" sz="2500" dirty="0" smtClean="0"/>
              <a:t> </a:t>
            </a:r>
            <a:r>
              <a:rPr lang="en-US" sz="2500" dirty="0" err="1" smtClean="0"/>
              <a:t>sampai</a:t>
            </a:r>
            <a:r>
              <a:rPr lang="en-US" sz="2500" dirty="0" smtClean="0"/>
              <a:t> </a:t>
            </a:r>
            <a:r>
              <a:rPr lang="en-US" sz="2500" dirty="0" err="1" smtClean="0"/>
              <a:t>dengan</a:t>
            </a:r>
            <a:r>
              <a:rPr lang="en-US" sz="2500" dirty="0" smtClean="0"/>
              <a:t> </a:t>
            </a:r>
            <a:r>
              <a:rPr lang="en-US" sz="2500" dirty="0" err="1" smtClean="0"/>
              <a:t>suku</a:t>
            </a:r>
            <a:r>
              <a:rPr lang="en-US" sz="2500" dirty="0" smtClean="0"/>
              <a:t> </a:t>
            </a:r>
            <a:r>
              <a:rPr lang="en-US" sz="2500" dirty="0" err="1" smtClean="0"/>
              <a:t>ke</a:t>
            </a:r>
            <a:r>
              <a:rPr lang="en-US" sz="2500" dirty="0" smtClean="0"/>
              <a:t>-n yang </a:t>
            </a:r>
            <a:r>
              <a:rPr lang="en-US" sz="2500" dirty="0" err="1" smtClean="0"/>
              <a:t>bersangkutan</a:t>
            </a:r>
            <a:endParaRPr lang="en-US" sz="2500" dirty="0" smtClean="0"/>
          </a:p>
          <a:p>
            <a:endParaRPr lang="en-US" sz="2500" dirty="0"/>
          </a:p>
          <a:p>
            <a:r>
              <a:rPr lang="en-US" sz="2500" dirty="0" err="1" smtClean="0"/>
              <a:t>Rumus</a:t>
            </a:r>
            <a:r>
              <a:rPr lang="en-US" sz="2500" dirty="0" smtClean="0"/>
              <a:t> </a:t>
            </a:r>
            <a:r>
              <a:rPr lang="en-US" sz="2500" dirty="0" err="1" smtClean="0"/>
              <a:t>jumlah</a:t>
            </a:r>
            <a:r>
              <a:rPr lang="en-US" sz="2500" dirty="0" smtClean="0"/>
              <a:t> </a:t>
            </a:r>
            <a:r>
              <a:rPr lang="en-US" sz="2500" dirty="0" err="1" smtClean="0"/>
              <a:t>Deret</a:t>
            </a:r>
            <a:r>
              <a:rPr lang="en-US" sz="2500" dirty="0" smtClean="0"/>
              <a:t> </a:t>
            </a:r>
            <a:r>
              <a:rPr lang="en-US" sz="2500" dirty="0" err="1" smtClean="0"/>
              <a:t>Ukur</a:t>
            </a:r>
            <a:r>
              <a:rPr lang="en-US" sz="2500" dirty="0" smtClean="0"/>
              <a:t> </a:t>
            </a:r>
            <a:r>
              <a:rPr lang="en-US" sz="2500" dirty="0" err="1" smtClean="0"/>
              <a:t>sampai</a:t>
            </a:r>
            <a:r>
              <a:rPr lang="en-US" sz="2500" dirty="0" smtClean="0"/>
              <a:t> </a:t>
            </a:r>
            <a:r>
              <a:rPr lang="en-US" sz="2500" dirty="0" err="1" smtClean="0"/>
              <a:t>dengan</a:t>
            </a:r>
            <a:r>
              <a:rPr lang="en-US" sz="2500" dirty="0" smtClean="0"/>
              <a:t> </a:t>
            </a:r>
            <a:r>
              <a:rPr lang="en-US" sz="2500" dirty="0" err="1" smtClean="0"/>
              <a:t>suku</a:t>
            </a:r>
            <a:r>
              <a:rPr lang="en-US" sz="2500" dirty="0" smtClean="0"/>
              <a:t> </a:t>
            </a:r>
            <a:r>
              <a:rPr lang="en-US" sz="2500" dirty="0" err="1" smtClean="0"/>
              <a:t>ke</a:t>
            </a:r>
            <a:r>
              <a:rPr lang="en-US" sz="2500" dirty="0" smtClean="0"/>
              <a:t>-n </a:t>
            </a:r>
            <a:r>
              <a:rPr lang="en-US" sz="2500" dirty="0" err="1" smtClean="0"/>
              <a:t>adalah</a:t>
            </a:r>
            <a:r>
              <a:rPr lang="en-US" sz="2500" dirty="0" smtClean="0"/>
              <a:t>:</a:t>
            </a:r>
            <a:endParaRPr lang="en-US" sz="25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1596990" y="3284984"/>
                <a:ext cx="3960440" cy="108012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id-ID" sz="3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sz="3000" i="1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id-ID" sz="300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id-ID" sz="3000" i="1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id-ID" sz="3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d-ID" sz="3000" i="1">
                            <a:latin typeface="Cambria Math" panose="02040503050406030204" pitchFamily="18" charset="0"/>
                          </a:rPr>
                          <m:t>𝑎</m:t>
                        </m:r>
                        <m:d>
                          <m:dPr>
                            <m:ctrlPr>
                              <a:rPr lang="id-ID" sz="3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id-ID" sz="3000" i="1">
                                <a:latin typeface="Cambria Math" panose="02040503050406030204" pitchFamily="18" charset="0"/>
                              </a:rPr>
                              <m:t>1−</m:t>
                            </m:r>
                            <m:sSup>
                              <m:sSupPr>
                                <m:ctrlPr>
                                  <a:rPr lang="id-ID" sz="30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id-ID" sz="3000" i="1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  <m:sup>
                                <m:r>
                                  <a:rPr lang="id-ID" sz="3000" i="1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</m:sup>
                            </m:sSup>
                          </m:e>
                        </m:d>
                      </m:num>
                      <m:den>
                        <m:r>
                          <a:rPr lang="id-ID" sz="3000" i="1">
                            <a:latin typeface="Cambria Math" panose="02040503050406030204" pitchFamily="18" charset="0"/>
                          </a:rPr>
                          <m:t>1−</m:t>
                        </m:r>
                        <m:r>
                          <a:rPr lang="id-ID" sz="3000" i="1">
                            <a:latin typeface="Cambria Math" panose="02040503050406030204" pitchFamily="18" charset="0"/>
                          </a:rPr>
                          <m:t>𝑟</m:t>
                        </m:r>
                      </m:den>
                    </m:f>
                    <m:r>
                      <a:rPr lang="en-US" sz="3000" b="0" i="0" smtClean="0">
                        <a:latin typeface="Cambria Math" panose="02040503050406030204" pitchFamily="18" charset="0"/>
                      </a:rPr>
                      <m:t>     </m:t>
                    </m:r>
                  </m:oMath>
                </a14:m>
                <a:r>
                  <a:rPr lang="en-US" sz="2400" dirty="0" smtClean="0">
                    <a:latin typeface="+mj-lt"/>
                  </a:rPr>
                  <a:t>bila </a:t>
                </a:r>
                <a:r>
                  <a:rPr lang="en-US" sz="2400" dirty="0">
                    <a:latin typeface="+mj-lt"/>
                  </a:rPr>
                  <a:t>r &lt; 1</a:t>
                </a:r>
                <a:endParaRPr lang="id-ID" sz="2400" dirty="0">
                  <a:latin typeface="+mj-lt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6990" y="3284984"/>
                <a:ext cx="3960440" cy="108012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5807968" y="3284984"/>
                <a:ext cx="3960440" cy="108012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id-ID" sz="3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sz="3000" i="1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id-ID" sz="300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id-ID" sz="3000" i="1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id-ID" sz="3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d-ID" sz="3000" i="1">
                            <a:latin typeface="Cambria Math" panose="02040503050406030204" pitchFamily="18" charset="0"/>
                          </a:rPr>
                          <m:t>𝑎</m:t>
                        </m:r>
                        <m:d>
                          <m:dPr>
                            <m:ctrlPr>
                              <a:rPr lang="id-ID" sz="3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id-ID" sz="30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id-ID" sz="3000" i="1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  <m:sup>
                                <m:r>
                                  <a:rPr lang="id-ID" sz="3000" i="1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</m:sup>
                            </m:sSup>
                            <m:r>
                              <a:rPr lang="id-ID" sz="3000" i="1">
                                <a:latin typeface="Cambria Math" panose="02040503050406030204" pitchFamily="18" charset="0"/>
                              </a:rPr>
                              <m:t>−1</m:t>
                            </m:r>
                          </m:e>
                        </m:d>
                      </m:num>
                      <m:den>
                        <m:r>
                          <a:rPr lang="id-ID" sz="3000" i="1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id-ID" sz="3000" i="1">
                            <a:latin typeface="Cambria Math" panose="02040503050406030204" pitchFamily="18" charset="0"/>
                          </a:rPr>
                          <m:t>−1</m:t>
                        </m:r>
                      </m:den>
                    </m:f>
                  </m:oMath>
                </a14:m>
                <a:r>
                  <a:rPr lang="en-US" dirty="0" smtClean="0">
                    <a:latin typeface="+mj-lt"/>
                  </a:rPr>
                  <a:t>     </a:t>
                </a:r>
                <a:r>
                  <a:rPr lang="en-US" sz="2400" dirty="0" smtClean="0">
                    <a:latin typeface="+mj-lt"/>
                  </a:rPr>
                  <a:t>untuk </a:t>
                </a:r>
                <a:r>
                  <a:rPr lang="en-US" sz="2400" dirty="0">
                    <a:latin typeface="+mj-lt"/>
                  </a:rPr>
                  <a:t>r &gt; 1</a:t>
                </a:r>
                <a:endParaRPr lang="id-ID" sz="2400" dirty="0">
                  <a:latin typeface="+mj-lt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7968" y="3284984"/>
                <a:ext cx="3960440" cy="1080120"/>
              </a:xfrm>
              <a:prstGeom prst="rect">
                <a:avLst/>
              </a:prstGeom>
              <a:blipFill>
                <a:blip r:embed="rId3"/>
                <a:stretch>
                  <a:fillRect r="-307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52278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itle 1"/>
              <p:cNvSpPr txBox="1">
                <a:spLocks/>
              </p:cNvSpPr>
              <p:nvPr/>
            </p:nvSpPr>
            <p:spPr>
              <a:xfrm>
                <a:off x="1703512" y="1916832"/>
                <a:ext cx="9829800" cy="3744416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32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r>
                  <a:rPr lang="en-US" sz="2500" b="1" dirty="0" smtClean="0"/>
                  <a:t>Contoh:</a:t>
                </a:r>
              </a:p>
              <a:p>
                <a:r>
                  <a:rPr lang="en-US" sz="2500" dirty="0" err="1" smtClean="0"/>
                  <a:t>Tentukan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jumlah</a:t>
                </a:r>
                <a:r>
                  <a:rPr lang="en-US" sz="2500" dirty="0" smtClean="0"/>
                  <a:t> 10 </a:t>
                </a:r>
                <a:r>
                  <a:rPr lang="en-US" sz="2500" dirty="0" err="1" smtClean="0"/>
                  <a:t>suku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dari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Deret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Ukur</a:t>
                </a:r>
                <a:r>
                  <a:rPr lang="en-US" sz="2500" dirty="0" smtClean="0"/>
                  <a:t> </a:t>
                </a:r>
                <a:r>
                  <a:rPr lang="en-US" sz="2500" dirty="0"/>
                  <a:t>5, 10, 20, 40, 80, </a:t>
                </a:r>
                <a:r>
                  <a:rPr lang="en-US" sz="2500" dirty="0" smtClean="0"/>
                  <a:t>160</a:t>
                </a:r>
              </a:p>
              <a:p>
                <a:r>
                  <a:rPr lang="en-US" sz="2500" dirty="0" err="1" smtClean="0"/>
                  <a:t>Jawab</a:t>
                </a:r>
                <a:r>
                  <a:rPr lang="en-US" sz="2500" dirty="0" smtClean="0"/>
                  <a:t>: 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sz="25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sub>
                    </m:sSub>
                    <m:r>
                      <a:rPr lang="id-ID" sz="25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5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𝑎</m:t>
                        </m:r>
                        <m:d>
                          <m:dPr>
                            <m:ctrlPr>
                              <a:rPr lang="id-ID" sz="25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id-ID" sz="25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id-ID" sz="2500" i="1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  <m:sup>
                                <m:r>
                                  <a:rPr lang="id-ID" sz="2500" i="1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</m:sup>
                            </m:sSup>
                            <m:r>
                              <a:rPr lang="id-ID" sz="2500" i="1">
                                <a:latin typeface="Cambria Math" panose="02040503050406030204" pitchFamily="18" charset="0"/>
                              </a:rPr>
                              <m:t>−1</m:t>
                            </m:r>
                          </m:e>
                        </m:d>
                      </m:num>
                      <m:den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−1</m:t>
                        </m:r>
                      </m:den>
                    </m:f>
                  </m:oMath>
                </a14:m>
                <a:endParaRPr lang="en-US" sz="2500" dirty="0" smtClean="0"/>
              </a:p>
              <a:p>
                <a:endParaRPr lang="en-US" sz="2500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sz="25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sub>
                    </m:sSub>
                    <m:r>
                      <a:rPr lang="id-ID" sz="25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5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500" b="0" i="1" smtClean="0">
                            <a:latin typeface="Cambria Math" panose="02040503050406030204" pitchFamily="18" charset="0"/>
                          </a:rPr>
                          <m:t>5</m:t>
                        </m:r>
                        <m:d>
                          <m:dPr>
                            <m:ctrlPr>
                              <a:rPr lang="id-ID" sz="25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id-ID" sz="25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5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  <m:sup>
                                <m:r>
                                  <a:rPr lang="en-US" sz="2500" b="0" i="1" smtClean="0">
                                    <a:latin typeface="Cambria Math" panose="02040503050406030204" pitchFamily="18" charset="0"/>
                                  </a:rPr>
                                  <m:t>10</m:t>
                                </m:r>
                              </m:sup>
                            </m:sSup>
                            <m:r>
                              <a:rPr lang="id-ID" sz="2500" i="1">
                                <a:latin typeface="Cambria Math" panose="02040503050406030204" pitchFamily="18" charset="0"/>
                              </a:rPr>
                              <m:t>−1</m:t>
                            </m:r>
                          </m:e>
                        </m:d>
                      </m:num>
                      <m:den>
                        <m:r>
                          <a:rPr lang="en-US" sz="25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−1</m:t>
                        </m:r>
                      </m:den>
                    </m:f>
                  </m:oMath>
                </a14:m>
                <a:endParaRPr lang="en-US" sz="2500" dirty="0" smtClean="0"/>
              </a:p>
              <a:p>
                <a:endParaRPr lang="en-US" sz="2500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sz="2500" i="1">
                            <a:latin typeface="Cambria Math" panose="02040503050406030204" pitchFamily="18" charset="0"/>
                          </a:rPr>
                          <m:t>10</m:t>
                        </m:r>
                      </m:sub>
                    </m:sSub>
                  </m:oMath>
                </a14:m>
                <a:r>
                  <a:rPr lang="en-US" sz="25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500" i="1">
                            <a:latin typeface="Cambria Math" panose="02040503050406030204" pitchFamily="18" charset="0"/>
                          </a:rPr>
                          <m:t>5</m:t>
                        </m:r>
                        <m:d>
                          <m:dPr>
                            <m:ctrlPr>
                              <a:rPr lang="id-ID" sz="25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500" b="0" i="1" smtClean="0">
                                <a:latin typeface="Cambria Math" panose="02040503050406030204" pitchFamily="18" charset="0"/>
                              </a:rPr>
                              <m:t>1024</m:t>
                            </m:r>
                            <m:r>
                              <a:rPr lang="id-ID" sz="2500" i="1">
                                <a:latin typeface="Cambria Math" panose="02040503050406030204" pitchFamily="18" charset="0"/>
                              </a:rPr>
                              <m:t>−1</m:t>
                            </m:r>
                          </m:e>
                        </m:d>
                      </m:num>
                      <m:den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1</m:t>
                        </m:r>
                      </m:den>
                    </m:f>
                  </m:oMath>
                </a14:m>
                <a:endParaRPr lang="en-US" sz="2500" dirty="0" smtClean="0"/>
              </a:p>
              <a:p>
                <a:endParaRPr lang="en-US" sz="2500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sz="2500" i="1">
                            <a:latin typeface="Cambria Math" panose="02040503050406030204" pitchFamily="18" charset="0"/>
                          </a:rPr>
                          <m:t>10</m:t>
                        </m:r>
                      </m:sub>
                    </m:sSub>
                  </m:oMath>
                </a14:m>
                <a:r>
                  <a:rPr lang="en-US" sz="2500" dirty="0" smtClean="0"/>
                  <a:t> = 5115</a:t>
                </a:r>
              </a:p>
              <a:p>
                <a:endParaRPr lang="en-US" sz="2500" dirty="0"/>
              </a:p>
              <a:p>
                <a:r>
                  <a:rPr lang="en-US" sz="2500" dirty="0" err="1" smtClean="0"/>
                  <a:t>Jadi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jumlah</a:t>
                </a:r>
                <a:r>
                  <a:rPr lang="en-US" sz="2500" dirty="0" smtClean="0"/>
                  <a:t> 10 </a:t>
                </a:r>
                <a:r>
                  <a:rPr lang="en-US" sz="2500" dirty="0" err="1" smtClean="0"/>
                  <a:t>suku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dari</a:t>
                </a:r>
                <a:r>
                  <a:rPr lang="en-US" sz="2500" dirty="0" smtClean="0"/>
                  <a:t> </a:t>
                </a:r>
                <a:r>
                  <a:rPr lang="en-US" sz="2500" dirty="0" err="1"/>
                  <a:t>Deret</a:t>
                </a:r>
                <a:r>
                  <a:rPr lang="en-US" sz="2500" dirty="0"/>
                  <a:t> </a:t>
                </a:r>
                <a:r>
                  <a:rPr lang="en-US" sz="2500" dirty="0" err="1"/>
                  <a:t>Ukur</a:t>
                </a:r>
                <a:r>
                  <a:rPr lang="en-US" sz="2500" dirty="0"/>
                  <a:t> 5, 10, 20, 40, 80, </a:t>
                </a:r>
                <a:r>
                  <a:rPr lang="en-US" sz="2500" dirty="0" smtClean="0"/>
                  <a:t>160 </a:t>
                </a:r>
                <a:r>
                  <a:rPr lang="en-US" sz="2500" dirty="0" err="1" smtClean="0"/>
                  <a:t>adalah</a:t>
                </a:r>
                <a:r>
                  <a:rPr lang="en-US" sz="2500" dirty="0" smtClean="0"/>
                  <a:t> 5115</a:t>
                </a:r>
              </a:p>
              <a:p>
                <a:endParaRPr lang="en-US" sz="2500" dirty="0" smtClean="0"/>
              </a:p>
            </p:txBody>
          </p:sp>
        </mc:Choice>
        <mc:Fallback xmlns="">
          <p:sp>
            <p:nvSpPr>
              <p:cNvPr id="3" name="Tit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3512" y="1916832"/>
                <a:ext cx="9829800" cy="3744416"/>
              </a:xfrm>
              <a:prstGeom prst="rect">
                <a:avLst/>
              </a:prstGeom>
              <a:blipFill>
                <a:blip r:embed="rId2"/>
                <a:stretch>
                  <a:fillRect l="-992" t="-38211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78975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7568" y="1988840"/>
            <a:ext cx="7315200" cy="18288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800" b="1" dirty="0" err="1" smtClean="0"/>
              <a:t>Penerapan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Deret</a:t>
            </a:r>
            <a:r>
              <a:rPr lang="en-US" sz="4800" b="1" dirty="0" smtClean="0"/>
              <a:t/>
            </a:r>
            <a:br>
              <a:rPr lang="en-US" sz="4800" b="1" dirty="0" smtClean="0"/>
            </a:br>
            <a:r>
              <a:rPr lang="en-US" sz="4800" b="1" dirty="0" err="1" smtClean="0"/>
              <a:t>dalam</a:t>
            </a:r>
            <a:r>
              <a:rPr lang="en-US" sz="4800" b="1" dirty="0" smtClean="0"/>
              <a:t/>
            </a:r>
            <a:br>
              <a:rPr lang="en-US" sz="4800" b="1" dirty="0" smtClean="0"/>
            </a:br>
            <a:r>
              <a:rPr lang="en-US" sz="4800" b="1" dirty="0" err="1" smtClean="0"/>
              <a:t>Ekonomi</a:t>
            </a:r>
            <a:endParaRPr 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3223729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199456" y="1052736"/>
            <a:ext cx="9829800" cy="20162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solidFill>
                  <a:srgbClr val="7030A0"/>
                </a:solidFill>
              </a:rPr>
              <a:t>Model </a:t>
            </a:r>
            <a:r>
              <a:rPr lang="en-US" sz="2800" b="1" dirty="0" err="1" smtClean="0">
                <a:solidFill>
                  <a:srgbClr val="7030A0"/>
                </a:solidFill>
              </a:rPr>
              <a:t>Perkembangan</a:t>
            </a:r>
            <a:r>
              <a:rPr lang="en-US" sz="2800" b="1" dirty="0" smtClean="0">
                <a:solidFill>
                  <a:srgbClr val="7030A0"/>
                </a:solidFill>
              </a:rPr>
              <a:t> Usaha</a:t>
            </a:r>
          </a:p>
          <a:p>
            <a:endParaRPr lang="en-US" sz="2800" b="1" dirty="0" smtClean="0">
              <a:solidFill>
                <a:srgbClr val="7030A0"/>
              </a:solidFill>
            </a:endParaRPr>
          </a:p>
          <a:p>
            <a:r>
              <a:rPr lang="en-US" sz="2500" dirty="0" err="1" smtClean="0"/>
              <a:t>Jika</a:t>
            </a:r>
            <a:r>
              <a:rPr lang="en-US" sz="2500" dirty="0" smtClean="0"/>
              <a:t> </a:t>
            </a:r>
            <a:r>
              <a:rPr lang="en-US" sz="2500" dirty="0" err="1" smtClean="0"/>
              <a:t>perkembangan</a:t>
            </a:r>
            <a:r>
              <a:rPr lang="en-US" sz="2500" dirty="0" smtClean="0"/>
              <a:t> </a:t>
            </a:r>
            <a:r>
              <a:rPr lang="en-US" sz="2500" dirty="0" err="1" smtClean="0"/>
              <a:t>variabel-variabel</a:t>
            </a:r>
            <a:r>
              <a:rPr lang="en-US" sz="2500" dirty="0" smtClean="0"/>
              <a:t> </a:t>
            </a:r>
            <a:r>
              <a:rPr lang="en-US" sz="2500" dirty="0" err="1" smtClean="0"/>
              <a:t>tertentu</a:t>
            </a:r>
            <a:r>
              <a:rPr lang="en-US" sz="2500" dirty="0" smtClean="0"/>
              <a:t> </a:t>
            </a:r>
            <a:r>
              <a:rPr lang="en-US" sz="2500" dirty="0" err="1" smtClean="0"/>
              <a:t>dalam</a:t>
            </a:r>
            <a:r>
              <a:rPr lang="en-US" sz="2500" dirty="0" smtClean="0"/>
              <a:t> </a:t>
            </a:r>
            <a:r>
              <a:rPr lang="en-US" sz="2500" dirty="0" err="1" smtClean="0"/>
              <a:t>kegiatan</a:t>
            </a:r>
            <a:r>
              <a:rPr lang="en-US" sz="2500" dirty="0" smtClean="0"/>
              <a:t> </a:t>
            </a:r>
            <a:r>
              <a:rPr lang="en-US" sz="2500" dirty="0" err="1" smtClean="0"/>
              <a:t>usaha</a:t>
            </a:r>
            <a:r>
              <a:rPr lang="en-US" sz="2500" dirty="0" smtClean="0"/>
              <a:t> (</a:t>
            </a:r>
            <a:r>
              <a:rPr lang="en-US" sz="2500" dirty="0" err="1" smtClean="0"/>
              <a:t>produksi</a:t>
            </a:r>
            <a:r>
              <a:rPr lang="en-US" sz="2500" dirty="0" smtClean="0"/>
              <a:t>, </a:t>
            </a:r>
            <a:r>
              <a:rPr lang="en-US" sz="2500" dirty="0" err="1" smtClean="0"/>
              <a:t>biaya</a:t>
            </a:r>
            <a:r>
              <a:rPr lang="en-US" sz="2500" dirty="0" smtClean="0"/>
              <a:t>, </a:t>
            </a:r>
            <a:r>
              <a:rPr lang="en-US" sz="2500" dirty="0" err="1" smtClean="0"/>
              <a:t>pendapatan</a:t>
            </a:r>
            <a:r>
              <a:rPr lang="en-US" sz="2500" dirty="0" smtClean="0"/>
              <a:t>, </a:t>
            </a:r>
            <a:r>
              <a:rPr lang="en-US" sz="2500" dirty="0" err="1" smtClean="0"/>
              <a:t>penggunaan</a:t>
            </a:r>
            <a:r>
              <a:rPr lang="en-US" sz="2500" dirty="0" smtClean="0"/>
              <a:t> </a:t>
            </a:r>
            <a:r>
              <a:rPr lang="en-US" sz="2500" dirty="0" err="1" smtClean="0"/>
              <a:t>tenaga</a:t>
            </a:r>
            <a:r>
              <a:rPr lang="en-US" sz="2500" dirty="0" smtClean="0"/>
              <a:t> </a:t>
            </a:r>
            <a:r>
              <a:rPr lang="en-US" sz="2500" dirty="0" err="1" smtClean="0"/>
              <a:t>kerja</a:t>
            </a:r>
            <a:r>
              <a:rPr lang="en-US" sz="2500" dirty="0" smtClean="0"/>
              <a:t> </a:t>
            </a:r>
            <a:r>
              <a:rPr lang="en-US" sz="2500" dirty="0" err="1" smtClean="0"/>
              <a:t>atau</a:t>
            </a:r>
            <a:r>
              <a:rPr lang="en-US" sz="2500" dirty="0" smtClean="0"/>
              <a:t> </a:t>
            </a:r>
            <a:r>
              <a:rPr lang="en-US" sz="2500" dirty="0" err="1" smtClean="0"/>
              <a:t>penanaman</a:t>
            </a:r>
            <a:r>
              <a:rPr lang="en-US" sz="2500" dirty="0" smtClean="0"/>
              <a:t> modal) </a:t>
            </a:r>
            <a:r>
              <a:rPr lang="en-US" sz="2500" dirty="0" err="1" smtClean="0"/>
              <a:t>bertambah</a:t>
            </a:r>
            <a:r>
              <a:rPr lang="en-US" sz="2500" dirty="0" smtClean="0"/>
              <a:t> </a:t>
            </a:r>
            <a:r>
              <a:rPr lang="en-US" sz="2500" dirty="0" err="1" smtClean="0"/>
              <a:t>secara</a:t>
            </a:r>
            <a:r>
              <a:rPr lang="en-US" sz="2500" dirty="0" smtClean="0"/>
              <a:t> </a:t>
            </a:r>
            <a:r>
              <a:rPr lang="en-US" sz="2500" dirty="0" err="1" smtClean="0"/>
              <a:t>konstan</a:t>
            </a:r>
            <a:r>
              <a:rPr lang="en-US" sz="2500" dirty="0" smtClean="0"/>
              <a:t> </a:t>
            </a:r>
            <a:r>
              <a:rPr lang="en-US" sz="2500" dirty="0" err="1" smtClean="0"/>
              <a:t>dari</a:t>
            </a:r>
            <a:r>
              <a:rPr lang="en-US" sz="2500" dirty="0" smtClean="0"/>
              <a:t> </a:t>
            </a:r>
            <a:r>
              <a:rPr lang="en-US" sz="2500" dirty="0" err="1" smtClean="0"/>
              <a:t>satu</a:t>
            </a:r>
            <a:r>
              <a:rPr lang="en-US" sz="2500" dirty="0" smtClean="0"/>
              <a:t> </a:t>
            </a:r>
            <a:r>
              <a:rPr lang="en-US" sz="2500" dirty="0" err="1" smtClean="0"/>
              <a:t>periode</a:t>
            </a:r>
            <a:r>
              <a:rPr lang="en-US" sz="2500" dirty="0" smtClean="0"/>
              <a:t> </a:t>
            </a:r>
            <a:r>
              <a:rPr lang="en-US" sz="2500" dirty="0" err="1" smtClean="0"/>
              <a:t>ke</a:t>
            </a:r>
            <a:r>
              <a:rPr lang="en-US" sz="2500" dirty="0" smtClean="0"/>
              <a:t> </a:t>
            </a:r>
            <a:r>
              <a:rPr lang="en-US" sz="2500" dirty="0" err="1" smtClean="0"/>
              <a:t>periode</a:t>
            </a:r>
            <a:r>
              <a:rPr lang="en-US" sz="2500" dirty="0" smtClean="0"/>
              <a:t> </a:t>
            </a:r>
            <a:r>
              <a:rPr lang="en-US" sz="2500" dirty="0" err="1" smtClean="0"/>
              <a:t>berikutnya</a:t>
            </a:r>
            <a:endParaRPr lang="en-US" sz="2500" dirty="0" smtClean="0"/>
          </a:p>
        </p:txBody>
      </p:sp>
    </p:spTree>
    <p:extLst>
      <p:ext uri="{BB962C8B-B14F-4D97-AF65-F5344CB8AC3E}">
        <p14:creationId xmlns:p14="http://schemas.microsoft.com/office/powerpoint/2010/main" val="422524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199456" y="764704"/>
            <a:ext cx="9829800" cy="29523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500" dirty="0" err="1" smtClean="0">
                <a:solidFill>
                  <a:srgbClr val="0070C0"/>
                </a:solidFill>
              </a:rPr>
              <a:t>Contoh</a:t>
            </a:r>
            <a:r>
              <a:rPr lang="en-US" sz="2500" dirty="0" smtClean="0"/>
              <a:t>:</a:t>
            </a:r>
          </a:p>
          <a:p>
            <a:r>
              <a:rPr lang="en-US" sz="2500" dirty="0" err="1" smtClean="0"/>
              <a:t>Sebuah</a:t>
            </a:r>
            <a:r>
              <a:rPr lang="en-US" sz="2500" dirty="0" smtClean="0"/>
              <a:t> </a:t>
            </a:r>
            <a:r>
              <a:rPr lang="en-US" sz="2500" dirty="0" err="1" smtClean="0"/>
              <a:t>perusahaan</a:t>
            </a:r>
            <a:r>
              <a:rPr lang="en-US" sz="2500" dirty="0" smtClean="0"/>
              <a:t> biscuit “</a:t>
            </a:r>
            <a:r>
              <a:rPr lang="en-US" sz="2500" dirty="0" err="1" smtClean="0"/>
              <a:t>lezat</a:t>
            </a:r>
            <a:r>
              <a:rPr lang="en-US" sz="2500" dirty="0" smtClean="0"/>
              <a:t>” </a:t>
            </a:r>
            <a:r>
              <a:rPr lang="en-US" sz="2500" dirty="0" err="1" smtClean="0"/>
              <a:t>menghasilkan</a:t>
            </a:r>
            <a:r>
              <a:rPr lang="en-US" sz="2500" dirty="0" smtClean="0"/>
              <a:t> 3000 </a:t>
            </a:r>
            <a:r>
              <a:rPr lang="en-US" sz="2500" dirty="0" err="1" smtClean="0"/>
              <a:t>kemasan</a:t>
            </a:r>
            <a:r>
              <a:rPr lang="en-US" sz="2500" dirty="0" smtClean="0"/>
              <a:t> biscuit </a:t>
            </a:r>
            <a:r>
              <a:rPr lang="en-US" sz="2500" dirty="0" err="1" smtClean="0"/>
              <a:t>pada</a:t>
            </a:r>
            <a:r>
              <a:rPr lang="en-US" sz="2500" dirty="0" smtClean="0"/>
              <a:t> </a:t>
            </a:r>
            <a:r>
              <a:rPr lang="en-US" sz="2500" dirty="0" err="1" smtClean="0"/>
              <a:t>bulan</a:t>
            </a:r>
            <a:r>
              <a:rPr lang="en-US" sz="2500" dirty="0" smtClean="0"/>
              <a:t> </a:t>
            </a:r>
            <a:r>
              <a:rPr lang="en-US" sz="2500" dirty="0" err="1" smtClean="0"/>
              <a:t>pertama</a:t>
            </a:r>
            <a:r>
              <a:rPr lang="en-US" sz="2500" dirty="0" smtClean="0"/>
              <a:t> </a:t>
            </a:r>
            <a:r>
              <a:rPr lang="en-US" sz="2500" dirty="0" err="1" smtClean="0"/>
              <a:t>produksinya</a:t>
            </a:r>
            <a:r>
              <a:rPr lang="en-US" sz="2500" dirty="0" smtClean="0"/>
              <a:t>. </a:t>
            </a:r>
            <a:r>
              <a:rPr lang="en-US" sz="2500" dirty="0" err="1" smtClean="0"/>
              <a:t>Dengan</a:t>
            </a:r>
            <a:r>
              <a:rPr lang="en-US" sz="2500" dirty="0" smtClean="0"/>
              <a:t> </a:t>
            </a:r>
            <a:r>
              <a:rPr lang="en-US" sz="2500" dirty="0" err="1" smtClean="0"/>
              <a:t>penambahan</a:t>
            </a:r>
            <a:r>
              <a:rPr lang="en-US" sz="2500" dirty="0" smtClean="0"/>
              <a:t> </a:t>
            </a:r>
            <a:r>
              <a:rPr lang="en-US" sz="2500" dirty="0" err="1" smtClean="0"/>
              <a:t>tenaga</a:t>
            </a:r>
            <a:r>
              <a:rPr lang="en-US" sz="2500" dirty="0" smtClean="0"/>
              <a:t> </a:t>
            </a:r>
            <a:r>
              <a:rPr lang="en-US" sz="2500" dirty="0" err="1" smtClean="0"/>
              <a:t>kerja</a:t>
            </a:r>
            <a:r>
              <a:rPr lang="en-US" sz="2500" dirty="0"/>
              <a:t> </a:t>
            </a:r>
            <a:r>
              <a:rPr lang="en-US" sz="2500" dirty="0" err="1" smtClean="0"/>
              <a:t>dan</a:t>
            </a:r>
            <a:r>
              <a:rPr lang="en-US" sz="2500" dirty="0" smtClean="0"/>
              <a:t> </a:t>
            </a:r>
            <a:r>
              <a:rPr lang="en-US" sz="2500" dirty="0" err="1" smtClean="0"/>
              <a:t>peningkatan</a:t>
            </a:r>
            <a:r>
              <a:rPr lang="en-US" sz="2500" dirty="0" smtClean="0"/>
              <a:t> </a:t>
            </a:r>
            <a:r>
              <a:rPr lang="en-US" sz="2500" dirty="0" err="1" smtClean="0"/>
              <a:t>produktivitas</a:t>
            </a:r>
            <a:r>
              <a:rPr lang="en-US" sz="2500" dirty="0" smtClean="0"/>
              <a:t>, </a:t>
            </a:r>
            <a:r>
              <a:rPr lang="en-US" sz="2500" dirty="0" err="1" smtClean="0"/>
              <a:t>perusahaan</a:t>
            </a:r>
            <a:r>
              <a:rPr lang="en-US" sz="2500" dirty="0" smtClean="0"/>
              <a:t> </a:t>
            </a:r>
            <a:r>
              <a:rPr lang="en-US" sz="2500" dirty="0" err="1" smtClean="0"/>
              <a:t>mampu</a:t>
            </a:r>
            <a:r>
              <a:rPr lang="en-US" sz="2500" dirty="0" smtClean="0"/>
              <a:t> </a:t>
            </a:r>
            <a:r>
              <a:rPr lang="en-US" sz="2500" dirty="0" err="1" smtClean="0"/>
              <a:t>meningkatkan</a:t>
            </a:r>
            <a:r>
              <a:rPr lang="en-US" sz="2500" dirty="0" smtClean="0"/>
              <a:t> </a:t>
            </a:r>
            <a:r>
              <a:rPr lang="en-US" sz="2500" dirty="0" err="1" smtClean="0"/>
              <a:t>hasil</a:t>
            </a:r>
            <a:r>
              <a:rPr lang="en-US" sz="2500" dirty="0" smtClean="0"/>
              <a:t> </a:t>
            </a:r>
            <a:r>
              <a:rPr lang="en-US" sz="2500" dirty="0" err="1" smtClean="0"/>
              <a:t>produksinya</a:t>
            </a:r>
            <a:r>
              <a:rPr lang="en-US" sz="2500" dirty="0" smtClean="0"/>
              <a:t> </a:t>
            </a:r>
            <a:r>
              <a:rPr lang="en-US" sz="2500" dirty="0" err="1" smtClean="0"/>
              <a:t>sebanyak</a:t>
            </a:r>
            <a:r>
              <a:rPr lang="en-US" sz="2500" dirty="0" smtClean="0"/>
              <a:t> 500 </a:t>
            </a:r>
            <a:r>
              <a:rPr lang="en-US" sz="2500" dirty="0" err="1" smtClean="0"/>
              <a:t>bungkus</a:t>
            </a:r>
            <a:r>
              <a:rPr lang="en-US" sz="2500" dirty="0" smtClean="0"/>
              <a:t> per </a:t>
            </a:r>
            <a:r>
              <a:rPr lang="en-US" sz="2500" dirty="0" err="1" smtClean="0"/>
              <a:t>bulan</a:t>
            </a:r>
            <a:r>
              <a:rPr lang="en-US" sz="2500" dirty="0" smtClean="0"/>
              <a:t>. </a:t>
            </a:r>
            <a:r>
              <a:rPr lang="en-US" sz="2500" dirty="0" err="1" smtClean="0"/>
              <a:t>Jika</a:t>
            </a:r>
            <a:r>
              <a:rPr lang="en-US" sz="2500" dirty="0" smtClean="0"/>
              <a:t> </a:t>
            </a:r>
            <a:r>
              <a:rPr lang="en-US" sz="2500" dirty="0" err="1" smtClean="0"/>
              <a:t>perkembangan</a:t>
            </a:r>
            <a:r>
              <a:rPr lang="en-US" sz="2500" dirty="0" smtClean="0"/>
              <a:t> </a:t>
            </a:r>
            <a:r>
              <a:rPr lang="en-US" sz="2500" dirty="0" err="1" smtClean="0"/>
              <a:t>produksinya</a:t>
            </a:r>
            <a:r>
              <a:rPr lang="en-US" sz="2500" dirty="0" smtClean="0"/>
              <a:t> </a:t>
            </a:r>
            <a:r>
              <a:rPr lang="en-US" sz="2500" dirty="0" err="1" smtClean="0"/>
              <a:t>tetap</a:t>
            </a:r>
            <a:r>
              <a:rPr lang="en-US" sz="2500" dirty="0" smtClean="0"/>
              <a:t>, </a:t>
            </a:r>
            <a:r>
              <a:rPr lang="en-US" sz="2500" dirty="0" err="1" smtClean="0"/>
              <a:t>berapa</a:t>
            </a:r>
            <a:r>
              <a:rPr lang="en-US" sz="2500" dirty="0" smtClean="0"/>
              <a:t> </a:t>
            </a:r>
            <a:r>
              <a:rPr lang="en-US" sz="2500" dirty="0" err="1" smtClean="0"/>
              <a:t>kemasan</a:t>
            </a:r>
            <a:r>
              <a:rPr lang="en-US" sz="2500" dirty="0" smtClean="0"/>
              <a:t> biscuit yang </a:t>
            </a:r>
            <a:r>
              <a:rPr lang="en-US" sz="2500" dirty="0" err="1" smtClean="0"/>
              <a:t>dapat</a:t>
            </a:r>
            <a:r>
              <a:rPr lang="en-US" sz="2500" dirty="0" smtClean="0"/>
              <a:t> </a:t>
            </a:r>
            <a:r>
              <a:rPr lang="en-US" sz="2500" dirty="0" err="1" smtClean="0"/>
              <a:t>dihasilkan</a:t>
            </a:r>
            <a:r>
              <a:rPr lang="en-US" sz="2500" dirty="0" smtClean="0"/>
              <a:t> </a:t>
            </a:r>
            <a:r>
              <a:rPr lang="en-US" sz="2500" dirty="0" err="1" smtClean="0"/>
              <a:t>perusahaan</a:t>
            </a:r>
            <a:r>
              <a:rPr lang="en-US" sz="2500" dirty="0" smtClean="0"/>
              <a:t> </a:t>
            </a:r>
            <a:r>
              <a:rPr lang="en-US" sz="2500" dirty="0" err="1" smtClean="0"/>
              <a:t>pada</a:t>
            </a:r>
            <a:r>
              <a:rPr lang="en-US" sz="2500" dirty="0" smtClean="0"/>
              <a:t> </a:t>
            </a:r>
            <a:r>
              <a:rPr lang="en-US" sz="2500" dirty="0" err="1" smtClean="0"/>
              <a:t>bulan</a:t>
            </a:r>
            <a:r>
              <a:rPr lang="en-US" sz="2500" dirty="0" smtClean="0"/>
              <a:t> </a:t>
            </a:r>
            <a:r>
              <a:rPr lang="en-US" sz="2500" dirty="0" err="1" smtClean="0"/>
              <a:t>kelima</a:t>
            </a:r>
            <a:r>
              <a:rPr lang="en-US" sz="2500" dirty="0" smtClean="0"/>
              <a:t>? </a:t>
            </a:r>
            <a:r>
              <a:rPr lang="en-US" sz="2500" dirty="0" err="1" smtClean="0"/>
              <a:t>Berapa</a:t>
            </a:r>
            <a:r>
              <a:rPr lang="en-US" sz="2500" dirty="0" smtClean="0"/>
              <a:t> </a:t>
            </a:r>
            <a:r>
              <a:rPr lang="en-US" sz="2500" dirty="0" err="1" smtClean="0"/>
              <a:t>jumlah</a:t>
            </a:r>
            <a:r>
              <a:rPr lang="en-US" sz="2500" dirty="0" smtClean="0"/>
              <a:t> </a:t>
            </a:r>
            <a:r>
              <a:rPr lang="en-US" sz="2500" dirty="0" err="1" smtClean="0"/>
              <a:t>kemasan</a:t>
            </a:r>
            <a:r>
              <a:rPr lang="en-US" sz="2500" dirty="0" smtClean="0"/>
              <a:t> yang </a:t>
            </a:r>
            <a:r>
              <a:rPr lang="en-US" sz="2500" dirty="0" err="1" smtClean="0"/>
              <a:t>dapat</a:t>
            </a:r>
            <a:r>
              <a:rPr lang="en-US" sz="2500" dirty="0" smtClean="0"/>
              <a:t> </a:t>
            </a:r>
            <a:r>
              <a:rPr lang="en-US" sz="2500" dirty="0" err="1" smtClean="0"/>
              <a:t>dihasilkan</a:t>
            </a:r>
            <a:r>
              <a:rPr lang="en-US" sz="2500" dirty="0" smtClean="0"/>
              <a:t> </a:t>
            </a:r>
            <a:r>
              <a:rPr lang="en-US" sz="2500" dirty="0" err="1" smtClean="0"/>
              <a:t>sampai</a:t>
            </a:r>
            <a:r>
              <a:rPr lang="en-US" sz="2500" dirty="0" smtClean="0"/>
              <a:t> </a:t>
            </a:r>
            <a:r>
              <a:rPr lang="en-US" sz="2500" dirty="0" err="1" smtClean="0"/>
              <a:t>pada</a:t>
            </a:r>
            <a:r>
              <a:rPr lang="en-US" sz="2500" dirty="0" smtClean="0"/>
              <a:t> </a:t>
            </a:r>
            <a:r>
              <a:rPr lang="en-US" sz="2500" dirty="0" err="1" smtClean="0"/>
              <a:t>bulan</a:t>
            </a:r>
            <a:r>
              <a:rPr lang="en-US" sz="2500" dirty="0" smtClean="0"/>
              <a:t> </a:t>
            </a:r>
            <a:r>
              <a:rPr lang="en-US" sz="2500" dirty="0" err="1" smtClean="0"/>
              <a:t>tersebut</a:t>
            </a:r>
            <a:r>
              <a:rPr lang="en-US" sz="2500" dirty="0" smtClean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74065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itle 1"/>
              <p:cNvSpPr txBox="1">
                <a:spLocks/>
              </p:cNvSpPr>
              <p:nvPr/>
            </p:nvSpPr>
            <p:spPr>
              <a:xfrm>
                <a:off x="1703512" y="620688"/>
                <a:ext cx="9829800" cy="4320480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rm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32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r>
                  <a:rPr lang="en-US" sz="2500" dirty="0" smtClean="0"/>
                  <a:t>Diketahui:</a:t>
                </a:r>
              </a:p>
              <a:p>
                <a:r>
                  <a:rPr lang="en-US" sz="2500" dirty="0" smtClean="0"/>
                  <a:t>a 	= 3000</a:t>
                </a:r>
              </a:p>
              <a:p>
                <a:r>
                  <a:rPr lang="en-US" sz="2500" dirty="0" smtClean="0">
                    <a:solidFill>
                      <a:schemeClr val="tx1">
                        <a:lumMod val="50000"/>
                      </a:schemeClr>
                    </a:solidFill>
                  </a:rPr>
                  <a:t>b	= 500</a:t>
                </a:r>
              </a:p>
              <a:p>
                <a:r>
                  <a:rPr lang="en-US" sz="2500" dirty="0" smtClean="0">
                    <a:solidFill>
                      <a:schemeClr val="tx1">
                        <a:lumMod val="50000"/>
                      </a:schemeClr>
                    </a:solidFill>
                  </a:rPr>
                  <a:t>n 	= 5</a:t>
                </a:r>
              </a:p>
              <a:p>
                <a:r>
                  <a:rPr lang="en-US" sz="2500" dirty="0" err="1" smtClean="0">
                    <a:solidFill>
                      <a:schemeClr val="tx1">
                        <a:lumMod val="50000"/>
                      </a:schemeClr>
                    </a:solidFill>
                  </a:rPr>
                  <a:t>Ditanya</a:t>
                </a:r>
                <a:r>
                  <a:rPr lang="en-US" sz="2500" dirty="0" smtClean="0">
                    <a:solidFill>
                      <a:schemeClr val="tx1">
                        <a:lumMod val="50000"/>
                      </a:schemeClr>
                    </a:solidFill>
                  </a:rPr>
                  <a:t>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500" i="0">
                            <a:latin typeface="Cambria Math" panose="02040503050406030204" pitchFamily="18" charset="0"/>
                          </a:rPr>
                          <m:t>U</m:t>
                        </m:r>
                      </m:e>
                      <m:sub>
                        <m:r>
                          <a:rPr lang="en-US" sz="2500" b="0" i="0" smtClean="0"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</m:oMath>
                </a14:m>
                <a:r>
                  <a:rPr lang="en-US" sz="2500" dirty="0" smtClean="0"/>
                  <a:t> dan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5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b>
                        <m:r>
                          <a:rPr lang="en-US" sz="2500" b="0" i="0" smtClean="0"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</m:oMath>
                </a14:m>
                <a:endParaRPr lang="id-ID" sz="2500" dirty="0"/>
              </a:p>
              <a:p>
                <a:r>
                  <a:rPr lang="en-US" sz="2500" dirty="0" err="1" smtClean="0"/>
                  <a:t>Jawab</a:t>
                </a:r>
                <a:r>
                  <a:rPr lang="en-US" sz="2500" dirty="0" smtClean="0"/>
                  <a:t>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500">
                            <a:latin typeface="Cambria Math" panose="02040503050406030204" pitchFamily="18" charset="0"/>
                          </a:rPr>
                          <m:t>U</m:t>
                        </m:r>
                      </m:e>
                      <m:sub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id-ID" sz="25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id-ID" sz="2500" i="1">
                        <a:latin typeface="Cambria Math" panose="02040503050406030204" pitchFamily="18" charset="0"/>
                      </a:rPr>
                      <m:t>𝑎</m:t>
                    </m:r>
                    <m:r>
                      <a:rPr lang="id-ID" sz="2500" i="1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d>
                    <m:r>
                      <a:rPr lang="id-ID" sz="2500" i="1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en-US" sz="2500" dirty="0" smtClean="0"/>
                  <a:t>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500">
                            <a:latin typeface="Cambria Math" panose="02040503050406030204" pitchFamily="18" charset="0"/>
                          </a:rPr>
                          <m:t>U</m:t>
                        </m:r>
                      </m:e>
                      <m:sub>
                        <m:r>
                          <a:rPr lang="en-US" sz="25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  <m:r>
                      <a:rPr lang="id-ID" sz="25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500" b="0" i="1" smtClean="0">
                        <a:latin typeface="Cambria Math" panose="02040503050406030204" pitchFamily="18" charset="0"/>
                      </a:rPr>
                      <m:t>3000</m:t>
                    </m:r>
                    <m:r>
                      <a:rPr lang="id-ID" sz="2500" i="1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500" b="0" i="1" smtClean="0">
                            <a:latin typeface="Cambria Math" panose="02040503050406030204" pitchFamily="18" charset="0"/>
                          </a:rPr>
                          <m:t>5</m:t>
                        </m:r>
                        <m:r>
                          <a:rPr lang="id-ID" sz="2500" i="1"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d>
                    <m:r>
                      <a:rPr lang="en-US" sz="2500" b="0" i="1" smtClean="0">
                        <a:latin typeface="Cambria Math" panose="02040503050406030204" pitchFamily="18" charset="0"/>
                      </a:rPr>
                      <m:t>500</m:t>
                    </m:r>
                  </m:oMath>
                </a14:m>
                <a:r>
                  <a:rPr lang="en-US" sz="2500" b="0" dirty="0" smtClean="0"/>
                  <a:t>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500">
                            <a:latin typeface="Cambria Math" panose="02040503050406030204" pitchFamily="18" charset="0"/>
                          </a:rPr>
                          <m:t>U</m:t>
                        </m:r>
                      </m:e>
                      <m:sub>
                        <m:r>
                          <a:rPr lang="en-US" sz="2500" i="1"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  <m:r>
                      <a:rPr lang="id-ID" sz="25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500" i="1">
                        <a:latin typeface="Cambria Math" panose="02040503050406030204" pitchFamily="18" charset="0"/>
                      </a:rPr>
                      <m:t>3000</m:t>
                    </m:r>
                    <m:r>
                      <a:rPr lang="id-ID" sz="25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500" b="0" i="1" smtClean="0">
                        <a:latin typeface="Cambria Math" panose="02040503050406030204" pitchFamily="18" charset="0"/>
                      </a:rPr>
                      <m:t>4 . </m:t>
                    </m:r>
                    <m:r>
                      <a:rPr lang="en-US" sz="2500" i="1">
                        <a:latin typeface="Cambria Math" panose="02040503050406030204" pitchFamily="18" charset="0"/>
                      </a:rPr>
                      <m:t>500</m:t>
                    </m:r>
                  </m:oMath>
                </a14:m>
                <a:r>
                  <a:rPr lang="en-US" sz="2500" dirty="0" smtClean="0">
                    <a:solidFill>
                      <a:schemeClr val="tx1">
                        <a:lumMod val="50000"/>
                      </a:schemeClr>
                    </a:solidFill>
                  </a:rPr>
                  <a:t>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500">
                            <a:latin typeface="Cambria Math" panose="02040503050406030204" pitchFamily="18" charset="0"/>
                          </a:rPr>
                          <m:t>U</m:t>
                        </m:r>
                      </m:e>
                      <m:sub>
                        <m:r>
                          <a:rPr lang="en-US" sz="2500" i="1"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  <m:r>
                      <a:rPr lang="id-ID" sz="25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500" dirty="0" smtClean="0">
                    <a:solidFill>
                      <a:schemeClr val="tx1">
                        <a:lumMod val="50000"/>
                      </a:schemeClr>
                    </a:solidFill>
                  </a:rPr>
                  <a:t> 5000</a:t>
                </a:r>
              </a:p>
              <a:p>
                <a:r>
                  <a:rPr lang="en-US" sz="2500" dirty="0" err="1" smtClean="0">
                    <a:solidFill>
                      <a:schemeClr val="tx1">
                        <a:lumMod val="50000"/>
                      </a:schemeClr>
                    </a:solidFill>
                  </a:rPr>
                  <a:t>Jadi</a:t>
                </a:r>
                <a:r>
                  <a:rPr lang="en-US" sz="2500" dirty="0" smtClean="0">
                    <a:solidFill>
                      <a:schemeClr val="tx1">
                        <a:lumMod val="50000"/>
                      </a:schemeClr>
                    </a:solidFill>
                  </a:rPr>
                  <a:t> </a:t>
                </a:r>
                <a:r>
                  <a:rPr lang="en-US" sz="2500" dirty="0" err="1" smtClean="0">
                    <a:solidFill>
                      <a:schemeClr val="tx1">
                        <a:lumMod val="50000"/>
                      </a:schemeClr>
                    </a:solidFill>
                  </a:rPr>
                  <a:t>jumlah</a:t>
                </a:r>
                <a:r>
                  <a:rPr lang="en-US" sz="2500" dirty="0" smtClean="0">
                    <a:solidFill>
                      <a:schemeClr val="tx1">
                        <a:lumMod val="50000"/>
                      </a:schemeClr>
                    </a:solidFill>
                  </a:rPr>
                  <a:t> </a:t>
                </a:r>
                <a:r>
                  <a:rPr lang="en-US" sz="2500" dirty="0" err="1" smtClean="0">
                    <a:solidFill>
                      <a:schemeClr val="tx1">
                        <a:lumMod val="50000"/>
                      </a:schemeClr>
                    </a:solidFill>
                  </a:rPr>
                  <a:t>produksi</a:t>
                </a:r>
                <a:r>
                  <a:rPr lang="en-US" sz="2500" dirty="0" smtClean="0">
                    <a:solidFill>
                      <a:schemeClr val="tx1">
                        <a:lumMod val="50000"/>
                      </a:schemeClr>
                    </a:solidFill>
                  </a:rPr>
                  <a:t> biscuit </a:t>
                </a:r>
                <a:r>
                  <a:rPr lang="en-US" sz="2500" dirty="0" err="1" smtClean="0">
                    <a:solidFill>
                      <a:schemeClr val="tx1">
                        <a:lumMod val="50000"/>
                      </a:schemeClr>
                    </a:solidFill>
                  </a:rPr>
                  <a:t>pada</a:t>
                </a:r>
                <a:r>
                  <a:rPr lang="en-US" sz="2500" dirty="0" smtClean="0">
                    <a:solidFill>
                      <a:schemeClr val="tx1">
                        <a:lumMod val="50000"/>
                      </a:schemeClr>
                    </a:solidFill>
                  </a:rPr>
                  <a:t> </a:t>
                </a:r>
                <a:r>
                  <a:rPr lang="en-US" sz="2500" dirty="0" err="1" smtClean="0">
                    <a:solidFill>
                      <a:schemeClr val="tx1">
                        <a:lumMod val="50000"/>
                      </a:schemeClr>
                    </a:solidFill>
                  </a:rPr>
                  <a:t>bulan</a:t>
                </a:r>
                <a:r>
                  <a:rPr lang="en-US" sz="2500" dirty="0" smtClean="0">
                    <a:solidFill>
                      <a:schemeClr val="tx1">
                        <a:lumMod val="50000"/>
                      </a:schemeClr>
                    </a:solidFill>
                  </a:rPr>
                  <a:t> ke-5 </a:t>
                </a:r>
                <a:r>
                  <a:rPr lang="en-US" sz="2500" dirty="0" err="1" smtClean="0">
                    <a:solidFill>
                      <a:schemeClr val="tx1">
                        <a:lumMod val="50000"/>
                      </a:schemeClr>
                    </a:solidFill>
                  </a:rPr>
                  <a:t>adalah</a:t>
                </a:r>
                <a:r>
                  <a:rPr lang="en-US" sz="2500" dirty="0" smtClean="0">
                    <a:solidFill>
                      <a:schemeClr val="tx1">
                        <a:lumMod val="50000"/>
                      </a:schemeClr>
                    </a:solidFill>
                  </a:rPr>
                  <a:t> 5000 </a:t>
                </a:r>
                <a:r>
                  <a:rPr lang="en-US" sz="2500" dirty="0" err="1" smtClean="0">
                    <a:solidFill>
                      <a:schemeClr val="tx1">
                        <a:lumMod val="50000"/>
                      </a:schemeClr>
                    </a:solidFill>
                  </a:rPr>
                  <a:t>kemasan</a:t>
                </a:r>
                <a:endParaRPr lang="en-US" sz="2500" dirty="0" smtClean="0">
                  <a:solidFill>
                    <a:schemeClr val="tx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" name="Tit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3512" y="620688"/>
                <a:ext cx="9829800" cy="4320480"/>
              </a:xfrm>
              <a:prstGeom prst="rect">
                <a:avLst/>
              </a:prstGeom>
              <a:blipFill>
                <a:blip r:embed="rId2"/>
                <a:stretch>
                  <a:fillRect l="-992" b="-3385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48555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itle 1"/>
              <p:cNvSpPr txBox="1">
                <a:spLocks/>
              </p:cNvSpPr>
              <p:nvPr/>
            </p:nvSpPr>
            <p:spPr>
              <a:xfrm>
                <a:off x="1487488" y="764704"/>
                <a:ext cx="9829800" cy="4320480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rm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32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sz="2800" i="1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id-ID" sz="28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id-ID" sz="2800" i="1">
                            <a:latin typeface="Cambria Math" panose="02040503050406030204" pitchFamily="18" charset="0"/>
                          </a:rPr>
                          <m:t> </m:t>
                        </m:r>
                      </m:sub>
                    </m:sSub>
                    <m:r>
                      <a:rPr lang="id-ID" sz="2800" i="1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id-ID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d-ID" sz="2800" i="1">
                            <a:latin typeface="Cambria Math" panose="02040503050406030204" pitchFamily="18" charset="0"/>
                          </a:rPr>
                          <m:t>𝑛</m:t>
                        </m:r>
                      </m:num>
                      <m:den>
                        <m:r>
                          <a:rPr lang="id-ID" sz="28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d>
                      <m:dPr>
                        <m:begChr m:val="{"/>
                        <m:endChr m:val="}"/>
                        <m:ctrlPr>
                          <a:rPr lang="id-ID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d-ID" sz="2800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id-ID" sz="28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id-ID" sz="2800" i="1">
                            <a:latin typeface="Cambria Math" panose="02040503050406030204" pitchFamily="18" charset="0"/>
                          </a:rPr>
                          <m:t>+ </m:t>
                        </m:r>
                        <m:d>
                          <m:dPr>
                            <m:ctrlPr>
                              <a:rPr lang="id-ID" sz="28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id-ID" sz="28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id-ID" sz="2800" i="1">
                                <a:latin typeface="Cambria Math" panose="02040503050406030204" pitchFamily="18" charset="0"/>
                              </a:rPr>
                              <m:t>−1</m:t>
                            </m:r>
                          </m:e>
                        </m:d>
                        <m:r>
                          <a:rPr lang="id-ID" sz="2800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d>
                  </m:oMath>
                </a14:m>
                <a:r>
                  <a:rPr lang="en-US" sz="2500" dirty="0" smtClean="0">
                    <a:solidFill>
                      <a:schemeClr val="tx1">
                        <a:lumMod val="50000"/>
                      </a:schemeClr>
                    </a:solidFill>
                  </a:rPr>
                  <a:t> </a:t>
                </a:r>
              </a:p>
              <a:p>
                <a:r>
                  <a:rPr lang="en-US" sz="2500" dirty="0" smtClean="0">
                    <a:solidFill>
                      <a:schemeClr val="tx1">
                        <a:lumMod val="50000"/>
                      </a:schemeClr>
                    </a:solidFill>
                  </a:rPr>
                  <a:t>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sz="2800" i="1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5</m:t>
                        </m:r>
                        <m:r>
                          <a:rPr lang="id-ID" sz="2800" i="1">
                            <a:latin typeface="Cambria Math" panose="02040503050406030204" pitchFamily="18" charset="0"/>
                          </a:rPr>
                          <m:t> </m:t>
                        </m:r>
                      </m:sub>
                    </m:sSub>
                    <m:r>
                      <a:rPr lang="id-ID" sz="2800" i="1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id-ID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id-ID" sz="28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d>
                      <m:dPr>
                        <m:begChr m:val="{"/>
                        <m:endChr m:val="}"/>
                        <m:ctrlPr>
                          <a:rPr lang="id-ID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d-ID" sz="2800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. 3000</m:t>
                        </m:r>
                        <m:r>
                          <a:rPr lang="id-ID" sz="2800" i="1">
                            <a:latin typeface="Cambria Math" panose="02040503050406030204" pitchFamily="18" charset="0"/>
                          </a:rPr>
                          <m:t>+ </m:t>
                        </m:r>
                        <m:d>
                          <m:dPr>
                            <m:ctrlPr>
                              <a:rPr lang="id-ID" sz="28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5</m:t>
                            </m:r>
                            <m:r>
                              <a:rPr lang="id-ID" sz="2800" i="1">
                                <a:latin typeface="Cambria Math" panose="02040503050406030204" pitchFamily="18" charset="0"/>
                              </a:rPr>
                              <m:t>−1</m:t>
                            </m:r>
                          </m:e>
                        </m:d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500</m:t>
                        </m:r>
                      </m:e>
                    </m:d>
                  </m:oMath>
                </a14:m>
                <a:r>
                  <a:rPr lang="en-US" sz="2500" dirty="0" smtClean="0">
                    <a:solidFill>
                      <a:schemeClr val="tx1">
                        <a:lumMod val="50000"/>
                      </a:schemeClr>
                    </a:solidFill>
                  </a:rPr>
                  <a:t> </a:t>
                </a:r>
              </a:p>
              <a:p>
                <a:endParaRPr lang="en-US" sz="2500" dirty="0">
                  <a:solidFill>
                    <a:schemeClr val="tx1">
                      <a:lumMod val="50000"/>
                    </a:schemeClr>
                  </a:solidFill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sz="2400" i="1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5</m:t>
                        </m:r>
                        <m:r>
                          <a:rPr lang="id-ID" sz="2400" i="1">
                            <a:latin typeface="Cambria Math" panose="02040503050406030204" pitchFamily="18" charset="0"/>
                          </a:rPr>
                          <m:t> </m:t>
                        </m:r>
                      </m:sub>
                    </m:sSub>
                    <m:r>
                      <a:rPr lang="id-ID" sz="2400" i="1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id-ID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d>
                      <m:dPr>
                        <m:begChr m:val="{"/>
                        <m:endChr m:val="}"/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6000</m:t>
                        </m:r>
                        <m:r>
                          <a:rPr lang="id-ID" sz="2400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2000</m:t>
                        </m:r>
                      </m:e>
                    </m:d>
                  </m:oMath>
                </a14:m>
                <a:r>
                  <a:rPr lang="en-US" sz="2500" dirty="0" smtClean="0">
                    <a:solidFill>
                      <a:schemeClr val="tx1">
                        <a:lumMod val="50000"/>
                      </a:schemeClr>
                    </a:solidFill>
                  </a:rPr>
                  <a:t> </a:t>
                </a:r>
              </a:p>
              <a:p>
                <a:endParaRPr lang="en-US" sz="2500" dirty="0" smtClean="0">
                  <a:solidFill>
                    <a:schemeClr val="tx1">
                      <a:lumMod val="50000"/>
                    </a:schemeClr>
                  </a:solidFill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sz="2800" i="1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5</m:t>
                        </m:r>
                        <m:r>
                          <a:rPr lang="id-ID" sz="2800" i="1">
                            <a:latin typeface="Cambria Math" panose="02040503050406030204" pitchFamily="18" charset="0"/>
                          </a:rPr>
                          <m:t> </m:t>
                        </m:r>
                      </m:sub>
                    </m:sSub>
                    <m:r>
                      <a:rPr lang="id-ID" sz="28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20000</m:t>
                    </m:r>
                  </m:oMath>
                </a14:m>
                <a:r>
                  <a:rPr lang="en-US" sz="2500" dirty="0" smtClean="0">
                    <a:solidFill>
                      <a:schemeClr val="tx1">
                        <a:lumMod val="50000"/>
                      </a:schemeClr>
                    </a:solidFill>
                  </a:rPr>
                  <a:t> </a:t>
                </a:r>
              </a:p>
              <a:p>
                <a:endParaRPr lang="en-US" sz="2500" dirty="0">
                  <a:solidFill>
                    <a:schemeClr val="tx1">
                      <a:lumMod val="50000"/>
                    </a:schemeClr>
                  </a:solidFill>
                </a:endParaRPr>
              </a:p>
              <a:p>
                <a:r>
                  <a:rPr lang="en-US" sz="2500" dirty="0" err="1" smtClean="0">
                    <a:solidFill>
                      <a:schemeClr val="tx1">
                        <a:lumMod val="50000"/>
                      </a:schemeClr>
                    </a:solidFill>
                  </a:rPr>
                  <a:t>Jadi</a:t>
                </a:r>
                <a:r>
                  <a:rPr lang="en-US" sz="2500" dirty="0" smtClean="0">
                    <a:solidFill>
                      <a:schemeClr val="tx1">
                        <a:lumMod val="50000"/>
                      </a:schemeClr>
                    </a:solidFill>
                  </a:rPr>
                  <a:t> </a:t>
                </a:r>
                <a:r>
                  <a:rPr lang="en-US" sz="2500" dirty="0" err="1" smtClean="0">
                    <a:solidFill>
                      <a:schemeClr val="tx1">
                        <a:lumMod val="50000"/>
                      </a:schemeClr>
                    </a:solidFill>
                  </a:rPr>
                  <a:t>jumlah</a:t>
                </a:r>
                <a:r>
                  <a:rPr lang="en-US" sz="2500" dirty="0" smtClean="0">
                    <a:solidFill>
                      <a:schemeClr val="tx1">
                        <a:lumMod val="50000"/>
                      </a:schemeClr>
                    </a:solidFill>
                  </a:rPr>
                  <a:t> </a:t>
                </a:r>
                <a:r>
                  <a:rPr lang="en-US" sz="2500" dirty="0" err="1" smtClean="0">
                    <a:solidFill>
                      <a:schemeClr val="tx1">
                        <a:lumMod val="50000"/>
                      </a:schemeClr>
                    </a:solidFill>
                  </a:rPr>
                  <a:t>keseluruhan</a:t>
                </a:r>
                <a:r>
                  <a:rPr lang="en-US" sz="2500" dirty="0" smtClean="0">
                    <a:solidFill>
                      <a:schemeClr val="tx1">
                        <a:lumMod val="50000"/>
                      </a:schemeClr>
                    </a:solidFill>
                  </a:rPr>
                  <a:t> biscuit yang </a:t>
                </a:r>
                <a:r>
                  <a:rPr lang="en-US" sz="2500" dirty="0" err="1" smtClean="0">
                    <a:solidFill>
                      <a:schemeClr val="tx1">
                        <a:lumMod val="50000"/>
                      </a:schemeClr>
                    </a:solidFill>
                  </a:rPr>
                  <a:t>dihasilkan</a:t>
                </a:r>
                <a:r>
                  <a:rPr lang="en-US" sz="2500" dirty="0" smtClean="0">
                    <a:solidFill>
                      <a:schemeClr val="tx1">
                        <a:lumMod val="50000"/>
                      </a:schemeClr>
                    </a:solidFill>
                  </a:rPr>
                  <a:t> </a:t>
                </a:r>
                <a:r>
                  <a:rPr lang="en-US" sz="2500" dirty="0" err="1" smtClean="0">
                    <a:solidFill>
                      <a:schemeClr val="tx1">
                        <a:lumMod val="50000"/>
                      </a:schemeClr>
                    </a:solidFill>
                  </a:rPr>
                  <a:t>hingga</a:t>
                </a:r>
                <a:r>
                  <a:rPr lang="en-US" sz="2500" dirty="0" smtClean="0">
                    <a:solidFill>
                      <a:schemeClr val="tx1">
                        <a:lumMod val="50000"/>
                      </a:schemeClr>
                    </a:solidFill>
                  </a:rPr>
                  <a:t> </a:t>
                </a:r>
                <a:r>
                  <a:rPr lang="en-US" sz="2500" dirty="0" err="1" smtClean="0">
                    <a:solidFill>
                      <a:schemeClr val="tx1">
                        <a:lumMod val="50000"/>
                      </a:schemeClr>
                    </a:solidFill>
                  </a:rPr>
                  <a:t>bulan</a:t>
                </a:r>
                <a:r>
                  <a:rPr lang="en-US" sz="2500" dirty="0" smtClean="0">
                    <a:solidFill>
                      <a:schemeClr val="tx1">
                        <a:lumMod val="50000"/>
                      </a:schemeClr>
                    </a:solidFill>
                  </a:rPr>
                  <a:t> ke-5 </a:t>
                </a:r>
                <a:r>
                  <a:rPr lang="en-US" sz="2500" dirty="0" err="1" smtClean="0">
                    <a:solidFill>
                      <a:schemeClr val="tx1">
                        <a:lumMod val="50000"/>
                      </a:schemeClr>
                    </a:solidFill>
                  </a:rPr>
                  <a:t>adalah</a:t>
                </a:r>
                <a:r>
                  <a:rPr lang="en-US" sz="2500" dirty="0" smtClean="0">
                    <a:solidFill>
                      <a:schemeClr val="tx1">
                        <a:lumMod val="50000"/>
                      </a:schemeClr>
                    </a:solidFill>
                  </a:rPr>
                  <a:t> 20000 </a:t>
                </a:r>
                <a:r>
                  <a:rPr lang="en-US" sz="2500" dirty="0" err="1" smtClean="0">
                    <a:solidFill>
                      <a:schemeClr val="tx1">
                        <a:lumMod val="50000"/>
                      </a:schemeClr>
                    </a:solidFill>
                  </a:rPr>
                  <a:t>kemasan</a:t>
                </a:r>
                <a:r>
                  <a:rPr lang="en-US" sz="2500" dirty="0" smtClean="0">
                    <a:solidFill>
                      <a:schemeClr val="tx1">
                        <a:lumMod val="50000"/>
                      </a:schemeClr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" name="Tit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7488" y="764704"/>
                <a:ext cx="9829800" cy="4320480"/>
              </a:xfrm>
              <a:prstGeom prst="rect">
                <a:avLst/>
              </a:prstGeom>
              <a:blipFill>
                <a:blip r:embed="rId2"/>
                <a:stretch>
                  <a:fillRect l="-992" b="-3385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63517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055440" y="836712"/>
            <a:ext cx="9829800" cy="331236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solidFill>
                  <a:srgbClr val="7030A0"/>
                </a:solidFill>
              </a:rPr>
              <a:t>Model </a:t>
            </a:r>
            <a:r>
              <a:rPr lang="en-US" sz="2800" b="1" dirty="0" err="1" smtClean="0">
                <a:solidFill>
                  <a:srgbClr val="7030A0"/>
                </a:solidFill>
              </a:rPr>
              <a:t>Bunga</a:t>
            </a:r>
            <a:r>
              <a:rPr lang="en-US" sz="2800" b="1" dirty="0" smtClean="0">
                <a:solidFill>
                  <a:srgbClr val="7030A0"/>
                </a:solidFill>
              </a:rPr>
              <a:t> </a:t>
            </a:r>
            <a:r>
              <a:rPr lang="en-US" sz="2800" b="1" dirty="0" err="1" smtClean="0">
                <a:solidFill>
                  <a:srgbClr val="7030A0"/>
                </a:solidFill>
              </a:rPr>
              <a:t>Majemuk</a:t>
            </a:r>
            <a:endParaRPr lang="en-US" sz="2800" b="1" dirty="0" smtClean="0">
              <a:solidFill>
                <a:srgbClr val="7030A0"/>
              </a:solidFill>
            </a:endParaRPr>
          </a:p>
          <a:p>
            <a:endParaRPr lang="en-US" sz="2800" b="1" dirty="0" smtClean="0">
              <a:solidFill>
                <a:srgbClr val="7030A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500" dirty="0" smtClean="0"/>
              <a:t>Model </a:t>
            </a:r>
            <a:r>
              <a:rPr lang="en-US" sz="2500" dirty="0" err="1" smtClean="0"/>
              <a:t>bunga</a:t>
            </a:r>
            <a:r>
              <a:rPr lang="en-US" sz="2500" dirty="0" smtClean="0"/>
              <a:t> </a:t>
            </a:r>
            <a:r>
              <a:rPr lang="en-US" sz="2500" dirty="0" err="1" smtClean="0"/>
              <a:t>majemuk</a:t>
            </a:r>
            <a:r>
              <a:rPr lang="en-US" sz="2500" dirty="0" smtClean="0"/>
              <a:t> </a:t>
            </a:r>
            <a:r>
              <a:rPr lang="en-US" sz="2500" dirty="0" err="1" smtClean="0"/>
              <a:t>merupakan</a:t>
            </a:r>
            <a:r>
              <a:rPr lang="en-US" sz="2500" dirty="0" smtClean="0"/>
              <a:t> </a:t>
            </a:r>
            <a:r>
              <a:rPr lang="en-US" sz="2500" dirty="0" err="1" smtClean="0"/>
              <a:t>penerapan</a:t>
            </a:r>
            <a:r>
              <a:rPr lang="en-US" sz="2500" dirty="0" smtClean="0"/>
              <a:t> </a:t>
            </a:r>
            <a:r>
              <a:rPr lang="en-US" sz="2500" dirty="0" err="1" smtClean="0"/>
              <a:t>Deret</a:t>
            </a:r>
            <a:r>
              <a:rPr lang="en-US" sz="2500" dirty="0" smtClean="0"/>
              <a:t> </a:t>
            </a:r>
            <a:r>
              <a:rPr lang="en-US" sz="2500" dirty="0" err="1" smtClean="0"/>
              <a:t>Ukur</a:t>
            </a:r>
            <a:r>
              <a:rPr lang="en-US" sz="2500" dirty="0" smtClean="0"/>
              <a:t> </a:t>
            </a:r>
            <a:r>
              <a:rPr lang="en-US" sz="2500" dirty="0" err="1" smtClean="0"/>
              <a:t>dalam</a:t>
            </a:r>
            <a:r>
              <a:rPr lang="en-US" sz="2500" dirty="0" smtClean="0"/>
              <a:t> </a:t>
            </a:r>
            <a:r>
              <a:rPr lang="en-US" sz="2500" dirty="0" err="1" smtClean="0"/>
              <a:t>kasus</a:t>
            </a:r>
            <a:r>
              <a:rPr lang="en-US" sz="2500" dirty="0" smtClean="0"/>
              <a:t> </a:t>
            </a:r>
            <a:r>
              <a:rPr lang="en-US" sz="2500" dirty="0" err="1" smtClean="0"/>
              <a:t>simpan-pinjam</a:t>
            </a:r>
            <a:r>
              <a:rPr lang="en-US" sz="2500" dirty="0" smtClean="0"/>
              <a:t> </a:t>
            </a:r>
            <a:r>
              <a:rPr lang="en-US" sz="2500" dirty="0" err="1" smtClean="0"/>
              <a:t>dan</a:t>
            </a:r>
            <a:r>
              <a:rPr lang="en-US" sz="2500" dirty="0" smtClean="0"/>
              <a:t> </a:t>
            </a:r>
            <a:r>
              <a:rPr lang="en-US" sz="2500" dirty="0" err="1" smtClean="0"/>
              <a:t>kasus</a:t>
            </a:r>
            <a:r>
              <a:rPr lang="en-US" sz="2500" dirty="0" smtClean="0"/>
              <a:t> </a:t>
            </a:r>
            <a:r>
              <a:rPr lang="en-US" sz="2500" dirty="0" err="1" smtClean="0"/>
              <a:t>investasi</a:t>
            </a:r>
            <a:endParaRPr lang="en-US" sz="25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500" dirty="0" err="1" smtClean="0"/>
              <a:t>Dengan</a:t>
            </a:r>
            <a:r>
              <a:rPr lang="en-US" sz="2500" dirty="0" smtClean="0"/>
              <a:t> model </a:t>
            </a:r>
            <a:r>
              <a:rPr lang="en-US" sz="2500" dirty="0" err="1" smtClean="0"/>
              <a:t>ini</a:t>
            </a:r>
            <a:r>
              <a:rPr lang="en-US" sz="2500" dirty="0" smtClean="0"/>
              <a:t> </a:t>
            </a:r>
            <a:r>
              <a:rPr lang="en-US" sz="2500" dirty="0" err="1" smtClean="0"/>
              <a:t>dapat</a:t>
            </a:r>
            <a:r>
              <a:rPr lang="en-US" sz="2500" dirty="0" smtClean="0"/>
              <a:t> </a:t>
            </a:r>
            <a:r>
              <a:rPr lang="en-US" sz="2500" dirty="0" err="1" smtClean="0"/>
              <a:t>dihitung</a:t>
            </a:r>
            <a:r>
              <a:rPr lang="en-US" sz="2500" dirty="0" smtClean="0"/>
              <a:t>, </a:t>
            </a:r>
            <a:r>
              <a:rPr lang="en-US" sz="2500" dirty="0" err="1" smtClean="0"/>
              <a:t>misalnya</a:t>
            </a:r>
            <a:r>
              <a:rPr lang="en-US" sz="2500" dirty="0" smtClean="0"/>
              <a:t>: </a:t>
            </a:r>
            <a:r>
              <a:rPr lang="en-US" sz="2500" dirty="0" err="1" smtClean="0"/>
              <a:t>besarnya</a:t>
            </a:r>
            <a:r>
              <a:rPr lang="en-US" sz="2500" dirty="0" smtClean="0"/>
              <a:t> </a:t>
            </a:r>
            <a:r>
              <a:rPr lang="en-US" sz="2500" dirty="0" err="1" smtClean="0"/>
              <a:t>pengembalian</a:t>
            </a:r>
            <a:r>
              <a:rPr lang="en-US" sz="2500" dirty="0" smtClean="0"/>
              <a:t> </a:t>
            </a:r>
            <a:r>
              <a:rPr lang="en-US" sz="2500" dirty="0" err="1" smtClean="0"/>
              <a:t>kredit</a:t>
            </a:r>
            <a:r>
              <a:rPr lang="en-US" sz="2500" dirty="0" smtClean="0"/>
              <a:t> di masa </a:t>
            </a:r>
            <a:r>
              <a:rPr lang="en-US" sz="2500" dirty="0" err="1" smtClean="0"/>
              <a:t>datang</a:t>
            </a:r>
            <a:r>
              <a:rPr lang="en-US" sz="2500" dirty="0" smtClean="0"/>
              <a:t> </a:t>
            </a:r>
            <a:r>
              <a:rPr lang="en-US" sz="2500" dirty="0" err="1" smtClean="0"/>
              <a:t>berdasarkan</a:t>
            </a:r>
            <a:r>
              <a:rPr lang="en-US" sz="2500" dirty="0" smtClean="0"/>
              <a:t> </a:t>
            </a:r>
            <a:r>
              <a:rPr lang="en-US" sz="2500" dirty="0" err="1" smtClean="0"/>
              <a:t>tingkat</a:t>
            </a:r>
            <a:r>
              <a:rPr lang="en-US" sz="2500" dirty="0" smtClean="0"/>
              <a:t> </a:t>
            </a:r>
            <a:r>
              <a:rPr lang="en-US" sz="2500" dirty="0" err="1" smtClean="0"/>
              <a:t>bunganya</a:t>
            </a:r>
            <a:r>
              <a:rPr lang="en-US" sz="2500" dirty="0" smtClean="0"/>
              <a:t>. </a:t>
            </a:r>
            <a:r>
              <a:rPr lang="en-US" sz="2500" dirty="0" err="1" smtClean="0"/>
              <a:t>Atau</a:t>
            </a:r>
            <a:r>
              <a:rPr lang="en-US" sz="2500" dirty="0" smtClean="0"/>
              <a:t> </a:t>
            </a:r>
            <a:r>
              <a:rPr lang="en-US" sz="2500" dirty="0" err="1" smtClean="0"/>
              <a:t>sebaliknya</a:t>
            </a:r>
            <a:r>
              <a:rPr lang="en-US" sz="2500" dirty="0" smtClean="0"/>
              <a:t>, </a:t>
            </a:r>
            <a:r>
              <a:rPr lang="en-US" sz="2500" dirty="0" err="1" smtClean="0"/>
              <a:t>untuk</a:t>
            </a:r>
            <a:r>
              <a:rPr lang="en-US" sz="2500" dirty="0" smtClean="0"/>
              <a:t> </a:t>
            </a:r>
            <a:r>
              <a:rPr lang="en-US" sz="2500" dirty="0" err="1" smtClean="0"/>
              <a:t>mengukur</a:t>
            </a:r>
            <a:r>
              <a:rPr lang="en-US" sz="2500" dirty="0" smtClean="0"/>
              <a:t> </a:t>
            </a:r>
            <a:r>
              <a:rPr lang="en-US" sz="2500" dirty="0" err="1" smtClean="0"/>
              <a:t>nilai</a:t>
            </a:r>
            <a:r>
              <a:rPr lang="en-US" sz="2500" dirty="0" smtClean="0"/>
              <a:t> </a:t>
            </a:r>
            <a:r>
              <a:rPr lang="en-US" sz="2500" dirty="0" err="1" smtClean="0"/>
              <a:t>sekarang</a:t>
            </a:r>
            <a:r>
              <a:rPr lang="en-US" sz="2500" dirty="0" smtClean="0"/>
              <a:t> </a:t>
            </a:r>
            <a:r>
              <a:rPr lang="en-US" sz="2500" dirty="0" err="1" smtClean="0"/>
              <a:t>dari</a:t>
            </a:r>
            <a:r>
              <a:rPr lang="en-US" sz="2500" dirty="0" smtClean="0"/>
              <a:t> </a:t>
            </a:r>
            <a:r>
              <a:rPr lang="en-US" sz="2500" dirty="0" err="1" smtClean="0"/>
              <a:t>suatu</a:t>
            </a:r>
            <a:r>
              <a:rPr lang="en-US" sz="2500" dirty="0" smtClean="0"/>
              <a:t> </a:t>
            </a:r>
            <a:r>
              <a:rPr lang="en-US" sz="2500" dirty="0" err="1" smtClean="0"/>
              <a:t>jumlah</a:t>
            </a:r>
            <a:r>
              <a:rPr lang="en-US" sz="2500" dirty="0" smtClean="0"/>
              <a:t> </a:t>
            </a:r>
            <a:r>
              <a:rPr lang="en-US" sz="2500" dirty="0" err="1" smtClean="0"/>
              <a:t>hasil</a:t>
            </a:r>
            <a:r>
              <a:rPr lang="en-US" sz="2500" dirty="0" smtClean="0"/>
              <a:t> </a:t>
            </a:r>
            <a:r>
              <a:rPr lang="en-US" sz="2500" dirty="0" err="1" smtClean="0"/>
              <a:t>investasi</a:t>
            </a:r>
            <a:r>
              <a:rPr lang="en-US" sz="2500" dirty="0" smtClean="0"/>
              <a:t> yang </a:t>
            </a:r>
            <a:r>
              <a:rPr lang="en-US" sz="2500" dirty="0" err="1" smtClean="0"/>
              <a:t>akan</a:t>
            </a:r>
            <a:r>
              <a:rPr lang="en-US" sz="2500" dirty="0" smtClean="0"/>
              <a:t> </a:t>
            </a:r>
            <a:r>
              <a:rPr lang="en-US" sz="2500" dirty="0" err="1" smtClean="0"/>
              <a:t>diterima</a:t>
            </a:r>
            <a:r>
              <a:rPr lang="en-US" sz="2500" dirty="0" smtClean="0"/>
              <a:t> di masa </a:t>
            </a:r>
            <a:r>
              <a:rPr lang="en-US" sz="2500" dirty="0" err="1" smtClean="0"/>
              <a:t>datang</a:t>
            </a:r>
            <a:endParaRPr lang="en-US" sz="2500" dirty="0" smtClean="0"/>
          </a:p>
        </p:txBody>
      </p:sp>
    </p:spTree>
    <p:extLst>
      <p:ext uri="{BB962C8B-B14F-4D97-AF65-F5344CB8AC3E}">
        <p14:creationId xmlns:p14="http://schemas.microsoft.com/office/powerpoint/2010/main" val="1120669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983432" y="836712"/>
            <a:ext cx="9829800" cy="7920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500" dirty="0" err="1" smtClean="0"/>
              <a:t>Jumlah</a:t>
            </a:r>
            <a:r>
              <a:rPr lang="en-US" sz="2500" dirty="0" smtClean="0"/>
              <a:t> di masa </a:t>
            </a:r>
            <a:r>
              <a:rPr lang="en-US" sz="2500" dirty="0" err="1" smtClean="0"/>
              <a:t>datang</a:t>
            </a:r>
            <a:r>
              <a:rPr lang="en-US" sz="2500" dirty="0" smtClean="0"/>
              <a:t> </a:t>
            </a:r>
            <a:r>
              <a:rPr lang="en-US" sz="2500" dirty="0" err="1" smtClean="0"/>
              <a:t>dari</a:t>
            </a:r>
            <a:r>
              <a:rPr lang="en-US" sz="2500" dirty="0" smtClean="0"/>
              <a:t> </a:t>
            </a:r>
            <a:r>
              <a:rPr lang="en-US" sz="2500" dirty="0" err="1" smtClean="0"/>
              <a:t>suatu</a:t>
            </a:r>
            <a:r>
              <a:rPr lang="en-US" sz="2500" dirty="0" smtClean="0"/>
              <a:t> </a:t>
            </a:r>
            <a:r>
              <a:rPr lang="en-US" sz="2500" dirty="0" err="1" smtClean="0"/>
              <a:t>jumlah</a:t>
            </a:r>
            <a:r>
              <a:rPr lang="en-US" sz="2500" dirty="0" smtClean="0"/>
              <a:t> </a:t>
            </a:r>
            <a:r>
              <a:rPr lang="en-US" sz="2500" dirty="0" err="1" smtClean="0"/>
              <a:t>sekarang</a:t>
            </a:r>
            <a:r>
              <a:rPr lang="en-US" sz="2500" dirty="0" smtClean="0"/>
              <a:t> </a:t>
            </a:r>
            <a:r>
              <a:rPr lang="en-US" sz="2500" dirty="0" err="1" smtClean="0"/>
              <a:t>adalah</a:t>
            </a:r>
            <a:r>
              <a:rPr lang="en-US" sz="2500" dirty="0" smtClean="0"/>
              <a:t>:</a:t>
            </a:r>
          </a:p>
          <a:p>
            <a:endParaRPr lang="en-US" sz="2500" dirty="0" smtClean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1343472" y="1628800"/>
                <a:ext cx="2736304" cy="1008112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d-ID" sz="3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3000" i="0">
                              <a:latin typeface="Cambria Math" panose="02040503050406030204" pitchFamily="18" charset="0"/>
                            </a:rPr>
                            <m:t>F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3000" i="0">
                              <a:latin typeface="Cambria Math" panose="02040503050406030204" pitchFamily="18" charset="0"/>
                            </a:rPr>
                            <m:t>n</m:t>
                          </m:r>
                        </m:sub>
                      </m:sSub>
                      <m:r>
                        <a:rPr lang="en-US" sz="30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3000" i="0">
                          <a:latin typeface="Cambria Math" panose="02040503050406030204" pitchFamily="18" charset="0"/>
                        </a:rPr>
                        <m:t>P</m:t>
                      </m:r>
                      <m:sSup>
                        <m:sSupPr>
                          <m:ctrlPr>
                            <a:rPr lang="id-ID" sz="3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id-ID" sz="3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000" i="0">
                                  <a:latin typeface="Cambria Math" panose="02040503050406030204" pitchFamily="18" charset="0"/>
                                </a:rPr>
                                <m:t>1+</m:t>
                              </m:r>
                              <m:r>
                                <m:rPr>
                                  <m:sty m:val="p"/>
                                </m:rPr>
                                <a:rPr lang="en-US" sz="3000" i="0">
                                  <a:latin typeface="Cambria Math" panose="02040503050406030204" pitchFamily="18" charset="0"/>
                                </a:rPr>
                                <m:t>i</m:t>
                              </m:r>
                            </m:e>
                          </m:d>
                        </m:e>
                        <m:sup>
                          <m:r>
                            <m:rPr>
                              <m:sty m:val="p"/>
                            </m:rPr>
                            <a:rPr lang="en-US" sz="3000" i="0">
                              <a:latin typeface="Cambria Math" panose="02040503050406030204" pitchFamily="18" charset="0"/>
                            </a:rPr>
                            <m:t>n</m:t>
                          </m:r>
                        </m:sup>
                      </m:sSup>
                    </m:oMath>
                  </m:oMathPara>
                </a14:m>
                <a:endParaRPr lang="id-ID" sz="3000" dirty="0">
                  <a:latin typeface="+mj-lt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3472" y="1628800"/>
                <a:ext cx="2736304" cy="100811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 txBox="1">
            <a:spLocks/>
          </p:cNvSpPr>
          <p:nvPr/>
        </p:nvSpPr>
        <p:spPr>
          <a:xfrm>
            <a:off x="1127448" y="2924944"/>
            <a:ext cx="9829800" cy="165618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500" dirty="0" err="1" smtClean="0"/>
              <a:t>Dimana</a:t>
            </a:r>
            <a:r>
              <a:rPr lang="en-US" sz="2500" dirty="0" smtClean="0"/>
              <a:t>:</a:t>
            </a:r>
          </a:p>
          <a:p>
            <a:r>
              <a:rPr lang="en-US" sz="2500" dirty="0" smtClean="0"/>
              <a:t>P	= </a:t>
            </a:r>
            <a:r>
              <a:rPr lang="en-US" sz="2500" dirty="0" err="1" smtClean="0"/>
              <a:t>Jumlah</a:t>
            </a:r>
            <a:r>
              <a:rPr lang="en-US" sz="2500" dirty="0" smtClean="0"/>
              <a:t> </a:t>
            </a:r>
            <a:r>
              <a:rPr lang="en-US" sz="2500" dirty="0" err="1" smtClean="0"/>
              <a:t>sekarang</a:t>
            </a:r>
            <a:endParaRPr lang="en-US" sz="2500" dirty="0" smtClean="0"/>
          </a:p>
          <a:p>
            <a:r>
              <a:rPr lang="en-US" sz="2500" dirty="0" err="1" smtClean="0"/>
              <a:t>i</a:t>
            </a:r>
            <a:r>
              <a:rPr lang="en-US" sz="2500" dirty="0" smtClean="0"/>
              <a:t>	= Tingkat </a:t>
            </a:r>
            <a:r>
              <a:rPr lang="en-US" sz="2500" dirty="0" err="1" smtClean="0"/>
              <a:t>bunga</a:t>
            </a:r>
            <a:r>
              <a:rPr lang="en-US" sz="2500" dirty="0" smtClean="0"/>
              <a:t> per </a:t>
            </a:r>
            <a:r>
              <a:rPr lang="en-US" sz="2500" dirty="0" err="1" smtClean="0"/>
              <a:t>tahun</a:t>
            </a:r>
            <a:endParaRPr lang="en-US" sz="2500" dirty="0" smtClean="0"/>
          </a:p>
          <a:p>
            <a:r>
              <a:rPr lang="en-US" sz="2500" dirty="0" smtClean="0"/>
              <a:t>n	= </a:t>
            </a:r>
            <a:r>
              <a:rPr lang="en-US" sz="2500" dirty="0" err="1" smtClean="0"/>
              <a:t>Jumlah</a:t>
            </a:r>
            <a:r>
              <a:rPr lang="en-US" sz="2500" dirty="0" smtClean="0"/>
              <a:t> </a:t>
            </a:r>
            <a:r>
              <a:rPr lang="en-US" sz="2500" dirty="0" err="1" smtClean="0"/>
              <a:t>tahun</a:t>
            </a:r>
            <a:endParaRPr lang="en-US" sz="2500" dirty="0" smtClean="0"/>
          </a:p>
        </p:txBody>
      </p:sp>
    </p:spTree>
    <p:extLst>
      <p:ext uri="{BB962C8B-B14F-4D97-AF65-F5344CB8AC3E}">
        <p14:creationId xmlns:p14="http://schemas.microsoft.com/office/powerpoint/2010/main" val="2522535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983432" y="836712"/>
            <a:ext cx="9829800" cy="7920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500" dirty="0" err="1" smtClean="0"/>
              <a:t>Nilai</a:t>
            </a:r>
            <a:r>
              <a:rPr lang="en-US" sz="2500" dirty="0" smtClean="0"/>
              <a:t> </a:t>
            </a:r>
            <a:r>
              <a:rPr lang="en-US" sz="2500" dirty="0" err="1" smtClean="0"/>
              <a:t>sekarang</a:t>
            </a:r>
            <a:r>
              <a:rPr lang="en-US" sz="2500" dirty="0" smtClean="0"/>
              <a:t> (present value) </a:t>
            </a:r>
            <a:r>
              <a:rPr lang="en-US" sz="2500" dirty="0" err="1" smtClean="0"/>
              <a:t>dari</a:t>
            </a:r>
            <a:r>
              <a:rPr lang="en-US" sz="2500" dirty="0" smtClean="0"/>
              <a:t> </a:t>
            </a:r>
            <a:r>
              <a:rPr lang="en-US" sz="2500" dirty="0" err="1" smtClean="0"/>
              <a:t>suatu</a:t>
            </a:r>
            <a:r>
              <a:rPr lang="en-US" sz="2500" dirty="0" smtClean="0"/>
              <a:t> </a:t>
            </a:r>
            <a:r>
              <a:rPr lang="en-US" sz="2500" dirty="0" err="1" smtClean="0"/>
              <a:t>jumlah</a:t>
            </a:r>
            <a:r>
              <a:rPr lang="en-US" sz="2500" dirty="0" smtClean="0"/>
              <a:t> </a:t>
            </a:r>
            <a:r>
              <a:rPr lang="en-US" sz="2500" dirty="0" err="1" smtClean="0"/>
              <a:t>uang</a:t>
            </a:r>
            <a:r>
              <a:rPr lang="en-US" sz="2500" dirty="0" smtClean="0"/>
              <a:t> </a:t>
            </a:r>
            <a:r>
              <a:rPr lang="en-US" sz="2500" dirty="0" err="1" smtClean="0"/>
              <a:t>tertentu</a:t>
            </a:r>
            <a:r>
              <a:rPr lang="en-US" sz="2500" dirty="0" smtClean="0"/>
              <a:t> di masa </a:t>
            </a:r>
            <a:r>
              <a:rPr lang="en-US" sz="2500" dirty="0" err="1" smtClean="0"/>
              <a:t>datang</a:t>
            </a:r>
            <a:r>
              <a:rPr lang="en-US" sz="2500" dirty="0" smtClean="0"/>
              <a:t> </a:t>
            </a:r>
            <a:r>
              <a:rPr lang="en-US" sz="2500" dirty="0" err="1" smtClean="0"/>
              <a:t>adalah</a:t>
            </a:r>
            <a:r>
              <a:rPr lang="en-US" sz="2500" dirty="0" smtClean="0"/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1343472" y="1916832"/>
                <a:ext cx="3528392" cy="115212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3000" i="0">
                          <a:latin typeface="Cambria Math" panose="02040503050406030204" pitchFamily="18" charset="0"/>
                        </a:rPr>
                        <m:t>P</m:t>
                      </m:r>
                      <m:r>
                        <a:rPr lang="en-US" sz="3000" i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id-ID" sz="3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000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id-ID" sz="3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id-ID" sz="3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3000" i="0">
                                      <a:latin typeface="Cambria Math" panose="02040503050406030204" pitchFamily="18" charset="0"/>
                                    </a:rPr>
                                    <m:t>1+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sz="3000" i="0">
                                      <a:latin typeface="Cambria Math" panose="02040503050406030204" pitchFamily="18" charset="0"/>
                                    </a:rPr>
                                    <m:t>i</m:t>
                                  </m:r>
                                </m:e>
                              </m:d>
                            </m:e>
                            <m:sup>
                              <m:r>
                                <m:rPr>
                                  <m:sty m:val="p"/>
                                </m:rPr>
                                <a:rPr lang="en-US" sz="3000" i="0"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</m:sup>
                          </m:sSup>
                        </m:den>
                      </m:f>
                      <m:r>
                        <m:rPr>
                          <m:nor/>
                        </m:rPr>
                        <a:rPr lang="en-US" sz="3000">
                          <a:latin typeface="+mj-lt"/>
                        </a:rPr>
                        <m:t> . </m:t>
                      </m:r>
                      <m:r>
                        <m:rPr>
                          <m:nor/>
                        </m:rPr>
                        <a:rPr lang="en-US" sz="3000">
                          <a:latin typeface="+mj-lt"/>
                        </a:rPr>
                        <m:t>F</m:t>
                      </m:r>
                    </m:oMath>
                  </m:oMathPara>
                </a14:m>
                <a:endParaRPr lang="id-ID" sz="3000" dirty="0">
                  <a:latin typeface="+mj-lt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3472" y="1916832"/>
                <a:ext cx="3528392" cy="1152128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 txBox="1">
            <a:spLocks/>
          </p:cNvSpPr>
          <p:nvPr/>
        </p:nvSpPr>
        <p:spPr>
          <a:xfrm>
            <a:off x="1127448" y="3068960"/>
            <a:ext cx="9829800" cy="165618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500" dirty="0" err="1" smtClean="0"/>
              <a:t>Dimana</a:t>
            </a:r>
            <a:r>
              <a:rPr lang="en-US" sz="2500" dirty="0" smtClean="0"/>
              <a:t>:</a:t>
            </a:r>
          </a:p>
          <a:p>
            <a:r>
              <a:rPr lang="en-US" sz="2500" dirty="0" smtClean="0"/>
              <a:t>F	= </a:t>
            </a:r>
            <a:r>
              <a:rPr lang="en-US" sz="2500" dirty="0" err="1" smtClean="0"/>
              <a:t>Jumlah</a:t>
            </a:r>
            <a:r>
              <a:rPr lang="en-US" sz="2500" dirty="0" smtClean="0"/>
              <a:t> di masa </a:t>
            </a:r>
            <a:r>
              <a:rPr lang="en-US" sz="2500" dirty="0" err="1" smtClean="0"/>
              <a:t>datang</a:t>
            </a:r>
            <a:endParaRPr lang="en-US" sz="2500" dirty="0" smtClean="0"/>
          </a:p>
          <a:p>
            <a:r>
              <a:rPr lang="en-US" sz="2500" dirty="0" err="1" smtClean="0"/>
              <a:t>i</a:t>
            </a:r>
            <a:r>
              <a:rPr lang="en-US" sz="2500" dirty="0" smtClean="0"/>
              <a:t>	= Tingkat </a:t>
            </a:r>
            <a:r>
              <a:rPr lang="en-US" sz="2500" dirty="0" err="1" smtClean="0"/>
              <a:t>bunga</a:t>
            </a:r>
            <a:r>
              <a:rPr lang="en-US" sz="2500" dirty="0" smtClean="0"/>
              <a:t> per </a:t>
            </a:r>
            <a:r>
              <a:rPr lang="en-US" sz="2500" dirty="0" err="1" smtClean="0"/>
              <a:t>tahun</a:t>
            </a:r>
            <a:endParaRPr lang="en-US" sz="2500" dirty="0" smtClean="0"/>
          </a:p>
          <a:p>
            <a:r>
              <a:rPr lang="en-US" sz="2500" dirty="0" smtClean="0"/>
              <a:t>n	= </a:t>
            </a:r>
            <a:r>
              <a:rPr lang="en-US" sz="2500" dirty="0" err="1" smtClean="0"/>
              <a:t>Jumlah</a:t>
            </a:r>
            <a:r>
              <a:rPr lang="en-US" sz="2500" dirty="0" smtClean="0"/>
              <a:t> </a:t>
            </a:r>
            <a:r>
              <a:rPr lang="en-US" sz="2500" dirty="0" err="1" smtClean="0"/>
              <a:t>tahun</a:t>
            </a:r>
            <a:endParaRPr lang="en-US" sz="2500" dirty="0" smtClean="0"/>
          </a:p>
        </p:txBody>
      </p:sp>
    </p:spTree>
    <p:extLst>
      <p:ext uri="{BB962C8B-B14F-4D97-AF65-F5344CB8AC3E}">
        <p14:creationId xmlns:p14="http://schemas.microsoft.com/office/powerpoint/2010/main" val="1600527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itle 1"/>
              <p:cNvSpPr txBox="1">
                <a:spLocks/>
              </p:cNvSpPr>
              <p:nvPr/>
            </p:nvSpPr>
            <p:spPr>
              <a:xfrm>
                <a:off x="1775520" y="1412776"/>
                <a:ext cx="9829800" cy="4176464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32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r>
                  <a:rPr lang="en-US" sz="2500" dirty="0" smtClean="0">
                    <a:solidFill>
                      <a:srgbClr val="0070C0"/>
                    </a:solidFill>
                  </a:rPr>
                  <a:t>Contoh</a:t>
                </a:r>
                <a:r>
                  <a:rPr lang="en-US" sz="2500" dirty="0" smtClean="0"/>
                  <a:t>:</a:t>
                </a:r>
              </a:p>
              <a:p>
                <a:r>
                  <a:rPr lang="en-US" sz="2500" dirty="0" err="1" smtClean="0"/>
                  <a:t>Seorang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nasabah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meminjam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uang</a:t>
                </a:r>
                <a:r>
                  <a:rPr lang="en-US" sz="2500" dirty="0" smtClean="0"/>
                  <a:t> di bank </a:t>
                </a:r>
                <a:r>
                  <a:rPr lang="en-US" sz="2500" dirty="0" err="1" smtClean="0"/>
                  <a:t>sebanyak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Rp</a:t>
                </a:r>
                <a:r>
                  <a:rPr lang="en-US" sz="2500" dirty="0" smtClean="0"/>
                  <a:t>. 5 </a:t>
                </a:r>
                <a:r>
                  <a:rPr lang="en-US" sz="2500" dirty="0" err="1" smtClean="0"/>
                  <a:t>juta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untuk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jangka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waktu</a:t>
                </a:r>
                <a:r>
                  <a:rPr lang="en-US" sz="2500" dirty="0" smtClean="0"/>
                  <a:t> 3 </a:t>
                </a:r>
                <a:r>
                  <a:rPr lang="en-US" sz="2500" dirty="0" err="1" smtClean="0"/>
                  <a:t>tahun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dengan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tingkat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bunga</a:t>
                </a:r>
                <a:r>
                  <a:rPr lang="en-US" sz="2500" dirty="0" smtClean="0"/>
                  <a:t> 2% per </a:t>
                </a:r>
                <a:r>
                  <a:rPr lang="en-US" sz="2500" dirty="0" err="1" smtClean="0"/>
                  <a:t>tahun</a:t>
                </a:r>
                <a:r>
                  <a:rPr lang="en-US" sz="2500" dirty="0" smtClean="0"/>
                  <a:t>. </a:t>
                </a:r>
                <a:r>
                  <a:rPr lang="en-US" sz="2500" dirty="0" err="1" smtClean="0"/>
                  <a:t>Berapa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jumlah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seluruh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uang</a:t>
                </a:r>
                <a:r>
                  <a:rPr lang="en-US" sz="2500" dirty="0" smtClean="0"/>
                  <a:t> yang </a:t>
                </a:r>
                <a:r>
                  <a:rPr lang="en-US" sz="2500" dirty="0" err="1" smtClean="0"/>
                  <a:t>harus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dikembalikannya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pada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saat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pelunasan</a:t>
                </a:r>
                <a:r>
                  <a:rPr lang="en-US" sz="2500" dirty="0" smtClean="0"/>
                  <a:t>?</a:t>
                </a:r>
              </a:p>
              <a:p>
                <a:r>
                  <a:rPr lang="en-US" sz="2500" dirty="0" err="1" smtClean="0"/>
                  <a:t>Diketahui</a:t>
                </a:r>
                <a:r>
                  <a:rPr lang="en-US" sz="2500" dirty="0" smtClean="0"/>
                  <a:t>:</a:t>
                </a:r>
              </a:p>
              <a:p>
                <a:r>
                  <a:rPr lang="en-US" sz="2500" dirty="0" smtClean="0"/>
                  <a:t>P	= 5.000.000</a:t>
                </a:r>
              </a:p>
              <a:p>
                <a:r>
                  <a:rPr lang="en-US" sz="2500" dirty="0" smtClean="0"/>
                  <a:t>n	= 3</a:t>
                </a:r>
              </a:p>
              <a:p>
                <a:r>
                  <a:rPr lang="en-US" sz="2500" dirty="0" err="1" smtClean="0"/>
                  <a:t>i</a:t>
                </a:r>
                <a:r>
                  <a:rPr lang="en-US" sz="2500" dirty="0" smtClean="0"/>
                  <a:t> 	= 2% = 0,02</a:t>
                </a:r>
              </a:p>
              <a:p>
                <a:r>
                  <a:rPr lang="en-US" sz="2500" dirty="0" err="1" smtClean="0"/>
                  <a:t>Jawab</a:t>
                </a:r>
                <a:r>
                  <a:rPr lang="en-US" sz="2500" dirty="0" smtClean="0"/>
                  <a:t>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500">
                            <a:latin typeface="Cambria Math" panose="02040503050406030204" pitchFamily="18" charset="0"/>
                          </a:rPr>
                          <m:t>F</m:t>
                        </m:r>
                      </m:e>
                      <m:sub>
                        <m:r>
                          <a:rPr lang="en-US" sz="2500" b="0" i="0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sz="250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500" b="0" i="0" smtClean="0">
                        <a:latin typeface="Cambria Math" panose="02040503050406030204" pitchFamily="18" charset="0"/>
                      </a:rPr>
                      <m:t>5.000.000 </m:t>
                    </m:r>
                    <m:r>
                      <m:rPr>
                        <m:sty m:val="p"/>
                      </m:rPr>
                      <a:rPr lang="en-US" sz="2500" b="0" i="0" smtClean="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sz="2500" b="0" i="0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id-ID" sz="25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500">
                                <a:latin typeface="Cambria Math" panose="02040503050406030204" pitchFamily="18" charset="0"/>
                              </a:rPr>
                              <m:t>1+</m:t>
                            </m:r>
                            <m:r>
                              <a:rPr lang="en-US" sz="2500" b="0" i="0" smtClean="0">
                                <a:latin typeface="Cambria Math" panose="02040503050406030204" pitchFamily="18" charset="0"/>
                              </a:rPr>
                              <m:t>0,02</m:t>
                            </m:r>
                          </m:e>
                        </m:d>
                      </m:e>
                      <m:sup>
                        <m:r>
                          <a:rPr lang="en-US" sz="2500" b="0" i="0" smtClean="0">
                            <a:latin typeface="Cambria Math" panose="02040503050406030204" pitchFamily="18" charset="0"/>
                          </a:rPr>
                          <m:t>3 </m:t>
                        </m:r>
                      </m:sup>
                    </m:sSup>
                  </m:oMath>
                </a14:m>
                <a:r>
                  <a:rPr lang="en-US" sz="2500" dirty="0" smtClean="0"/>
                  <a:t>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500">
                            <a:latin typeface="Cambria Math" panose="02040503050406030204" pitchFamily="18" charset="0"/>
                          </a:rPr>
                          <m:t>F</m:t>
                        </m:r>
                      </m:e>
                      <m:sub>
                        <m:r>
                          <a:rPr lang="en-US" sz="250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sz="2500">
                        <a:latin typeface="Cambria Math" panose="02040503050406030204" pitchFamily="18" charset="0"/>
                      </a:rPr>
                      <m:t>=5.000.000 </m:t>
                    </m:r>
                    <m:r>
                      <m:rPr>
                        <m:sty m:val="p"/>
                      </m:rPr>
                      <a:rPr lang="en-US" sz="250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sz="250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id-ID" sz="25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500" b="0" i="0" smtClean="0">
                                <a:latin typeface="Cambria Math" panose="02040503050406030204" pitchFamily="18" charset="0"/>
                              </a:rPr>
                              <m:t>1,</m:t>
                            </m:r>
                            <m:r>
                              <a:rPr lang="en-US" sz="2500">
                                <a:latin typeface="Cambria Math" panose="02040503050406030204" pitchFamily="18" charset="0"/>
                              </a:rPr>
                              <m:t>02</m:t>
                            </m:r>
                          </m:e>
                        </m:d>
                      </m:e>
                      <m:sup>
                        <m:r>
                          <a:rPr lang="en-US" sz="2500">
                            <a:latin typeface="Cambria Math" panose="02040503050406030204" pitchFamily="18" charset="0"/>
                          </a:rPr>
                          <m:t>3 </m:t>
                        </m:r>
                      </m:sup>
                    </m:sSup>
                  </m:oMath>
                </a14:m>
                <a:r>
                  <a:rPr lang="en-US" sz="2500" dirty="0" smtClean="0"/>
                  <a:t>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500">
                            <a:latin typeface="Cambria Math" panose="02040503050406030204" pitchFamily="18" charset="0"/>
                          </a:rPr>
                          <m:t>F</m:t>
                        </m:r>
                      </m:e>
                      <m:sub>
                        <m:r>
                          <a:rPr lang="en-US" sz="250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sz="250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500" dirty="0" smtClean="0"/>
                  <a:t> = 5.306.040</a:t>
                </a:r>
              </a:p>
              <a:p>
                <a:r>
                  <a:rPr lang="en-US" sz="2500" dirty="0" err="1" smtClean="0"/>
                  <a:t>Jadi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jumlah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uang</a:t>
                </a:r>
                <a:r>
                  <a:rPr lang="en-US" sz="2500" dirty="0" smtClean="0"/>
                  <a:t> yang </a:t>
                </a:r>
                <a:r>
                  <a:rPr lang="en-US" sz="2500" dirty="0" err="1" smtClean="0"/>
                  <a:t>harus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dibayarkan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saat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pelunasan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adalah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Rp</a:t>
                </a:r>
                <a:r>
                  <a:rPr lang="en-US" sz="2500" dirty="0" smtClean="0"/>
                  <a:t>. 5.306.040,-</a:t>
                </a:r>
              </a:p>
            </p:txBody>
          </p:sp>
        </mc:Choice>
        <mc:Fallback xmlns="">
          <p:sp>
            <p:nvSpPr>
              <p:cNvPr id="3" name="Tit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5520" y="1412776"/>
                <a:ext cx="9829800" cy="4176464"/>
              </a:xfrm>
              <a:prstGeom prst="rect">
                <a:avLst/>
              </a:prstGeom>
              <a:blipFill>
                <a:blip r:embed="rId2"/>
                <a:stretch>
                  <a:fillRect l="-992" t="-19708" r="-744" b="-3504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98469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itle 1"/>
              <p:cNvSpPr txBox="1">
                <a:spLocks/>
              </p:cNvSpPr>
              <p:nvPr/>
            </p:nvSpPr>
            <p:spPr>
              <a:xfrm>
                <a:off x="1775520" y="2060848"/>
                <a:ext cx="9829800" cy="4176464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32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r>
                  <a:rPr lang="en-US" sz="2500" dirty="0" smtClean="0">
                    <a:solidFill>
                      <a:srgbClr val="0070C0"/>
                    </a:solidFill>
                  </a:rPr>
                  <a:t>Contoh</a:t>
                </a:r>
                <a:r>
                  <a:rPr lang="en-US" sz="2500" dirty="0" smtClean="0"/>
                  <a:t>:</a:t>
                </a:r>
              </a:p>
              <a:p>
                <a:r>
                  <a:rPr lang="en-US" sz="2500" dirty="0" smtClean="0"/>
                  <a:t>Tabungan </a:t>
                </a:r>
                <a:r>
                  <a:rPr lang="en-US" sz="2500" dirty="0" err="1" smtClean="0"/>
                  <a:t>seorang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mahasiswa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akan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menjadi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sebesar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Rp</a:t>
                </a:r>
                <a:r>
                  <a:rPr lang="en-US" sz="2500" dirty="0" smtClean="0"/>
                  <a:t>. 532.400 </a:t>
                </a:r>
                <a:r>
                  <a:rPr lang="en-US" sz="2500" dirty="0" err="1" smtClean="0"/>
                  <a:t>tiga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tahun</a:t>
                </a:r>
                <a:r>
                  <a:rPr lang="en-US" sz="2500" dirty="0" smtClean="0"/>
                  <a:t> yang </a:t>
                </a:r>
                <a:r>
                  <a:rPr lang="en-US" sz="2500" dirty="0" err="1" smtClean="0"/>
                  <a:t>akan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datang</a:t>
                </a:r>
                <a:r>
                  <a:rPr lang="en-US" sz="2500" dirty="0" smtClean="0"/>
                  <a:t>. </a:t>
                </a:r>
                <a:r>
                  <a:rPr lang="en-US" sz="2500" dirty="0" err="1" smtClean="0"/>
                  <a:t>Jika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tingkat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bunga</a:t>
                </a:r>
                <a:r>
                  <a:rPr lang="en-US" sz="2500" dirty="0" smtClean="0"/>
                  <a:t> yang </a:t>
                </a:r>
                <a:r>
                  <a:rPr lang="en-US" sz="2500" dirty="0" err="1" smtClean="0"/>
                  <a:t>berlaku</a:t>
                </a:r>
                <a:r>
                  <a:rPr lang="en-US" sz="2500" dirty="0" smtClean="0"/>
                  <a:t> 10% per </a:t>
                </a:r>
                <a:r>
                  <a:rPr lang="en-US" sz="2500" dirty="0" err="1" smtClean="0"/>
                  <a:t>tahun</a:t>
                </a:r>
                <a:r>
                  <a:rPr lang="en-US" sz="2500" dirty="0" smtClean="0"/>
                  <a:t>, </a:t>
                </a:r>
                <a:r>
                  <a:rPr lang="en-US" sz="2500" dirty="0" err="1" smtClean="0"/>
                  <a:t>berapa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tabungan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mahasiswa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tersebut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pada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saat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sekarang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ini</a:t>
                </a:r>
                <a:r>
                  <a:rPr lang="en-US" sz="2500" dirty="0" smtClean="0"/>
                  <a:t>?</a:t>
                </a:r>
              </a:p>
              <a:p>
                <a:r>
                  <a:rPr lang="en-US" sz="2500" dirty="0" err="1" smtClean="0"/>
                  <a:t>Diketahui</a:t>
                </a:r>
                <a:r>
                  <a:rPr lang="en-US" sz="2500" dirty="0" smtClean="0"/>
                  <a:t>:</a:t>
                </a:r>
              </a:p>
              <a:p>
                <a:r>
                  <a:rPr lang="en-US" sz="2500" dirty="0" smtClean="0"/>
                  <a:t>F	= 532.400</a:t>
                </a:r>
              </a:p>
              <a:p>
                <a:r>
                  <a:rPr lang="en-US" sz="2500" dirty="0" smtClean="0"/>
                  <a:t>n	= 3</a:t>
                </a:r>
              </a:p>
              <a:p>
                <a:r>
                  <a:rPr lang="en-US" sz="2500" dirty="0" err="1" smtClean="0"/>
                  <a:t>i</a:t>
                </a:r>
                <a:r>
                  <a:rPr lang="en-US" sz="2500" dirty="0" smtClean="0"/>
                  <a:t> 	= 10% = 0,1</a:t>
                </a:r>
              </a:p>
              <a:p>
                <a:r>
                  <a:rPr lang="en-US" sz="2500" dirty="0" err="1" smtClean="0"/>
                  <a:t>Jawab</a:t>
                </a:r>
                <a:r>
                  <a:rPr lang="en-US" sz="2500" dirty="0" smtClean="0"/>
                  <a:t>:</a:t>
                </a:r>
              </a:p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500">
                        <a:latin typeface="Cambria Math" panose="02040503050406030204" pitchFamily="18" charset="0"/>
                      </a:rPr>
                      <m:t>P</m:t>
                    </m:r>
                    <m:r>
                      <a:rPr lang="en-US" sz="250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50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id-ID" sz="25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id-ID" sz="2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500">
                                    <a:latin typeface="Cambria Math" panose="02040503050406030204" pitchFamily="18" charset="0"/>
                                  </a:rPr>
                                  <m:t>1+</m:t>
                                </m:r>
                                <m:r>
                                  <m:rPr>
                                    <m:sty m:val="p"/>
                                  </m:rPr>
                                  <a:rPr lang="en-US" sz="2500">
                                    <a:latin typeface="Cambria Math" panose="02040503050406030204" pitchFamily="18" charset="0"/>
                                  </a:rPr>
                                  <m:t>i</m:t>
                                </m:r>
                              </m:e>
                            </m:d>
                          </m:e>
                          <m:sup>
                            <m:r>
                              <m:rPr>
                                <m:sty m:val="p"/>
                              </m:rPr>
                              <a:rPr lang="en-US" sz="2500">
                                <a:latin typeface="Cambria Math" panose="02040503050406030204" pitchFamily="18" charset="0"/>
                              </a:rPr>
                              <m:t>n</m:t>
                            </m:r>
                          </m:sup>
                        </m:sSup>
                      </m:den>
                    </m:f>
                    <m:r>
                      <m:rPr>
                        <m:nor/>
                      </m:rPr>
                      <a:rPr lang="en-US" sz="2500"/>
                      <m:t> . </m:t>
                    </m:r>
                    <m:r>
                      <m:rPr>
                        <m:nor/>
                      </m:rPr>
                      <a:rPr lang="en-US" sz="2500"/>
                      <m:t>F</m:t>
                    </m:r>
                  </m:oMath>
                </a14:m>
                <a:r>
                  <a:rPr lang="en-US" sz="2500" dirty="0" smtClean="0"/>
                  <a:t> </a:t>
                </a:r>
              </a:p>
              <a:p>
                <a:endParaRPr lang="en-US" sz="2500" dirty="0" smtClean="0"/>
              </a:p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500">
                        <a:latin typeface="Cambria Math" panose="02040503050406030204" pitchFamily="18" charset="0"/>
                      </a:rPr>
                      <m:t>P</m:t>
                    </m:r>
                    <m:r>
                      <a:rPr lang="en-US" sz="250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50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id-ID" sz="25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id-ID" sz="25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500">
                                    <a:latin typeface="Cambria Math" panose="02040503050406030204" pitchFamily="18" charset="0"/>
                                  </a:rPr>
                                  <m:t>1+</m:t>
                                </m:r>
                                <m:r>
                                  <a:rPr lang="en-US" sz="2500" b="0" i="0" smtClean="0">
                                    <a:latin typeface="Cambria Math" panose="02040503050406030204" pitchFamily="18" charset="0"/>
                                  </a:rPr>
                                  <m:t>0,1</m:t>
                                </m:r>
                              </m:e>
                            </m:d>
                          </m:e>
                          <m:sup>
                            <m:r>
                              <a:rPr lang="en-US" sz="2500" b="0" i="0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</m:den>
                    </m:f>
                    <m:r>
                      <m:rPr>
                        <m:nor/>
                      </m:rPr>
                      <a:rPr lang="en-US" sz="2500"/>
                      <m:t> . </m:t>
                    </m:r>
                    <m:r>
                      <m:rPr>
                        <m:nor/>
                      </m:rPr>
                      <a:rPr lang="en-US" sz="2500" b="0" i="0" smtClean="0"/>
                      <m:t>532400</m:t>
                    </m:r>
                  </m:oMath>
                </a14:m>
                <a:r>
                  <a:rPr lang="en-US" sz="2500" dirty="0" smtClean="0"/>
                  <a:t> </a:t>
                </a:r>
              </a:p>
              <a:p>
                <a:endParaRPr lang="en-US" sz="2500" dirty="0"/>
              </a:p>
              <a:p>
                <a:r>
                  <a:rPr lang="en-US" sz="2500" dirty="0" smtClean="0"/>
                  <a:t>P  = 400.000</a:t>
                </a:r>
              </a:p>
              <a:p>
                <a:r>
                  <a:rPr lang="en-US" sz="2500" dirty="0" err="1" smtClean="0"/>
                  <a:t>Jadi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besarnya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tabungan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mahasiswa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saat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sekarang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adalah</a:t>
                </a:r>
                <a:r>
                  <a:rPr lang="en-US" sz="2500" dirty="0" smtClean="0"/>
                  <a:t> </a:t>
                </a:r>
              </a:p>
              <a:p>
                <a:r>
                  <a:rPr lang="en-US" sz="2500" dirty="0" err="1" smtClean="0"/>
                  <a:t>Rp</a:t>
                </a:r>
                <a:r>
                  <a:rPr lang="en-US" sz="2500" dirty="0" smtClean="0"/>
                  <a:t>. 400.000,-</a:t>
                </a:r>
              </a:p>
            </p:txBody>
          </p:sp>
        </mc:Choice>
        <mc:Fallback xmlns="">
          <p:sp>
            <p:nvSpPr>
              <p:cNvPr id="3" name="Tit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5520" y="2060848"/>
                <a:ext cx="9829800" cy="4176464"/>
              </a:xfrm>
              <a:prstGeom prst="rect">
                <a:avLst/>
              </a:prstGeom>
              <a:blipFill>
                <a:blip r:embed="rId2"/>
                <a:stretch>
                  <a:fillRect l="-992" t="-44234" r="-248" b="-3504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3464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199456" y="404664"/>
            <a:ext cx="9829800" cy="20882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solidFill>
                  <a:srgbClr val="7030A0"/>
                </a:solidFill>
              </a:rPr>
              <a:t>Model </a:t>
            </a:r>
            <a:r>
              <a:rPr lang="en-US" sz="2800" b="1" dirty="0" err="1" smtClean="0">
                <a:solidFill>
                  <a:srgbClr val="7030A0"/>
                </a:solidFill>
              </a:rPr>
              <a:t>Pertumbuhan</a:t>
            </a:r>
            <a:r>
              <a:rPr lang="en-US" sz="2800" b="1" dirty="0" smtClean="0">
                <a:solidFill>
                  <a:srgbClr val="7030A0"/>
                </a:solidFill>
              </a:rPr>
              <a:t> </a:t>
            </a:r>
            <a:r>
              <a:rPr lang="en-US" sz="2800" b="1" dirty="0" err="1" smtClean="0">
                <a:solidFill>
                  <a:srgbClr val="7030A0"/>
                </a:solidFill>
              </a:rPr>
              <a:t>Penduduk</a:t>
            </a:r>
            <a:endParaRPr lang="en-US" sz="2800" b="1" dirty="0" smtClean="0">
              <a:solidFill>
                <a:srgbClr val="7030A0"/>
              </a:solidFill>
            </a:endParaRPr>
          </a:p>
          <a:p>
            <a:endParaRPr lang="en-US" sz="2800" b="1" dirty="0" smtClean="0">
              <a:solidFill>
                <a:srgbClr val="7030A0"/>
              </a:solidFill>
            </a:endParaRPr>
          </a:p>
          <a:p>
            <a:r>
              <a:rPr lang="en-US" sz="2500" dirty="0" err="1" smtClean="0"/>
              <a:t>Penerapan</a:t>
            </a:r>
            <a:r>
              <a:rPr lang="en-US" sz="2500" dirty="0" smtClean="0"/>
              <a:t> </a:t>
            </a:r>
            <a:r>
              <a:rPr lang="en-US" sz="2500" dirty="0" err="1" smtClean="0"/>
              <a:t>Deret</a:t>
            </a:r>
            <a:r>
              <a:rPr lang="en-US" sz="2500" dirty="0" smtClean="0"/>
              <a:t> </a:t>
            </a:r>
            <a:r>
              <a:rPr lang="en-US" sz="2500" dirty="0" err="1" smtClean="0"/>
              <a:t>Ukur</a:t>
            </a:r>
            <a:r>
              <a:rPr lang="en-US" sz="2500" dirty="0" smtClean="0"/>
              <a:t> yang paling </a:t>
            </a:r>
            <a:r>
              <a:rPr lang="en-US" sz="2500" dirty="0" err="1" smtClean="0"/>
              <a:t>konvensional</a:t>
            </a:r>
            <a:r>
              <a:rPr lang="en-US" sz="2500" dirty="0" smtClean="0"/>
              <a:t> di </a:t>
            </a:r>
            <a:r>
              <a:rPr lang="en-US" sz="2500" dirty="0" err="1" smtClean="0"/>
              <a:t>bidang</a:t>
            </a:r>
            <a:r>
              <a:rPr lang="en-US" sz="2500" dirty="0" smtClean="0"/>
              <a:t> </a:t>
            </a:r>
            <a:r>
              <a:rPr lang="en-US" sz="2500" dirty="0" err="1" smtClean="0"/>
              <a:t>ekonomi</a:t>
            </a:r>
            <a:r>
              <a:rPr lang="en-US" sz="2500" dirty="0" smtClean="0"/>
              <a:t> </a:t>
            </a:r>
            <a:r>
              <a:rPr lang="en-US" sz="2500" dirty="0" err="1" smtClean="0"/>
              <a:t>adalah</a:t>
            </a:r>
            <a:r>
              <a:rPr lang="en-US" sz="2500" dirty="0" smtClean="0"/>
              <a:t> </a:t>
            </a:r>
            <a:r>
              <a:rPr lang="en-US" sz="2500" dirty="0" err="1" smtClean="0"/>
              <a:t>dalam</a:t>
            </a:r>
            <a:r>
              <a:rPr lang="en-US" sz="2500" dirty="0" smtClean="0"/>
              <a:t> </a:t>
            </a:r>
            <a:r>
              <a:rPr lang="en-US" sz="2500" dirty="0" err="1" smtClean="0"/>
              <a:t>hal</a:t>
            </a:r>
            <a:r>
              <a:rPr lang="en-US" sz="2500" dirty="0" smtClean="0"/>
              <a:t> </a:t>
            </a:r>
            <a:r>
              <a:rPr lang="en-US" sz="2500" dirty="0" err="1" smtClean="0"/>
              <a:t>penaksiran</a:t>
            </a:r>
            <a:r>
              <a:rPr lang="en-US" sz="2500" dirty="0" smtClean="0"/>
              <a:t> </a:t>
            </a:r>
            <a:r>
              <a:rPr lang="en-US" sz="2500" dirty="0" err="1" smtClean="0"/>
              <a:t>jumlah</a:t>
            </a:r>
            <a:r>
              <a:rPr lang="en-US" sz="2500" dirty="0" smtClean="0"/>
              <a:t> </a:t>
            </a:r>
            <a:r>
              <a:rPr lang="en-US" sz="2500" dirty="0" err="1" smtClean="0"/>
              <a:t>penduduk</a:t>
            </a:r>
            <a:r>
              <a:rPr lang="en-US" sz="2500" dirty="0" smtClean="0"/>
              <a:t>. </a:t>
            </a:r>
            <a:r>
              <a:rPr lang="en-US" sz="2500" dirty="0" err="1" smtClean="0"/>
              <a:t>Sebagaimana</a:t>
            </a:r>
            <a:r>
              <a:rPr lang="en-US" sz="2500" dirty="0" smtClean="0"/>
              <a:t> </a:t>
            </a:r>
            <a:r>
              <a:rPr lang="en-US" sz="2500" dirty="0" err="1" smtClean="0"/>
              <a:t>pernah</a:t>
            </a:r>
            <a:r>
              <a:rPr lang="en-US" sz="2500" dirty="0" smtClean="0"/>
              <a:t> </a:t>
            </a:r>
            <a:r>
              <a:rPr lang="en-US" sz="2500" dirty="0" err="1" smtClean="0"/>
              <a:t>dinyatakan</a:t>
            </a:r>
            <a:r>
              <a:rPr lang="en-US" sz="2500" dirty="0" smtClean="0"/>
              <a:t> </a:t>
            </a:r>
            <a:r>
              <a:rPr lang="en-US" sz="2500" dirty="0" err="1" smtClean="0"/>
              <a:t>oleh</a:t>
            </a:r>
            <a:r>
              <a:rPr lang="en-US" sz="2500" dirty="0" smtClean="0"/>
              <a:t> Malthus, </a:t>
            </a:r>
            <a:r>
              <a:rPr lang="en-US" sz="2500" dirty="0" err="1" smtClean="0"/>
              <a:t>penduduk</a:t>
            </a:r>
            <a:r>
              <a:rPr lang="en-US" sz="2500" dirty="0" smtClean="0"/>
              <a:t> </a:t>
            </a:r>
            <a:r>
              <a:rPr lang="en-US" sz="2500" dirty="0" err="1" smtClean="0"/>
              <a:t>dunia</a:t>
            </a:r>
            <a:r>
              <a:rPr lang="en-US" sz="2500" dirty="0" smtClean="0"/>
              <a:t> </a:t>
            </a:r>
            <a:r>
              <a:rPr lang="en-US" sz="2500" dirty="0" err="1" smtClean="0"/>
              <a:t>tumbuh</a:t>
            </a:r>
            <a:r>
              <a:rPr lang="en-US" sz="2500" dirty="0" smtClean="0"/>
              <a:t> </a:t>
            </a:r>
            <a:r>
              <a:rPr lang="en-US" sz="2500" dirty="0" err="1" smtClean="0"/>
              <a:t>mengikuti</a:t>
            </a:r>
            <a:r>
              <a:rPr lang="en-US" sz="2500" dirty="0" smtClean="0"/>
              <a:t> </a:t>
            </a:r>
            <a:r>
              <a:rPr lang="en-US" sz="2500" dirty="0" err="1" smtClean="0"/>
              <a:t>pola</a:t>
            </a:r>
            <a:r>
              <a:rPr lang="en-US" sz="2500" dirty="0" smtClean="0"/>
              <a:t> </a:t>
            </a:r>
            <a:r>
              <a:rPr lang="en-US" sz="2500" dirty="0" err="1" smtClean="0"/>
              <a:t>Deret</a:t>
            </a:r>
            <a:r>
              <a:rPr lang="en-US" sz="2500" dirty="0" smtClean="0"/>
              <a:t> </a:t>
            </a:r>
            <a:r>
              <a:rPr lang="en-US" sz="2500" dirty="0" err="1" smtClean="0"/>
              <a:t>Ukur</a:t>
            </a:r>
            <a:r>
              <a:rPr lang="en-US" sz="2500" dirty="0" smtClean="0"/>
              <a:t>. 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991544" y="3789040"/>
            <a:ext cx="9829800" cy="2088232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500" dirty="0" err="1" smtClean="0"/>
              <a:t>Dimana</a:t>
            </a:r>
            <a:r>
              <a:rPr lang="en-US" sz="2500" dirty="0" smtClean="0"/>
              <a:t>:</a:t>
            </a:r>
          </a:p>
          <a:p>
            <a:r>
              <a:rPr lang="en-US" sz="2500" dirty="0" smtClean="0"/>
              <a:t>R	= 1 + r</a:t>
            </a:r>
          </a:p>
          <a:p>
            <a:r>
              <a:rPr lang="en-US" sz="2500" dirty="0" smtClean="0"/>
              <a:t>Pi	= </a:t>
            </a:r>
            <a:r>
              <a:rPr lang="en-US" sz="2500" dirty="0" err="1" smtClean="0"/>
              <a:t>Jumlah</a:t>
            </a:r>
            <a:r>
              <a:rPr lang="en-US" sz="2500" dirty="0" smtClean="0"/>
              <a:t> </a:t>
            </a:r>
            <a:r>
              <a:rPr lang="en-US" sz="2500" dirty="0" err="1" smtClean="0"/>
              <a:t>pada</a:t>
            </a:r>
            <a:r>
              <a:rPr lang="en-US" sz="2500" dirty="0" smtClean="0"/>
              <a:t> </a:t>
            </a:r>
            <a:r>
              <a:rPr lang="en-US" sz="2500" dirty="0" err="1" smtClean="0"/>
              <a:t>tahun</a:t>
            </a:r>
            <a:r>
              <a:rPr lang="en-US" sz="2500" dirty="0" smtClean="0"/>
              <a:t> </a:t>
            </a:r>
            <a:r>
              <a:rPr lang="en-US" sz="2500" dirty="0" err="1" smtClean="0"/>
              <a:t>pertama</a:t>
            </a:r>
            <a:r>
              <a:rPr lang="en-US" sz="2500" dirty="0" smtClean="0"/>
              <a:t> (basis)</a:t>
            </a:r>
          </a:p>
          <a:p>
            <a:r>
              <a:rPr lang="en-US" sz="2500" dirty="0" smtClean="0"/>
              <a:t>Pt	= </a:t>
            </a:r>
            <a:r>
              <a:rPr lang="en-US" sz="2500" dirty="0" err="1" smtClean="0"/>
              <a:t>Jumlah</a:t>
            </a:r>
            <a:r>
              <a:rPr lang="en-US" sz="2500" dirty="0" smtClean="0"/>
              <a:t> </a:t>
            </a:r>
            <a:r>
              <a:rPr lang="en-US" sz="2500" dirty="0" err="1" smtClean="0"/>
              <a:t>pada</a:t>
            </a:r>
            <a:r>
              <a:rPr lang="en-US" sz="2500" dirty="0" smtClean="0"/>
              <a:t> </a:t>
            </a:r>
            <a:r>
              <a:rPr lang="en-US" sz="2500" dirty="0" err="1" smtClean="0"/>
              <a:t>tahun</a:t>
            </a:r>
            <a:r>
              <a:rPr lang="en-US" sz="2500" dirty="0" smtClean="0"/>
              <a:t> </a:t>
            </a:r>
            <a:r>
              <a:rPr lang="en-US" sz="2500" dirty="0" err="1" smtClean="0"/>
              <a:t>ke</a:t>
            </a:r>
            <a:r>
              <a:rPr lang="en-US" sz="2500" dirty="0" smtClean="0"/>
              <a:t>-t</a:t>
            </a:r>
          </a:p>
          <a:p>
            <a:r>
              <a:rPr lang="en-US" sz="2500" dirty="0" smtClean="0"/>
              <a:t>r	= </a:t>
            </a:r>
            <a:r>
              <a:rPr lang="en-US" sz="2500" dirty="0" err="1" smtClean="0"/>
              <a:t>Persentase</a:t>
            </a:r>
            <a:r>
              <a:rPr lang="en-US" sz="2500" dirty="0" smtClean="0"/>
              <a:t> </a:t>
            </a:r>
            <a:r>
              <a:rPr lang="en-US" sz="2500" dirty="0" err="1" smtClean="0"/>
              <a:t>pertumbuhan</a:t>
            </a:r>
            <a:r>
              <a:rPr lang="en-US" sz="2500" dirty="0" smtClean="0"/>
              <a:t> per </a:t>
            </a:r>
            <a:r>
              <a:rPr lang="en-US" sz="2500" dirty="0" err="1" smtClean="0"/>
              <a:t>tahun</a:t>
            </a:r>
            <a:endParaRPr lang="en-US" sz="2500" dirty="0" smtClean="0"/>
          </a:p>
          <a:p>
            <a:r>
              <a:rPr lang="en-US" sz="2500" dirty="0" smtClean="0"/>
              <a:t>t 	= </a:t>
            </a:r>
            <a:r>
              <a:rPr lang="en-US" sz="2500" dirty="0" err="1" smtClean="0"/>
              <a:t>Indeks</a:t>
            </a:r>
            <a:r>
              <a:rPr lang="en-US" sz="2500" dirty="0" smtClean="0"/>
              <a:t> </a:t>
            </a:r>
            <a:r>
              <a:rPr lang="en-US" sz="2500" dirty="0" err="1" smtClean="0"/>
              <a:t>waktu</a:t>
            </a:r>
            <a:r>
              <a:rPr lang="en-US" sz="2500" dirty="0" smtClean="0"/>
              <a:t> (</a:t>
            </a:r>
            <a:r>
              <a:rPr lang="en-US" sz="2500" dirty="0" err="1" smtClean="0"/>
              <a:t>tahun</a:t>
            </a:r>
            <a:r>
              <a:rPr lang="en-US" sz="2500" dirty="0" smtClean="0"/>
              <a:t>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991544" y="2780928"/>
                <a:ext cx="3528392" cy="828092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d-ID" sz="3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3000" i="0">
                              <a:latin typeface="Cambria Math" panose="02040503050406030204" pitchFamily="18" charset="0"/>
                            </a:rPr>
                            <m:t>P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3000" i="0">
                              <a:latin typeface="Cambria Math" panose="02040503050406030204" pitchFamily="18" charset="0"/>
                            </a:rPr>
                            <m:t>t</m:t>
                          </m:r>
                        </m:sub>
                      </m:sSub>
                      <m:r>
                        <a:rPr lang="en-US" sz="3000" i="0"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id-ID" sz="3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3000" i="0">
                              <a:latin typeface="Cambria Math" panose="02040503050406030204" pitchFamily="18" charset="0"/>
                            </a:rPr>
                            <m:t>P</m:t>
                          </m:r>
                        </m:e>
                        <m:sub>
                          <m:r>
                            <a:rPr lang="en-US" sz="30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3000" i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id-ID" sz="3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3000" i="0">
                              <a:latin typeface="Cambria Math" panose="02040503050406030204" pitchFamily="18" charset="0"/>
                            </a:rPr>
                            <m:t>R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lang="en-US" sz="3000" i="0">
                              <a:latin typeface="Cambria Math" panose="02040503050406030204" pitchFamily="18" charset="0"/>
                            </a:rPr>
                            <m:t>t</m:t>
                          </m:r>
                          <m:r>
                            <a:rPr lang="en-US" sz="3000" i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id-ID" sz="3000" dirty="0">
                  <a:latin typeface="+mj-lt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1544" y="2780928"/>
                <a:ext cx="3528392" cy="82809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5868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itle 1"/>
              <p:cNvSpPr txBox="1">
                <a:spLocks/>
              </p:cNvSpPr>
              <p:nvPr/>
            </p:nvSpPr>
            <p:spPr>
              <a:xfrm>
                <a:off x="1775520" y="1412776"/>
                <a:ext cx="9829800" cy="4176464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32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r>
                  <a:rPr lang="en-US" sz="2500" dirty="0" smtClean="0">
                    <a:solidFill>
                      <a:srgbClr val="0070C0"/>
                    </a:solidFill>
                  </a:rPr>
                  <a:t>Contoh</a:t>
                </a:r>
                <a:r>
                  <a:rPr lang="en-US" sz="2500" dirty="0" smtClean="0"/>
                  <a:t>:</a:t>
                </a:r>
              </a:p>
              <a:p>
                <a:r>
                  <a:rPr lang="en-US" sz="2500" dirty="0" err="1" smtClean="0"/>
                  <a:t>Penduduk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suatu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kota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berjumlah</a:t>
                </a:r>
                <a:r>
                  <a:rPr lang="en-US" sz="2500" dirty="0" smtClean="0"/>
                  <a:t> 1 </a:t>
                </a:r>
                <a:r>
                  <a:rPr lang="en-US" sz="2500" dirty="0" err="1" smtClean="0"/>
                  <a:t>juta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jiwa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pada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tahun</a:t>
                </a:r>
                <a:r>
                  <a:rPr lang="en-US" sz="2500" dirty="0" smtClean="0"/>
                  <a:t> 1991, </a:t>
                </a:r>
                <a:r>
                  <a:rPr lang="en-US" sz="2500" dirty="0" err="1" smtClean="0"/>
                  <a:t>tingkat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pertumbuhannya</a:t>
                </a:r>
                <a:r>
                  <a:rPr lang="en-US" sz="2500" dirty="0" smtClean="0"/>
                  <a:t> 4% per </a:t>
                </a:r>
                <a:r>
                  <a:rPr lang="en-US" sz="2500" dirty="0" err="1" smtClean="0"/>
                  <a:t>tahun</a:t>
                </a:r>
                <a:r>
                  <a:rPr lang="en-US" sz="2500" dirty="0" smtClean="0"/>
                  <a:t>. </a:t>
                </a:r>
                <a:r>
                  <a:rPr lang="en-US" sz="2500" dirty="0" err="1" smtClean="0"/>
                  <a:t>Hitunglah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jumlah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penduduk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kota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tersebut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pada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tahun</a:t>
                </a:r>
                <a:r>
                  <a:rPr lang="en-US" sz="2500" dirty="0" smtClean="0"/>
                  <a:t> 2006. </a:t>
                </a:r>
                <a:r>
                  <a:rPr lang="en-US" sz="2500" dirty="0" err="1" smtClean="0"/>
                  <a:t>Jika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mulai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tahun</a:t>
                </a:r>
                <a:r>
                  <a:rPr lang="en-US" sz="2500" dirty="0" smtClean="0"/>
                  <a:t> 2006 </a:t>
                </a:r>
                <a:r>
                  <a:rPr lang="en-US" sz="2500" dirty="0" err="1" smtClean="0"/>
                  <a:t>pertumbuhannya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menurun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menjadi</a:t>
                </a:r>
                <a:r>
                  <a:rPr lang="en-US" sz="2500" dirty="0" smtClean="0"/>
                  <a:t> 2,5% </a:t>
                </a:r>
                <a:r>
                  <a:rPr lang="en-US" sz="2500" dirty="0" err="1" smtClean="0"/>
                  <a:t>berapakah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jumlah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penduduk</a:t>
                </a:r>
                <a:r>
                  <a:rPr lang="en-US" sz="2500" dirty="0" smtClean="0"/>
                  <a:t> 11 </a:t>
                </a:r>
                <a:r>
                  <a:rPr lang="en-US" sz="2500" dirty="0" err="1" smtClean="0"/>
                  <a:t>tahun</a:t>
                </a:r>
                <a:r>
                  <a:rPr lang="en-US" sz="2500" dirty="0" smtClean="0"/>
                  <a:t> </a:t>
                </a:r>
                <a:r>
                  <a:rPr lang="en-US" sz="2500" dirty="0" err="1" smtClean="0"/>
                  <a:t>kemudian</a:t>
                </a:r>
                <a:r>
                  <a:rPr lang="en-US" sz="2500" dirty="0" smtClean="0"/>
                  <a:t>?</a:t>
                </a:r>
              </a:p>
              <a:p>
                <a:r>
                  <a:rPr lang="en-US" sz="2500" dirty="0" err="1" smtClean="0"/>
                  <a:t>Diketahui</a:t>
                </a:r>
                <a:r>
                  <a:rPr lang="en-US" sz="2500" dirty="0" smtClean="0"/>
                  <a:t>:</a:t>
                </a:r>
              </a:p>
              <a:p>
                <a:r>
                  <a:rPr lang="en-US" sz="2500" dirty="0" smtClean="0"/>
                  <a:t>P1	= 1 </a:t>
                </a:r>
                <a:r>
                  <a:rPr lang="en-US" sz="2500" dirty="0" err="1" smtClean="0"/>
                  <a:t>juta</a:t>
                </a:r>
                <a:endParaRPr lang="en-US" sz="2500" dirty="0" smtClean="0"/>
              </a:p>
              <a:p>
                <a:r>
                  <a:rPr lang="en-US" sz="2500" dirty="0" smtClean="0"/>
                  <a:t>r	= 4% = 0,04</a:t>
                </a:r>
              </a:p>
              <a:p>
                <a:r>
                  <a:rPr lang="en-US" sz="2500" dirty="0" smtClean="0"/>
                  <a:t>R	= 1 + r = 1 + 0,04 = 1,04</a:t>
                </a:r>
              </a:p>
              <a:p>
                <a:endParaRPr lang="en-US" sz="2500" dirty="0" smtClean="0"/>
              </a:p>
              <a:p>
                <a:r>
                  <a:rPr lang="en-US" sz="2500" dirty="0" smtClean="0"/>
                  <a:t>P </a:t>
                </a:r>
                <a:r>
                  <a:rPr lang="en-US" sz="2500" dirty="0" err="1" smtClean="0"/>
                  <a:t>tahun</a:t>
                </a:r>
                <a:r>
                  <a:rPr lang="en-US" sz="2500" dirty="0" smtClean="0"/>
                  <a:t> 2006 </a:t>
                </a:r>
                <a:r>
                  <a:rPr lang="en-US" sz="2500" dirty="0" smtClean="0">
                    <a:sym typeface="Wingdings" panose="05000000000000000000" pitchFamily="2" charset="2"/>
                  </a:rPr>
                  <a:t> P16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500">
                            <a:latin typeface="Cambria Math" panose="02040503050406030204" pitchFamily="18" charset="0"/>
                          </a:rPr>
                          <m:t>P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500">
                            <a:latin typeface="Cambria Math" panose="02040503050406030204" pitchFamily="18" charset="0"/>
                          </a:rPr>
                          <m:t>t</m:t>
                        </m:r>
                      </m:sub>
                    </m:sSub>
                    <m:r>
                      <a:rPr lang="en-US" sz="2500" b="0" i="0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en-US" sz="2500">
                        <a:latin typeface="Cambria Math" panose="02040503050406030204" pitchFamily="18" charset="0"/>
                      </a:rPr>
                      <m:t>= </m:t>
                    </m:r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500">
                            <a:latin typeface="Cambria Math" panose="02040503050406030204" pitchFamily="18" charset="0"/>
                          </a:rPr>
                          <m:t>P</m:t>
                        </m:r>
                      </m:e>
                      <m:sub>
                        <m:r>
                          <a:rPr lang="en-US" sz="250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50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500">
                            <a:latin typeface="Cambria Math" panose="02040503050406030204" pitchFamily="18" charset="0"/>
                          </a:rPr>
                          <m:t>R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sz="2500">
                            <a:latin typeface="Cambria Math" panose="02040503050406030204" pitchFamily="18" charset="0"/>
                          </a:rPr>
                          <m:t>t</m:t>
                        </m:r>
                        <m:r>
                          <a:rPr lang="en-US" sz="250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en-US" sz="2500" dirty="0" smtClean="0"/>
                  <a:t>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500">
                            <a:latin typeface="Cambria Math" panose="02040503050406030204" pitchFamily="18" charset="0"/>
                          </a:rPr>
                          <m:t>P</m:t>
                        </m:r>
                      </m:e>
                      <m:sub>
                        <m:r>
                          <a:rPr lang="en-US" sz="2500" b="0" i="0" smtClean="0">
                            <a:latin typeface="Cambria Math" panose="02040503050406030204" pitchFamily="18" charset="0"/>
                          </a:rPr>
                          <m:t>16</m:t>
                        </m:r>
                      </m:sub>
                    </m:sSub>
                    <m:r>
                      <a:rPr lang="en-US" sz="2500">
                        <a:latin typeface="Cambria Math" panose="02040503050406030204" pitchFamily="18" charset="0"/>
                      </a:rPr>
                      <m:t>= </m:t>
                    </m:r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500">
                            <a:latin typeface="Cambria Math" panose="02040503050406030204" pitchFamily="18" charset="0"/>
                          </a:rPr>
                          <m:t>P</m:t>
                        </m:r>
                      </m:e>
                      <m:sub>
                        <m:r>
                          <a:rPr lang="en-US" sz="250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50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500">
                            <a:latin typeface="Cambria Math" panose="02040503050406030204" pitchFamily="18" charset="0"/>
                          </a:rPr>
                          <m:t>R</m:t>
                        </m:r>
                      </m:e>
                      <m:sup>
                        <m:r>
                          <a:rPr lang="en-US" sz="2500" b="0" i="0" smtClean="0">
                            <a:latin typeface="Cambria Math" panose="02040503050406030204" pitchFamily="18" charset="0"/>
                          </a:rPr>
                          <m:t>16</m:t>
                        </m:r>
                        <m:r>
                          <a:rPr lang="en-US" sz="250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en-US" sz="2500" dirty="0" smtClean="0"/>
                  <a:t> = 1.000.000 x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d-ID" sz="25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500" b="0" i="0" smtClean="0">
                            <a:latin typeface="Cambria Math" panose="02040503050406030204" pitchFamily="18" charset="0"/>
                          </a:rPr>
                          <m:t>1,04</m:t>
                        </m:r>
                      </m:e>
                      <m:sup>
                        <m:r>
                          <a:rPr lang="en-US" sz="2500" b="0" i="0" smtClean="0">
                            <a:latin typeface="Cambria Math" panose="02040503050406030204" pitchFamily="18" charset="0"/>
                          </a:rPr>
                          <m:t>15</m:t>
                        </m:r>
                      </m:sup>
                    </m:sSup>
                  </m:oMath>
                </a14:m>
                <a:r>
                  <a:rPr lang="en-US" sz="2500" dirty="0" smtClean="0"/>
                  <a:t> = 1.800.943 </a:t>
                </a:r>
                <a:r>
                  <a:rPr lang="en-US" sz="2500" dirty="0" err="1" smtClean="0"/>
                  <a:t>jiwa</a:t>
                </a:r>
                <a:endParaRPr lang="en-US" sz="2500" dirty="0" smtClean="0"/>
              </a:p>
            </p:txBody>
          </p:sp>
        </mc:Choice>
        <mc:Fallback xmlns="">
          <p:sp>
            <p:nvSpPr>
              <p:cNvPr id="3" name="Tit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5520" y="1412776"/>
                <a:ext cx="9829800" cy="4176464"/>
              </a:xfrm>
              <a:prstGeom prst="rect">
                <a:avLst/>
              </a:prstGeom>
              <a:blipFill>
                <a:blip r:embed="rId2"/>
                <a:stretch>
                  <a:fillRect l="-992" t="-11533" r="-496" b="-3504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2587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itle 1"/>
              <p:cNvSpPr txBox="1">
                <a:spLocks/>
              </p:cNvSpPr>
              <p:nvPr/>
            </p:nvSpPr>
            <p:spPr>
              <a:xfrm>
                <a:off x="1847528" y="1340768"/>
                <a:ext cx="9829800" cy="2448272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32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r>
                  <a:rPr lang="en-US" sz="2500" dirty="0" smtClean="0"/>
                  <a:t>P1	= 1.800.943</a:t>
                </a:r>
              </a:p>
              <a:p>
                <a:r>
                  <a:rPr lang="en-US" sz="2500" dirty="0" smtClean="0"/>
                  <a:t>r	= 2,5% = 0,025</a:t>
                </a:r>
              </a:p>
              <a:p>
                <a:r>
                  <a:rPr lang="en-US" sz="2500" dirty="0" smtClean="0"/>
                  <a:t>R	= 1 + r = 1 + 0,025 = 1,025</a:t>
                </a:r>
              </a:p>
              <a:p>
                <a:r>
                  <a:rPr lang="en-US" sz="2500" dirty="0" smtClean="0">
                    <a:sym typeface="Wingdings" panose="05000000000000000000" pitchFamily="2" charset="2"/>
                  </a:rPr>
                  <a:t>11 </a:t>
                </a:r>
                <a:r>
                  <a:rPr lang="en-US" sz="2500" dirty="0" err="1" smtClean="0">
                    <a:sym typeface="Wingdings" panose="05000000000000000000" pitchFamily="2" charset="2"/>
                  </a:rPr>
                  <a:t>tahun</a:t>
                </a:r>
                <a:r>
                  <a:rPr lang="en-US" sz="2500" dirty="0" smtClean="0">
                    <a:sym typeface="Wingdings" panose="05000000000000000000" pitchFamily="2" charset="2"/>
                  </a:rPr>
                  <a:t> </a:t>
                </a:r>
                <a:r>
                  <a:rPr lang="en-US" sz="2500" dirty="0" err="1" smtClean="0">
                    <a:sym typeface="Wingdings" panose="05000000000000000000" pitchFamily="2" charset="2"/>
                  </a:rPr>
                  <a:t>kemudian</a:t>
                </a:r>
                <a:r>
                  <a:rPr lang="en-US" sz="2500" dirty="0" smtClean="0">
                    <a:sym typeface="Wingdings" panose="05000000000000000000" pitchFamily="2" charset="2"/>
                  </a:rPr>
                  <a:t>  P11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500">
                            <a:latin typeface="Cambria Math" panose="02040503050406030204" pitchFamily="18" charset="0"/>
                          </a:rPr>
                          <m:t>P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500">
                            <a:latin typeface="Cambria Math" panose="02040503050406030204" pitchFamily="18" charset="0"/>
                          </a:rPr>
                          <m:t>t</m:t>
                        </m:r>
                      </m:sub>
                    </m:sSub>
                    <m:r>
                      <a:rPr lang="en-US" sz="2500" b="0" i="0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en-US" sz="2500">
                        <a:latin typeface="Cambria Math" panose="02040503050406030204" pitchFamily="18" charset="0"/>
                      </a:rPr>
                      <m:t>= </m:t>
                    </m:r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500">
                            <a:latin typeface="Cambria Math" panose="02040503050406030204" pitchFamily="18" charset="0"/>
                          </a:rPr>
                          <m:t>P</m:t>
                        </m:r>
                      </m:e>
                      <m:sub>
                        <m:r>
                          <a:rPr lang="en-US" sz="250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50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500">
                            <a:latin typeface="Cambria Math" panose="02040503050406030204" pitchFamily="18" charset="0"/>
                          </a:rPr>
                          <m:t>R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sz="2500">
                            <a:latin typeface="Cambria Math" panose="02040503050406030204" pitchFamily="18" charset="0"/>
                          </a:rPr>
                          <m:t>t</m:t>
                        </m:r>
                        <m:r>
                          <a:rPr lang="en-US" sz="250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en-US" sz="2500" dirty="0" smtClean="0"/>
                  <a:t>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500">
                            <a:latin typeface="Cambria Math" panose="02040503050406030204" pitchFamily="18" charset="0"/>
                          </a:rPr>
                          <m:t>P</m:t>
                        </m:r>
                      </m:e>
                      <m:sub>
                        <m:r>
                          <a:rPr lang="en-US" sz="2500" b="0" i="0" smtClean="0">
                            <a:latin typeface="Cambria Math" panose="02040503050406030204" pitchFamily="18" charset="0"/>
                          </a:rPr>
                          <m:t>11</m:t>
                        </m:r>
                      </m:sub>
                    </m:sSub>
                    <m:r>
                      <a:rPr lang="en-US" sz="2500">
                        <a:latin typeface="Cambria Math" panose="02040503050406030204" pitchFamily="18" charset="0"/>
                      </a:rPr>
                      <m:t>= </m:t>
                    </m:r>
                    <m:sSub>
                      <m:sSub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500">
                            <a:latin typeface="Cambria Math" panose="02040503050406030204" pitchFamily="18" charset="0"/>
                          </a:rPr>
                          <m:t>P</m:t>
                        </m:r>
                      </m:e>
                      <m:sub>
                        <m:r>
                          <a:rPr lang="en-US" sz="250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50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id-ID" sz="25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500">
                            <a:latin typeface="Cambria Math" panose="02040503050406030204" pitchFamily="18" charset="0"/>
                          </a:rPr>
                          <m:t>R</m:t>
                        </m:r>
                      </m:e>
                      <m:sup>
                        <m:r>
                          <a:rPr lang="en-US" sz="2500" b="0" i="0" smtClean="0">
                            <a:latin typeface="Cambria Math" panose="02040503050406030204" pitchFamily="18" charset="0"/>
                          </a:rPr>
                          <m:t>11</m:t>
                        </m:r>
                        <m:r>
                          <a:rPr lang="en-US" sz="250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en-US" sz="2500" dirty="0" smtClean="0"/>
                  <a:t> = 1.800.943 x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d-ID" sz="25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500" b="0" i="0" smtClean="0">
                            <a:latin typeface="Cambria Math" panose="02040503050406030204" pitchFamily="18" charset="0"/>
                          </a:rPr>
                          <m:t>1,025</m:t>
                        </m:r>
                      </m:e>
                      <m:sup>
                        <m:r>
                          <a:rPr lang="en-US" sz="2500" b="0" i="0" smtClean="0">
                            <a:latin typeface="Cambria Math" panose="02040503050406030204" pitchFamily="18" charset="0"/>
                          </a:rPr>
                          <m:t>10</m:t>
                        </m:r>
                      </m:sup>
                    </m:sSup>
                  </m:oMath>
                </a14:m>
                <a:r>
                  <a:rPr lang="en-US" sz="2500" dirty="0" smtClean="0"/>
                  <a:t> = 2.305.359 </a:t>
                </a:r>
                <a:r>
                  <a:rPr lang="en-US" sz="2500" dirty="0" err="1" smtClean="0"/>
                  <a:t>jiwa</a:t>
                </a:r>
                <a:endParaRPr lang="en-US" sz="2500" dirty="0" smtClean="0"/>
              </a:p>
            </p:txBody>
          </p:sp>
        </mc:Choice>
        <mc:Fallback xmlns="">
          <p:sp>
            <p:nvSpPr>
              <p:cNvPr id="3" name="Tit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7528" y="1340768"/>
                <a:ext cx="9829800" cy="2448272"/>
              </a:xfrm>
              <a:prstGeom prst="rect">
                <a:avLst/>
              </a:prstGeom>
              <a:blipFill>
                <a:blip r:embed="rId2"/>
                <a:stretch>
                  <a:fillRect l="-992" b="-5970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0630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39816" y="1988840"/>
            <a:ext cx="3463280" cy="1828800"/>
          </a:xfrm>
        </p:spPr>
        <p:txBody>
          <a:bodyPr/>
          <a:lstStyle/>
          <a:p>
            <a:r>
              <a:rPr lang="en-US" dirty="0" err="1" smtClean="0"/>
              <a:t>Terima</a:t>
            </a:r>
            <a:r>
              <a:rPr lang="en-US" dirty="0" smtClean="0"/>
              <a:t> </a:t>
            </a:r>
            <a:r>
              <a:rPr lang="en-US" dirty="0" err="1" smtClean="0"/>
              <a:t>Kasih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856323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ildren Friends 16x9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choolyard kids education presentation, album (widescreen).potx" id="{B61009BD-7448-452D-9EB3-A92629EDAAF7}" vid="{D5A61431-CA5A-45CA-9A81-30AAFC8F1B2C}"/>
    </a:ext>
  </a:extLst>
</a:theme>
</file>

<file path=ppt/theme/theme2.xml><?xml version="1.0" encoding="utf-8"?>
<a:theme xmlns:a="http://schemas.openxmlformats.org/drawingml/2006/main" name="Office Them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A369AEE-D726-45B1-ACA9-0D6048C368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DA15C6C-6BB6-4DB6-B7D6-7F14EAB2CC5C}">
  <ds:schemaRefs>
    <ds:schemaRef ds:uri="http://purl.org/dc/elements/1.1/"/>
    <ds:schemaRef ds:uri="http://purl.org/dc/terms/"/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a4f35948-e619-41b3-aa29-22878b09cfd2"/>
    <ds:schemaRef ds:uri="http://schemas.microsoft.com/office/infopath/2007/PartnerControls"/>
    <ds:schemaRef ds:uri="40262f94-9f35-4ac3-9a90-690165a166b7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EDF6667-B669-49A4-BBE6-2132BA71C0C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Schoolyard kids education presentation, album (widescreen)</Template>
  <TotalTime>1600</TotalTime>
  <Words>684</Words>
  <Application>Microsoft Office PowerPoint</Application>
  <PresentationFormat>Widescreen</PresentationFormat>
  <Paragraphs>200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Cambria Math</vt:lpstr>
      <vt:lpstr>Times New Roman</vt:lpstr>
      <vt:lpstr>Wingdings</vt:lpstr>
      <vt:lpstr>Children Friends 16x9</vt:lpstr>
      <vt:lpstr>DERET</vt:lpstr>
      <vt:lpstr>Pengertian</vt:lpstr>
      <vt:lpstr>PowerPoint Presentation</vt:lpstr>
      <vt:lpstr>Deret Hitung (Aritmatika)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Deret Ukur (Geometri)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Penerapan Deret dalam Ekonomi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Terima Kasih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layout</dc:title>
  <dc:creator>Rizqi Saputra</dc:creator>
  <cp:keywords/>
  <cp:lastModifiedBy>Rizqi Saputra</cp:lastModifiedBy>
  <cp:revision>69</cp:revision>
  <dcterms:created xsi:type="dcterms:W3CDTF">2020-09-12T18:51:47Z</dcterms:created>
  <dcterms:modified xsi:type="dcterms:W3CDTF">2020-10-22T13:15:31Z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TC038961019991</vt:lpwstr>
  </property>
  <property fmtid="{D5CDD505-2E9C-101B-9397-08002B2CF9AE}" pid="3" name="ContentTypeId">
    <vt:lpwstr>0x010100AA3F7D94069FF64A86F7DFF56D60E3BE</vt:lpwstr>
  </property>
</Properties>
</file>