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2/23/2020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2/23/2020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2/23/2020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2/23/2020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2/23/2020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2/23/2020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2/23/2020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2/23/2020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2/23/2020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2/23/2020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2/23/2020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2/23/2020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2/23/2020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2/23/2020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2/23/2020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2/23/2020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2/23/2020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30725"/>
          </a:xfrm>
        </p:spPr>
        <p:txBody>
          <a:bodyPr rtlCol="0"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0A527C7-D4F1-4113-AAA1-55EA8B9DE54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 smtClean="0">
                <a:latin typeface="Corbe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918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2/23/2020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  <p:sldLayoutId id="2147483669" r:id="rId18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3555" y="2209800"/>
            <a:ext cx="8025245" cy="2209800"/>
          </a:xfrm>
        </p:spPr>
        <p:txBody>
          <a:bodyPr rtlCol="0">
            <a:normAutofit fontScale="90000"/>
            <a:scene3d>
              <a:camera prst="orthographicFront"/>
              <a:lightRig rig="threePt" dir="t">
                <a:rot lat="0" lon="0" rev="4800000"/>
              </a:lightRig>
            </a:scene3d>
          </a:bodyPr>
          <a:lstStyle/>
          <a:p>
            <a:pPr>
              <a:defRPr/>
            </a:pPr>
            <a:r>
              <a:rPr lang="en-US" dirty="0">
                <a:solidFill>
                  <a:schemeClr val="tx1"/>
                </a:solidFill>
                <a:ea typeface="+mj-ea"/>
                <a:cs typeface="+mj-cs"/>
              </a:rPr>
              <a:t>PERSON CENTERED</a:t>
            </a:r>
            <a:br>
              <a:rPr lang="en-US" dirty="0">
                <a:solidFill>
                  <a:schemeClr val="tx1"/>
                </a:solidFill>
                <a:ea typeface="+mj-ea"/>
                <a:cs typeface="+mj-cs"/>
              </a:rPr>
            </a:br>
            <a:r>
              <a:rPr lang="en-US" dirty="0">
                <a:solidFill>
                  <a:schemeClr val="tx1"/>
                </a:solidFill>
                <a:ea typeface="+mj-ea"/>
                <a:cs typeface="+mj-cs"/>
              </a:rPr>
              <a:t>(BERPUSAT PADA KLIEN)</a:t>
            </a:r>
          </a:p>
        </p:txBody>
      </p:sp>
      <p:sp>
        <p:nvSpPr>
          <p:cNvPr id="14338" name="Subtitle 2"/>
          <p:cNvSpPr>
            <a:spLocks noGrp="1"/>
          </p:cNvSpPr>
          <p:nvPr>
            <p:ph type="subTitle" idx="1"/>
          </p:nvPr>
        </p:nvSpPr>
        <p:spPr>
          <a:xfrm>
            <a:off x="2895601" y="5070476"/>
            <a:ext cx="6393872" cy="530225"/>
          </a:xfrm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669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519546" y="322118"/>
            <a:ext cx="10396882" cy="1151965"/>
          </a:xfrm>
        </p:spPr>
        <p:txBody>
          <a:bodyPr rtlCol="0">
            <a:scene3d>
              <a:camera prst="orthographicFront"/>
              <a:lightRig rig="threePt" dir="t">
                <a:rot lat="0" lon="0" rev="4800000"/>
              </a:lightRig>
            </a:scene3d>
          </a:bodyPr>
          <a:lstStyle/>
          <a:p>
            <a:pPr>
              <a:defRPr/>
            </a:pPr>
            <a:r>
              <a:rPr lang="en-US" sz="2000" dirty="0" err="1">
                <a:solidFill>
                  <a:schemeClr val="accent1">
                    <a:satMod val="150000"/>
                  </a:schemeClr>
                </a:solidFill>
              </a:rPr>
              <a:t>Persamaan</a:t>
            </a:r>
            <a:r>
              <a:rPr lang="en-US" sz="2000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satMod val="150000"/>
                  </a:schemeClr>
                </a:solidFill>
              </a:rPr>
              <a:t>Eksistensial</a:t>
            </a:r>
            <a:r>
              <a:rPr lang="en-US" sz="2000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satMod val="150000"/>
                  </a:schemeClr>
                </a:solidFill>
              </a:rPr>
              <a:t>dan</a:t>
            </a:r>
            <a:r>
              <a:rPr lang="en-US" sz="2000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satMod val="150000"/>
                  </a:schemeClr>
                </a:solidFill>
              </a:rPr>
              <a:t>Humanisme</a:t>
            </a:r>
            <a:endParaRPr lang="en-US" sz="2000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5362" name="Content Placeholder 2"/>
          <p:cNvSpPr>
            <a:spLocks noGrp="1"/>
          </p:cNvSpPr>
          <p:nvPr>
            <p:ph idx="4294967295"/>
          </p:nvPr>
        </p:nvSpPr>
        <p:spPr>
          <a:xfrm>
            <a:off x="519546" y="1474084"/>
            <a:ext cx="10924309" cy="4753536"/>
          </a:xfrm>
          <a:prstGeom prst="rect">
            <a:avLst/>
          </a:prstGeom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sz="1800" dirty="0" err="1"/>
              <a:t>Menghargai</a:t>
            </a:r>
            <a:r>
              <a:rPr lang="en-US" sz="1800" dirty="0"/>
              <a:t> </a:t>
            </a:r>
            <a:r>
              <a:rPr lang="en-US" sz="1800" dirty="0" err="1"/>
              <a:t>pengalaman</a:t>
            </a:r>
            <a:r>
              <a:rPr lang="en-US" sz="1800" dirty="0"/>
              <a:t> </a:t>
            </a:r>
            <a:r>
              <a:rPr lang="en-US" sz="1800" dirty="0" err="1"/>
              <a:t>subyektif</a:t>
            </a:r>
            <a:r>
              <a:rPr lang="en-US" sz="1800" dirty="0"/>
              <a:t> </a:t>
            </a:r>
            <a:r>
              <a:rPr lang="en-US" sz="1800" dirty="0" err="1"/>
              <a:t>klien</a:t>
            </a:r>
            <a:r>
              <a:rPr lang="en-US" sz="1800" dirty="0"/>
              <a:t>.</a:t>
            </a:r>
          </a:p>
          <a:p>
            <a:pPr eaLnBrk="1" hangingPunct="1">
              <a:lnSpc>
                <a:spcPct val="150000"/>
              </a:lnSpc>
            </a:pPr>
            <a:r>
              <a:rPr lang="en-US" sz="1800" dirty="0" err="1"/>
              <a:t>Berpandangan</a:t>
            </a:r>
            <a:r>
              <a:rPr lang="en-US" sz="1800" dirty="0"/>
              <a:t> </a:t>
            </a:r>
            <a:r>
              <a:rPr lang="en-US" sz="1800" dirty="0" err="1"/>
              <a:t>bahwa</a:t>
            </a:r>
            <a:r>
              <a:rPr lang="en-US" sz="1800" dirty="0"/>
              <a:t> </a:t>
            </a:r>
            <a:r>
              <a:rPr lang="en-US" sz="1800" dirty="0" err="1"/>
              <a:t>individu</a:t>
            </a:r>
            <a:r>
              <a:rPr lang="en-US" sz="1800" dirty="0"/>
              <a:t> </a:t>
            </a:r>
            <a:r>
              <a:rPr lang="en-US" sz="1800" dirty="0" err="1"/>
              <a:t>mempunyai</a:t>
            </a:r>
            <a:r>
              <a:rPr lang="en-US" sz="1800" dirty="0"/>
              <a:t> </a:t>
            </a:r>
            <a:r>
              <a:rPr lang="en-US" sz="1800" dirty="0" err="1"/>
              <a:t>kapasitas</a:t>
            </a:r>
            <a:r>
              <a:rPr lang="en-US" sz="1800" dirty="0"/>
              <a:t> </a:t>
            </a:r>
            <a:r>
              <a:rPr lang="en-US" sz="1800" dirty="0" err="1"/>
              <a:t>sadar</a:t>
            </a:r>
            <a:r>
              <a:rPr lang="en-US" sz="1800" dirty="0"/>
              <a:t>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membuat</a:t>
            </a:r>
            <a:r>
              <a:rPr lang="en-US" sz="1800" dirty="0"/>
              <a:t> </a:t>
            </a:r>
            <a:r>
              <a:rPr lang="en-US" sz="1800" dirty="0" err="1"/>
              <a:t>pilihan</a:t>
            </a:r>
            <a:r>
              <a:rPr lang="en-US" sz="1800" dirty="0"/>
              <a:t> yang </a:t>
            </a:r>
            <a:r>
              <a:rPr lang="en-US" sz="1800" dirty="0" err="1"/>
              <a:t>konstruktif</a:t>
            </a:r>
            <a:r>
              <a:rPr lang="en-US" sz="1800" dirty="0"/>
              <a:t> dan </a:t>
            </a:r>
            <a:r>
              <a:rPr lang="en-US" sz="1800" dirty="0" err="1"/>
              <a:t>positif</a:t>
            </a:r>
            <a:r>
              <a:rPr lang="en-US" sz="1800" dirty="0"/>
              <a:t>.</a:t>
            </a:r>
          </a:p>
          <a:p>
            <a:pPr eaLnBrk="1" hangingPunct="1">
              <a:lnSpc>
                <a:spcPct val="150000"/>
              </a:lnSpc>
            </a:pPr>
            <a:r>
              <a:rPr lang="en-US" sz="1800" dirty="0" err="1"/>
              <a:t>Memberi</a:t>
            </a:r>
            <a:r>
              <a:rPr lang="en-US" sz="1800" dirty="0"/>
              <a:t> </a:t>
            </a:r>
            <a:r>
              <a:rPr lang="en-US" sz="1800" dirty="0" err="1"/>
              <a:t>tekanan</a:t>
            </a:r>
            <a:r>
              <a:rPr lang="en-US" sz="1800" dirty="0"/>
              <a:t> pada </a:t>
            </a:r>
            <a:r>
              <a:rPr lang="en-US" sz="1800" dirty="0" err="1"/>
              <a:t>kebebasan</a:t>
            </a:r>
            <a:r>
              <a:rPr lang="en-US" sz="1800" dirty="0"/>
              <a:t>, </a:t>
            </a:r>
            <a:r>
              <a:rPr lang="en-US" sz="1800" dirty="0" err="1"/>
              <a:t>pilihan</a:t>
            </a:r>
            <a:r>
              <a:rPr lang="en-US" sz="1800" dirty="0"/>
              <a:t>, </a:t>
            </a:r>
            <a:r>
              <a:rPr lang="en-US" sz="1800" dirty="0" err="1"/>
              <a:t>nilai</a:t>
            </a:r>
            <a:r>
              <a:rPr lang="en-US" sz="1800" dirty="0"/>
              <a:t>, </a:t>
            </a:r>
            <a:r>
              <a:rPr lang="en-US" sz="1800" dirty="0" err="1"/>
              <a:t>pertanggungjawaban</a:t>
            </a:r>
            <a:r>
              <a:rPr lang="en-US" sz="1800" dirty="0"/>
              <a:t> </a:t>
            </a:r>
            <a:r>
              <a:rPr lang="en-US" sz="1800" dirty="0" err="1"/>
              <a:t>pribadi</a:t>
            </a:r>
            <a:r>
              <a:rPr lang="en-US" sz="1800" dirty="0"/>
              <a:t>, </a:t>
            </a:r>
            <a:r>
              <a:rPr lang="en-US" sz="1800" dirty="0" err="1"/>
              <a:t>otonomi</a:t>
            </a:r>
            <a:r>
              <a:rPr lang="en-US" sz="1800" dirty="0"/>
              <a:t>, </a:t>
            </a:r>
            <a:r>
              <a:rPr lang="en-US" sz="1800" dirty="0" err="1"/>
              <a:t>tujuan</a:t>
            </a:r>
            <a:r>
              <a:rPr lang="en-US" sz="1800" dirty="0"/>
              <a:t>, dan </a:t>
            </a:r>
            <a:r>
              <a:rPr lang="en-US" sz="1800" dirty="0" err="1"/>
              <a:t>makna</a:t>
            </a:r>
            <a:r>
              <a:rPr lang="en-US" sz="1800" dirty="0"/>
              <a:t>.</a:t>
            </a:r>
          </a:p>
          <a:p>
            <a:pPr eaLnBrk="1" hangingPunct="1">
              <a:lnSpc>
                <a:spcPct val="150000"/>
              </a:lnSpc>
            </a:pPr>
            <a:r>
              <a:rPr lang="en-US" sz="1800" dirty="0" err="1"/>
              <a:t>Bersifat</a:t>
            </a:r>
            <a:r>
              <a:rPr lang="en-US" sz="1800" dirty="0"/>
              <a:t> </a:t>
            </a:r>
            <a:r>
              <a:rPr lang="en-US" sz="1800" dirty="0" err="1"/>
              <a:t>fenomonologis</a:t>
            </a:r>
            <a:r>
              <a:rPr lang="en-US" sz="1800" dirty="0"/>
              <a:t> (</a:t>
            </a:r>
            <a:r>
              <a:rPr lang="en-US" sz="1800" dirty="0" err="1"/>
              <a:t>berdasarakan</a:t>
            </a:r>
            <a:r>
              <a:rPr lang="en-US" sz="1800" dirty="0"/>
              <a:t> pada </a:t>
            </a:r>
            <a:r>
              <a:rPr lang="en-US" sz="1800" dirty="0" err="1"/>
              <a:t>kejadian</a:t>
            </a:r>
            <a:r>
              <a:rPr lang="en-US" sz="1800" dirty="0"/>
              <a:t>).</a:t>
            </a:r>
          </a:p>
          <a:p>
            <a:pPr eaLnBrk="1" hangingPunct="1">
              <a:lnSpc>
                <a:spcPct val="150000"/>
              </a:lnSpc>
            </a:pPr>
            <a:r>
              <a:rPr lang="en-US" sz="1800" dirty="0" err="1"/>
              <a:t>Berfokus</a:t>
            </a:r>
            <a:r>
              <a:rPr lang="en-US" sz="1800" dirty="0"/>
              <a:t> pada </a:t>
            </a:r>
            <a:r>
              <a:rPr lang="en-US" sz="1800" dirty="0" err="1"/>
              <a:t>persepsi</a:t>
            </a:r>
            <a:r>
              <a:rPr lang="en-US" sz="1800" dirty="0"/>
              <a:t> </a:t>
            </a:r>
            <a:r>
              <a:rPr lang="en-US" sz="1800" dirty="0" err="1"/>
              <a:t>klien</a:t>
            </a:r>
            <a:r>
              <a:rPr lang="en-US" sz="1800" dirty="0"/>
              <a:t> dan </a:t>
            </a:r>
            <a:r>
              <a:rPr lang="en-US" sz="1800" dirty="0" err="1"/>
              <a:t>menuntut</a:t>
            </a:r>
            <a:r>
              <a:rPr lang="en-US" sz="1800" dirty="0"/>
              <a:t> </a:t>
            </a:r>
            <a:r>
              <a:rPr lang="en-US" sz="1800" dirty="0" err="1"/>
              <a:t>konselor</a:t>
            </a:r>
            <a:r>
              <a:rPr lang="en-US" sz="1800" dirty="0"/>
              <a:t>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memasuki</a:t>
            </a:r>
            <a:r>
              <a:rPr lang="en-US" sz="1800" dirty="0"/>
              <a:t> dunia </a:t>
            </a:r>
            <a:r>
              <a:rPr lang="en-US" sz="1800" dirty="0" err="1"/>
              <a:t>subyektif</a:t>
            </a:r>
            <a:r>
              <a:rPr lang="en-US" sz="1800" dirty="0"/>
              <a:t> </a:t>
            </a:r>
            <a:r>
              <a:rPr lang="en-US" sz="1800" dirty="0" err="1"/>
              <a:t>klien</a:t>
            </a:r>
            <a:r>
              <a:rPr lang="en-US" sz="1800" dirty="0"/>
              <a:t>.</a:t>
            </a:r>
          </a:p>
          <a:p>
            <a:pPr eaLnBrk="1" hangingPunct="1">
              <a:lnSpc>
                <a:spcPct val="150000"/>
              </a:lnSpc>
            </a:pPr>
            <a:r>
              <a:rPr lang="en-US" sz="1800" dirty="0" err="1"/>
              <a:t>Menekankan</a:t>
            </a:r>
            <a:r>
              <a:rPr lang="en-US" sz="1800" dirty="0"/>
              <a:t> pada </a:t>
            </a:r>
            <a:r>
              <a:rPr lang="en-US" sz="1800" dirty="0" err="1"/>
              <a:t>kapasitas</a:t>
            </a:r>
            <a:r>
              <a:rPr lang="en-US" sz="1800" dirty="0"/>
              <a:t> </a:t>
            </a:r>
            <a:r>
              <a:rPr lang="en-US" sz="1800" dirty="0" err="1"/>
              <a:t>kesadaran</a:t>
            </a:r>
            <a:r>
              <a:rPr lang="en-US" sz="1800" dirty="0"/>
              <a:t> </a:t>
            </a:r>
            <a:r>
              <a:rPr lang="en-US" sz="1800" dirty="0" err="1"/>
              <a:t>diri</a:t>
            </a:r>
            <a:r>
              <a:rPr lang="en-US" sz="1800" dirty="0"/>
              <a:t> dan </a:t>
            </a:r>
            <a:r>
              <a:rPr lang="en-US" sz="1800" dirty="0" err="1"/>
              <a:t>pemulihan</a:t>
            </a:r>
            <a:r>
              <a:rPr lang="en-US" sz="1800" dirty="0"/>
              <a:t> </a:t>
            </a:r>
            <a:r>
              <a:rPr lang="en-US" sz="1800" dirty="0" err="1"/>
              <a:t>diri</a:t>
            </a:r>
            <a:r>
              <a:rPr lang="en-US" sz="1800" dirty="0"/>
              <a:t> </a:t>
            </a:r>
            <a:r>
              <a:rPr lang="en-US" sz="1800" dirty="0" err="1"/>
              <a:t>klien</a:t>
            </a:r>
            <a:r>
              <a:rPr lang="en-US" sz="1800" dirty="0"/>
              <a:t>.</a:t>
            </a:r>
          </a:p>
          <a:p>
            <a:pPr eaLnBrk="1" hangingPunct="1"/>
            <a:endParaRPr lang="en-US" sz="1800" dirty="0"/>
          </a:p>
          <a:p>
            <a:pPr eaLnBrk="1" hangingPunct="1"/>
            <a:endParaRPr lang="en-US" sz="1800" dirty="0"/>
          </a:p>
          <a:p>
            <a:pPr eaLnBrk="1" hangingPunct="1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490837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3"/>
          <p:cNvSpPr>
            <a:spLocks noGrp="1"/>
          </p:cNvSpPr>
          <p:nvPr>
            <p:ph type="title"/>
          </p:nvPr>
        </p:nvSpPr>
        <p:spPr>
          <a:xfrm>
            <a:off x="1981200" y="152400"/>
            <a:ext cx="8229600" cy="1251062"/>
          </a:xfrm>
        </p:spPr>
        <p:txBody>
          <a:bodyPr rtlCol="0">
            <a:scene3d>
              <a:camera prst="orthographicFront"/>
              <a:lightRig rig="threePt" dir="t">
                <a:rot lat="0" lon="0" rev="4800000"/>
              </a:lightRig>
            </a:scene3d>
          </a:bodyPr>
          <a:lstStyle/>
          <a:p>
            <a:pPr>
              <a:defRPr/>
            </a:pPr>
            <a:r>
              <a:rPr lang="en-US" sz="2000">
                <a:solidFill>
                  <a:schemeClr val="accent1">
                    <a:satMod val="150000"/>
                  </a:schemeClr>
                </a:solidFill>
              </a:rPr>
              <a:t>Perbedaan Eksistensial dan Humanistik</a:t>
            </a:r>
          </a:p>
        </p:txBody>
      </p:sp>
      <p:sp>
        <p:nvSpPr>
          <p:cNvPr id="16386" name="Text Placeholder 4"/>
          <p:cNvSpPr>
            <a:spLocks noGrp="1"/>
          </p:cNvSpPr>
          <p:nvPr>
            <p:ph type="body" idx="1"/>
          </p:nvPr>
        </p:nvSpPr>
        <p:spPr>
          <a:xfrm>
            <a:off x="1981199" y="1370270"/>
            <a:ext cx="4040188" cy="715963"/>
          </a:xfrm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en-US" sz="1800" cap="none"/>
              <a:t>EKSISTENSIAL</a:t>
            </a:r>
          </a:p>
        </p:txBody>
      </p:sp>
      <p:sp>
        <p:nvSpPr>
          <p:cNvPr id="16387" name="Content Placeholder 5"/>
          <p:cNvSpPr>
            <a:spLocks noGrp="1"/>
          </p:cNvSpPr>
          <p:nvPr>
            <p:ph sz="half" idx="4294967295"/>
          </p:nvPr>
        </p:nvSpPr>
        <p:spPr>
          <a:xfrm>
            <a:off x="1981199" y="2186277"/>
            <a:ext cx="4040188" cy="3951287"/>
          </a:xfrm>
          <a:prstGeom prst="rect">
            <a:avLst/>
          </a:prstGeom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1800" dirty="0" err="1"/>
              <a:t>Individu</a:t>
            </a:r>
            <a:r>
              <a:rPr lang="en-US" sz="1800" dirty="0"/>
              <a:t> </a:t>
            </a:r>
            <a:r>
              <a:rPr lang="en-US" sz="1800" dirty="0" err="1"/>
              <a:t>dihadapkan</a:t>
            </a:r>
            <a:r>
              <a:rPr lang="en-US" sz="1800" dirty="0"/>
              <a:t> pada </a:t>
            </a:r>
            <a:r>
              <a:rPr lang="en-US" sz="1800" dirty="0" err="1"/>
              <a:t>kecemasan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menentukan</a:t>
            </a:r>
            <a:r>
              <a:rPr lang="en-US" sz="1800" dirty="0"/>
              <a:t> </a:t>
            </a:r>
            <a:r>
              <a:rPr lang="en-US" sz="1800" dirty="0" err="1"/>
              <a:t>pilihan</a:t>
            </a:r>
            <a:r>
              <a:rPr lang="en-US" sz="1800" dirty="0"/>
              <a:t>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menciptakan</a:t>
            </a:r>
            <a:r>
              <a:rPr lang="en-US" sz="1800" dirty="0"/>
              <a:t> </a:t>
            </a:r>
            <a:r>
              <a:rPr lang="en-US" sz="1800" dirty="0" err="1"/>
              <a:t>identitas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dunia yang </a:t>
            </a:r>
            <a:r>
              <a:rPr lang="en-US" sz="1800" dirty="0" err="1"/>
              <a:t>kurang</a:t>
            </a:r>
            <a:r>
              <a:rPr lang="en-US" sz="1800" dirty="0"/>
              <a:t> </a:t>
            </a:r>
            <a:r>
              <a:rPr lang="en-US" sz="1800" dirty="0" err="1"/>
              <a:t>memiliki</a:t>
            </a:r>
            <a:r>
              <a:rPr lang="en-US" sz="1800" dirty="0"/>
              <a:t> </a:t>
            </a:r>
            <a:r>
              <a:rPr lang="en-US" sz="1800" dirty="0" err="1"/>
              <a:t>makna</a:t>
            </a:r>
            <a:r>
              <a:rPr lang="en-US" sz="1800" dirty="0"/>
              <a:t> </a:t>
            </a:r>
            <a:r>
              <a:rPr lang="en-US" sz="1800" dirty="0" err="1"/>
              <a:t>intrinsik</a:t>
            </a:r>
            <a:r>
              <a:rPr lang="en-US" sz="1800" dirty="0"/>
              <a:t>.</a:t>
            </a:r>
          </a:p>
        </p:txBody>
      </p:sp>
      <p:sp>
        <p:nvSpPr>
          <p:cNvPr id="16388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6169026" y="1370269"/>
            <a:ext cx="4041775" cy="715963"/>
          </a:xfrm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en-US" sz="1800" cap="none"/>
              <a:t>HUMANISTIK</a:t>
            </a:r>
          </a:p>
        </p:txBody>
      </p:sp>
      <p:sp>
        <p:nvSpPr>
          <p:cNvPr id="16389" name="Content Placeholder 7"/>
          <p:cNvSpPr>
            <a:spLocks noGrp="1"/>
          </p:cNvSpPr>
          <p:nvPr>
            <p:ph sz="quarter" idx="4294967295"/>
          </p:nvPr>
        </p:nvSpPr>
        <p:spPr>
          <a:xfrm>
            <a:off x="6169026" y="2186277"/>
            <a:ext cx="4041775" cy="3951287"/>
          </a:xfrm>
          <a:prstGeom prst="rect">
            <a:avLst/>
          </a:prstGeom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1800"/>
              <a:t>Kurang memperhitungkan timbulnya kecemasan karena berpandangan bahwa tiap individu mempunyai potensi dasar sehingga individu dapat mengaktualisasikan dan melalui aktualisasi itu menemukan makna.</a:t>
            </a:r>
          </a:p>
        </p:txBody>
      </p:sp>
    </p:spTree>
    <p:extLst>
      <p:ext uri="{BB962C8B-B14F-4D97-AF65-F5344CB8AC3E}">
        <p14:creationId xmlns:p14="http://schemas.microsoft.com/office/powerpoint/2010/main" val="39983047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155448"/>
            <a:ext cx="7239000" cy="842079"/>
          </a:xfrm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>
              <a:rot lat="0" lon="0" rev="4800000"/>
            </a:lightRig>
          </a:scene3d>
          <a:sp3d>
            <a:bevelT/>
          </a:sp3d>
        </p:spPr>
        <p:txBody>
          <a:bodyPr rtlCol="0">
            <a:scene3d>
              <a:camera prst="orthographicFront"/>
              <a:lightRig rig="threePt" dir="t">
                <a:rot lat="0" lon="0" rev="4800000"/>
              </a:lightRig>
            </a:scene3d>
          </a:bodyPr>
          <a:lstStyle/>
          <a:p>
            <a:pPr>
              <a:defRPr/>
            </a:pPr>
            <a:r>
              <a:rPr lang="en-US" sz="3200" dirty="0">
                <a:solidFill>
                  <a:srgbClr val="FF6600"/>
                </a:solidFill>
                <a:latin typeface="Baskerville Old Face" pitchFamily="-110" charset="0"/>
              </a:rPr>
              <a:t>PANDANGAN TENTANG MANUSIA</a:t>
            </a:r>
          </a:p>
        </p:txBody>
      </p:sp>
      <p:sp>
        <p:nvSpPr>
          <p:cNvPr id="17410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270164" y="1094510"/>
            <a:ext cx="11274136" cy="4488872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  <a:buFont typeface="Tahoma" panose="020B0604030504040204" pitchFamily="34" charset="0"/>
              <a:buAutoNum type="alphaLcPeriod"/>
              <a:tabLst>
                <a:tab pos="571500" algn="l"/>
              </a:tabLst>
            </a:pP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Manusia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pada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dasarnya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baik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dan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penuh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kepositifan</a:t>
            </a:r>
            <a:endParaRPr lang="en-US" sz="1800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Tahoma" panose="020B0604030504040204" pitchFamily="34" charset="0"/>
              <a:buAutoNum type="alphaLcPeriod"/>
              <a:tabLst>
                <a:tab pos="571500" algn="l"/>
              </a:tabLst>
            </a:pP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Manusia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mempunyai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kemampuan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untuk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membimbing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mengatur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, dan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mengontrol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dirinya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sendiri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.</a:t>
            </a:r>
            <a:endParaRPr lang="en-US" sz="1800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Tahoma" panose="020B0604030504040204" pitchFamily="34" charset="0"/>
              <a:buAutoNum type="alphaLcPeriod"/>
              <a:tabLst>
                <a:tab pos="571500" algn="l"/>
              </a:tabLst>
            </a:pP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Setiap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individu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pada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dirinya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terdapat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motor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penggerak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, yang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ciri-cirinya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: </a:t>
            </a:r>
            <a:endParaRPr lang="en-US" sz="1800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buFont typeface="Tahoma" panose="020B0604030504040204" pitchFamily="34" charset="0"/>
              <a:buAutoNum type="arabicParenR"/>
              <a:tabLst>
                <a:tab pos="571500" algn="l"/>
              </a:tabLst>
            </a:pPr>
            <a:r>
              <a:rPr lang="es-ES" dirty="0" err="1">
                <a:latin typeface="Arial" panose="020B0604020202020204" pitchFamily="34" charset="0"/>
                <a:cs typeface="Times New Roman" panose="02020603050405020304" pitchFamily="18" charset="0"/>
              </a:rPr>
              <a:t>Terbuka</a:t>
            </a:r>
            <a:r>
              <a:rPr lang="es-ES" dirty="0">
                <a:latin typeface="Arial" panose="020B0604020202020204" pitchFamily="34" charset="0"/>
                <a:cs typeface="Times New Roman" panose="02020603050405020304" pitchFamily="18" charset="0"/>
              </a:rPr>
              <a:t> pada </a:t>
            </a:r>
            <a:r>
              <a:rPr lang="es-ES" dirty="0" err="1">
                <a:latin typeface="Arial" panose="020B0604020202020204" pitchFamily="34" charset="0"/>
                <a:cs typeface="Times New Roman" panose="02020603050405020304" pitchFamily="18" charset="0"/>
              </a:rPr>
              <a:t>pengalaman</a:t>
            </a:r>
            <a:r>
              <a:rPr lang="es-ES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dirty="0" err="1">
                <a:latin typeface="Arial" panose="020B0604020202020204" pitchFamily="34" charset="0"/>
                <a:cs typeface="Times New Roman" panose="02020603050405020304" pitchFamily="18" charset="0"/>
              </a:rPr>
              <a:t>sendiri</a:t>
            </a:r>
            <a:endParaRPr lang="en-US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buFont typeface="Tahoma" panose="020B0604030504040204" pitchFamily="34" charset="0"/>
              <a:buAutoNum type="arabicParenR"/>
              <a:tabLst>
                <a:tab pos="571500" algn="l"/>
              </a:tabLst>
            </a:pPr>
            <a:r>
              <a:rPr lang="es-ES" dirty="0" err="1">
                <a:latin typeface="Arial" panose="020B0604020202020204" pitchFamily="34" charset="0"/>
                <a:cs typeface="Times New Roman" panose="02020603050405020304" pitchFamily="18" charset="0"/>
              </a:rPr>
              <a:t>Hidup</a:t>
            </a:r>
            <a:r>
              <a:rPr lang="es-ES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dirty="0" err="1">
                <a:latin typeface="Arial" panose="020B0604020202020204" pitchFamily="34" charset="0"/>
                <a:cs typeface="Times New Roman" panose="02020603050405020304" pitchFamily="18" charset="0"/>
              </a:rPr>
              <a:t>dengan</a:t>
            </a:r>
            <a:r>
              <a:rPr lang="es-ES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dirty="0" err="1">
                <a:latin typeface="Arial" panose="020B0604020202020204" pitchFamily="34" charset="0"/>
                <a:cs typeface="Times New Roman" panose="02020603050405020304" pitchFamily="18" charset="0"/>
              </a:rPr>
              <a:t>menempuh</a:t>
            </a:r>
            <a:r>
              <a:rPr lang="es-ES" dirty="0">
                <a:latin typeface="Arial" panose="020B0604020202020204" pitchFamily="34" charset="0"/>
                <a:cs typeface="Times New Roman" panose="02020603050405020304" pitchFamily="18" charset="0"/>
              </a:rPr>
              <a:t> jalan </a:t>
            </a:r>
            <a:r>
              <a:rPr lang="es-ES" dirty="0" err="1">
                <a:latin typeface="Arial" panose="020B0604020202020204" pitchFamily="34" charset="0"/>
                <a:cs typeface="Times New Roman" panose="02020603050405020304" pitchFamily="18" charset="0"/>
              </a:rPr>
              <a:t>dalam</a:t>
            </a:r>
            <a:r>
              <a:rPr lang="es-ES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dirty="0" err="1">
                <a:latin typeface="Arial" panose="020B0604020202020204" pitchFamily="34" charset="0"/>
                <a:cs typeface="Times New Roman" panose="02020603050405020304" pitchFamily="18" charset="0"/>
              </a:rPr>
              <a:t>kenyataan</a:t>
            </a:r>
            <a:endParaRPr lang="en-US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buFont typeface="Tahoma" panose="020B0604030504040204" pitchFamily="34" charset="0"/>
              <a:buAutoNum type="arabicParenR"/>
              <a:tabLst>
                <a:tab pos="571500" algn="l"/>
              </a:tabLst>
            </a:pPr>
            <a:r>
              <a:rPr lang="es-ES" dirty="0" err="1">
                <a:latin typeface="Arial" panose="020B0604020202020204" pitchFamily="34" charset="0"/>
                <a:cs typeface="Times New Roman" panose="02020603050405020304" pitchFamily="18" charset="0"/>
              </a:rPr>
              <a:t>Percaya</a:t>
            </a:r>
            <a:r>
              <a:rPr lang="es-ES" dirty="0">
                <a:latin typeface="Arial" panose="020B0604020202020204" pitchFamily="34" charset="0"/>
                <a:cs typeface="Times New Roman" panose="02020603050405020304" pitchFamily="18" charset="0"/>
              </a:rPr>
              <a:t> pada </a:t>
            </a:r>
            <a:r>
              <a:rPr lang="es-ES" dirty="0" err="1">
                <a:latin typeface="Arial" panose="020B0604020202020204" pitchFamily="34" charset="0"/>
                <a:cs typeface="Times New Roman" panose="02020603050405020304" pitchFamily="18" charset="0"/>
              </a:rPr>
              <a:t>diri-sendiri</a:t>
            </a:r>
            <a:endParaRPr lang="en-US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Tahoma" panose="020B0604030504040204" pitchFamily="34" charset="0"/>
              <a:buAutoNum type="alphaLcPeriod"/>
              <a:tabLst>
                <a:tab pos="571500" algn="l"/>
              </a:tabLst>
            </a:pP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Setiap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individu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mempunyai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kemampuan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beradaptasi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dan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menyesuaikan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diri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serta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mempunyai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dorongan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yang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kuat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untuk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ke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arah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kedewasaan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 dan </a:t>
            </a:r>
            <a:r>
              <a:rPr lang="es-ES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kemerdekaan</a:t>
            </a:r>
            <a:r>
              <a:rPr lang="es-ES" sz="1800" dirty="0">
                <a:latin typeface="Arial" panose="020B060402020202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  <a:buFont typeface="Tahoma" panose="020B0604030504040204" pitchFamily="34" charset="0"/>
              <a:buAutoNum type="alphaLcPeriod"/>
              <a:tabLst>
                <a:tab pos="571500" algn="l"/>
              </a:tabLst>
            </a:pPr>
            <a:r>
              <a:rPr lang="en-US" sz="1800" dirty="0" err="1"/>
              <a:t>Menekankan</a:t>
            </a:r>
            <a:r>
              <a:rPr lang="en-US" sz="1800" dirty="0"/>
              <a:t> </a:t>
            </a:r>
            <a:r>
              <a:rPr lang="en-US" sz="1800" dirty="0" err="1"/>
              <a:t>pandangan</a:t>
            </a:r>
            <a:r>
              <a:rPr lang="en-US" sz="1800" dirty="0"/>
              <a:t> </a:t>
            </a:r>
            <a:r>
              <a:rPr lang="en-US" sz="1800" dirty="0" err="1"/>
              <a:t>bahwa</a:t>
            </a:r>
            <a:r>
              <a:rPr lang="en-US" sz="1800" dirty="0"/>
              <a:t> </a:t>
            </a:r>
            <a:r>
              <a:rPr lang="en-US" sz="1800" dirty="0" err="1"/>
              <a:t>tingkah</a:t>
            </a:r>
            <a:r>
              <a:rPr lang="en-US" sz="1800" dirty="0"/>
              <a:t> </a:t>
            </a:r>
            <a:r>
              <a:rPr lang="en-US" sz="1800" dirty="0" err="1"/>
              <a:t>laku</a:t>
            </a:r>
            <a:r>
              <a:rPr lang="en-US" sz="1800" dirty="0"/>
              <a:t> </a:t>
            </a:r>
            <a:r>
              <a:rPr lang="en-US" sz="1800" dirty="0" err="1"/>
              <a:t>manusia</a:t>
            </a:r>
            <a:r>
              <a:rPr lang="en-US" sz="1800" dirty="0"/>
              <a:t> </a:t>
            </a:r>
            <a:r>
              <a:rPr lang="en-US" sz="1800" dirty="0" err="1"/>
              <a:t>hanya</a:t>
            </a:r>
            <a:r>
              <a:rPr lang="en-US" sz="1800" dirty="0"/>
              <a:t> </a:t>
            </a:r>
            <a:r>
              <a:rPr lang="en-US" sz="1800" dirty="0" err="1"/>
              <a:t>dapat</a:t>
            </a:r>
            <a:r>
              <a:rPr lang="en-US" sz="1800" dirty="0"/>
              <a:t> </a:t>
            </a:r>
            <a:r>
              <a:rPr lang="en-US" sz="1800" dirty="0" err="1"/>
              <a:t>dipahami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caranya</a:t>
            </a:r>
            <a:r>
              <a:rPr lang="en-US" sz="1800" dirty="0"/>
              <a:t> </a:t>
            </a:r>
            <a:r>
              <a:rPr lang="en-US" sz="1800" dirty="0" err="1"/>
              <a:t>memandang</a:t>
            </a:r>
            <a:r>
              <a:rPr lang="en-US" sz="1800" dirty="0"/>
              <a:t> </a:t>
            </a:r>
            <a:r>
              <a:rPr lang="en-US" sz="1800" dirty="0" err="1"/>
              <a:t>realita</a:t>
            </a:r>
            <a:r>
              <a:rPr lang="en-US" sz="1800" dirty="0"/>
              <a:t> </a:t>
            </a:r>
            <a:r>
              <a:rPr lang="en-US" sz="1800" dirty="0" err="1"/>
              <a:t>secara</a:t>
            </a:r>
            <a:r>
              <a:rPr lang="en-US" sz="1800" dirty="0"/>
              <a:t> </a:t>
            </a:r>
            <a:r>
              <a:rPr lang="en-US" sz="1800" dirty="0" err="1"/>
              <a:t>subyektif</a:t>
            </a:r>
            <a:endParaRPr lang="en-US" sz="1800" dirty="0"/>
          </a:p>
          <a:p>
            <a:pPr>
              <a:lnSpc>
                <a:spcPct val="150000"/>
              </a:lnSpc>
              <a:buFont typeface="Tahoma" panose="020B0604030504040204" pitchFamily="34" charset="0"/>
              <a:buAutoNum type="alphaLcPeriod"/>
              <a:tabLst>
                <a:tab pos="571500" algn="l"/>
              </a:tabLst>
            </a:pPr>
            <a:endParaRPr lang="en-US" sz="1800" dirty="0"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741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544514"/>
            <a:ext cx="1600200" cy="105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8323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909" y="235527"/>
            <a:ext cx="9416329" cy="113607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err="1">
                <a:ea typeface="ＭＳ Ｐゴシック" pitchFamily="-110" charset="-128"/>
              </a:rPr>
              <a:t>Diskusikan</a:t>
            </a:r>
            <a:r>
              <a:rPr lang="en-US" dirty="0">
                <a:ea typeface="ＭＳ Ｐゴシック" pitchFamily="-110" charset="-128"/>
              </a:rPr>
              <a:t> </a:t>
            </a:r>
            <a:r>
              <a:rPr lang="en-US" dirty="0" err="1">
                <a:ea typeface="ＭＳ Ｐゴシック" pitchFamily="-110" charset="-128"/>
              </a:rPr>
              <a:t>di</a:t>
            </a:r>
            <a:r>
              <a:rPr lang="en-US" dirty="0">
                <a:ea typeface="ＭＳ Ｐゴシック" pitchFamily="-110" charset="-128"/>
              </a:rPr>
              <a:t> </a:t>
            </a:r>
            <a:r>
              <a:rPr lang="en-US" dirty="0" err="1">
                <a:ea typeface="ＭＳ Ｐゴシック" pitchFamily="-110" charset="-128"/>
              </a:rPr>
              <a:t>dalam</a:t>
            </a:r>
            <a:r>
              <a:rPr lang="en-US" dirty="0">
                <a:ea typeface="ＭＳ Ｐゴシック" pitchFamily="-110" charset="-128"/>
              </a:rPr>
              <a:t> </a:t>
            </a:r>
            <a:r>
              <a:rPr lang="en-US" dirty="0" err="1">
                <a:ea typeface="ＭＳ Ｐゴシック" pitchFamily="-110" charset="-128"/>
              </a:rPr>
              <a:t>kelompok</a:t>
            </a:r>
            <a:r>
              <a:rPr lang="en-US" dirty="0">
                <a:ea typeface="ＭＳ Ｐゴシック" pitchFamily="-110" charset="-128"/>
              </a:rPr>
              <a:t>:</a:t>
            </a:r>
          </a:p>
        </p:txBody>
      </p:sp>
      <p:sp>
        <p:nvSpPr>
          <p:cNvPr id="33794" name="Content Placeholder 2"/>
          <p:cNvSpPr>
            <a:spLocks noGrp="1"/>
          </p:cNvSpPr>
          <p:nvPr>
            <p:ph idx="4294967295"/>
          </p:nvPr>
        </p:nvSpPr>
        <p:spPr>
          <a:xfrm>
            <a:off x="484909" y="1376362"/>
            <a:ext cx="10780424" cy="4105275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342900" indent="-342900">
              <a:buFont typeface="Corbel" panose="020B0503020204020204" pitchFamily="34" charset="0"/>
              <a:buAutoNum type="arabicPeriod"/>
            </a:pPr>
            <a:r>
              <a:rPr lang="en-US" sz="2800" dirty="0" err="1"/>
              <a:t>Rumusan</a:t>
            </a:r>
            <a:r>
              <a:rPr lang="en-US" sz="2800" dirty="0"/>
              <a:t> </a:t>
            </a:r>
            <a:r>
              <a:rPr lang="en-US" sz="2800" dirty="0" err="1"/>
              <a:t>hakikat</a:t>
            </a:r>
            <a:r>
              <a:rPr lang="en-US" sz="2800" dirty="0"/>
              <a:t> </a:t>
            </a:r>
            <a:r>
              <a:rPr lang="en-US" sz="2800" dirty="0" err="1"/>
              <a:t>pribadi</a:t>
            </a:r>
            <a:r>
              <a:rPr lang="en-US" sz="2800" dirty="0"/>
              <a:t>, </a:t>
            </a:r>
            <a:r>
              <a:rPr lang="en-US" sz="2800" dirty="0" err="1"/>
              <a:t>konsep</a:t>
            </a:r>
            <a:r>
              <a:rPr lang="en-US" sz="2800" dirty="0"/>
              <a:t> </a:t>
            </a:r>
            <a:r>
              <a:rPr lang="en-US" sz="2800" dirty="0" err="1"/>
              <a:t>diri</a:t>
            </a:r>
            <a:r>
              <a:rPr lang="en-US" sz="2800" dirty="0"/>
              <a:t>, </a:t>
            </a:r>
            <a:r>
              <a:rPr lang="en-US" sz="2800" dirty="0" err="1"/>
              <a:t>diri</a:t>
            </a:r>
            <a:r>
              <a:rPr lang="en-US" sz="2800" dirty="0"/>
              <a:t> ideal.</a:t>
            </a:r>
          </a:p>
          <a:p>
            <a:pPr marL="342900" indent="-342900">
              <a:buFont typeface="Corbel" panose="020B0503020204020204" pitchFamily="34" charset="0"/>
              <a:buAutoNum type="arabicPeriod"/>
            </a:pPr>
            <a:r>
              <a:rPr lang="en-US" sz="2800" dirty="0" err="1"/>
              <a:t>Struktur</a:t>
            </a:r>
            <a:r>
              <a:rPr lang="en-US" sz="2800" dirty="0"/>
              <a:t> </a:t>
            </a:r>
            <a:r>
              <a:rPr lang="en-US" sz="2800" dirty="0" err="1"/>
              <a:t>Kepribadian</a:t>
            </a:r>
            <a:r>
              <a:rPr lang="en-US" sz="2800" dirty="0"/>
              <a:t>: </a:t>
            </a:r>
            <a:r>
              <a:rPr lang="en-US" sz="2800" dirty="0" err="1"/>
              <a:t>organisme</a:t>
            </a:r>
            <a:r>
              <a:rPr lang="en-US" sz="2800" dirty="0"/>
              <a:t>, </a:t>
            </a:r>
            <a:r>
              <a:rPr lang="en-US" sz="2800" dirty="0" err="1"/>
              <a:t>medan</a:t>
            </a:r>
            <a:r>
              <a:rPr lang="en-US" sz="2800" dirty="0"/>
              <a:t> </a:t>
            </a:r>
            <a:r>
              <a:rPr lang="en-US" sz="2800" dirty="0" err="1"/>
              <a:t>fenomena</a:t>
            </a:r>
            <a:r>
              <a:rPr lang="en-US" sz="2800" dirty="0"/>
              <a:t>, self.</a:t>
            </a:r>
          </a:p>
          <a:p>
            <a:pPr marL="342900" indent="-342900">
              <a:buFont typeface="Corbel" panose="020B0503020204020204" pitchFamily="34" charset="0"/>
              <a:buAutoNum type="arabicPeriod"/>
            </a:pPr>
            <a:r>
              <a:rPr lang="en-US" sz="2800" dirty="0" err="1"/>
              <a:t>Dinamika</a:t>
            </a:r>
            <a:r>
              <a:rPr lang="en-US" sz="2800" dirty="0"/>
              <a:t> </a:t>
            </a:r>
            <a:r>
              <a:rPr lang="en-US" sz="2800" dirty="0" err="1"/>
              <a:t>Kepribadian</a:t>
            </a:r>
            <a:r>
              <a:rPr lang="en-US" sz="2800" dirty="0"/>
              <a:t> (</a:t>
            </a:r>
            <a:r>
              <a:rPr lang="en-US" sz="2800" i="1" dirty="0"/>
              <a:t>positive regards, self consistency-congruency, </a:t>
            </a:r>
            <a:r>
              <a:rPr lang="en-US" sz="2800" i="1" dirty="0" err="1"/>
              <a:t>aktualisasi</a:t>
            </a:r>
            <a:r>
              <a:rPr lang="en-US" sz="2800" i="1" dirty="0"/>
              <a:t> </a:t>
            </a:r>
            <a:r>
              <a:rPr lang="en-US" sz="2800" i="1" dirty="0" err="1"/>
              <a:t>diri</a:t>
            </a:r>
            <a:r>
              <a:rPr lang="en-US" sz="2800" i="1" dirty="0"/>
              <a:t>)</a:t>
            </a:r>
            <a:endParaRPr lang="en-US" sz="2800" dirty="0"/>
          </a:p>
          <a:p>
            <a:pPr marL="342900" indent="-342900">
              <a:buFont typeface="Corbel" panose="020B0503020204020204" pitchFamily="34" charset="0"/>
              <a:buAutoNum type="arabicPeriod"/>
            </a:pPr>
            <a:r>
              <a:rPr lang="en-US" sz="2800" dirty="0" err="1"/>
              <a:t>wilayah</a:t>
            </a:r>
            <a:r>
              <a:rPr lang="en-US" sz="2800" dirty="0"/>
              <a:t> </a:t>
            </a:r>
            <a:r>
              <a:rPr lang="en-US" sz="2800" dirty="0" err="1"/>
              <a:t>kesadaran</a:t>
            </a:r>
            <a:r>
              <a:rPr lang="en-US" sz="2800" dirty="0"/>
              <a:t> dan </a:t>
            </a:r>
            <a:r>
              <a:rPr lang="en-US" sz="2800" dirty="0" err="1"/>
              <a:t>Pribadi</a:t>
            </a:r>
            <a:r>
              <a:rPr lang="en-US" sz="2800" dirty="0"/>
              <a:t> yang </a:t>
            </a:r>
            <a:r>
              <a:rPr lang="en-US" sz="2800" dirty="0" err="1"/>
              <a:t>utuh</a:t>
            </a:r>
            <a:r>
              <a:rPr lang="en-US" sz="2800" dirty="0"/>
              <a:t> (</a:t>
            </a:r>
            <a:r>
              <a:rPr lang="en-US" sz="2800" i="1" dirty="0"/>
              <a:t>fully functioning person)</a:t>
            </a:r>
            <a:endParaRPr lang="en-US" sz="2800" dirty="0"/>
          </a:p>
          <a:p>
            <a:pPr marL="342900" indent="-342900">
              <a:buFont typeface="Corbel" panose="020B0503020204020204" pitchFamily="34" charset="0"/>
              <a:buAutoNum type="arabicPeriod"/>
            </a:pPr>
            <a:r>
              <a:rPr lang="en-US" sz="2800" dirty="0" err="1"/>
              <a:t>Penghalang</a:t>
            </a:r>
            <a:r>
              <a:rPr lang="en-US" sz="2800" dirty="0"/>
              <a:t> </a:t>
            </a:r>
            <a:r>
              <a:rPr lang="en-US" sz="2800" dirty="0" err="1"/>
              <a:t>kesehatan</a:t>
            </a:r>
            <a:r>
              <a:rPr lang="en-US" sz="2800" dirty="0"/>
              <a:t> </a:t>
            </a:r>
            <a:r>
              <a:rPr lang="en-US" sz="2800" dirty="0" err="1"/>
              <a:t>psikologis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02124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6"/>
          <p:cNvSpPr>
            <a:spLocks noGrp="1"/>
          </p:cNvSpPr>
          <p:nvPr>
            <p:ph type="title"/>
          </p:nvPr>
        </p:nvSpPr>
        <p:spPr>
          <a:xfrm>
            <a:off x="762000" y="274638"/>
            <a:ext cx="9448800" cy="868362"/>
          </a:xfrm>
        </p:spPr>
        <p:txBody>
          <a:bodyPr rtlCol="0">
            <a:normAutofit fontScale="90000"/>
            <a:scene3d>
              <a:camera prst="orthographicFront"/>
              <a:lightRig rig="threePt" dir="t">
                <a:rot lat="0" lon="0" rev="4800000"/>
              </a:lightRig>
            </a:scene3d>
          </a:bodyPr>
          <a:lstStyle/>
          <a:p>
            <a:pPr>
              <a:defRPr/>
            </a:pPr>
            <a:r>
              <a:rPr lang="en-US" sz="2000" dirty="0">
                <a:solidFill>
                  <a:schemeClr val="accent1">
                    <a:satMod val="150000"/>
                  </a:schemeClr>
                </a:solidFill>
              </a:rPr>
              <a:t>KONSEP KUNCI</a:t>
            </a:r>
            <a:br>
              <a:rPr lang="en-US" sz="2000" dirty="0">
                <a:solidFill>
                  <a:schemeClr val="accent1">
                    <a:satMod val="150000"/>
                  </a:schemeClr>
                </a:solidFill>
              </a:rPr>
            </a:br>
            <a:r>
              <a:rPr lang="en-US" sz="2000" dirty="0" err="1">
                <a:solidFill>
                  <a:schemeClr val="accent1">
                    <a:satMod val="150000"/>
                  </a:schemeClr>
                </a:solidFill>
              </a:rPr>
              <a:t>Pandangan</a:t>
            </a:r>
            <a:r>
              <a:rPr lang="en-US" sz="2000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satMod val="150000"/>
                  </a:schemeClr>
                </a:solidFill>
              </a:rPr>
              <a:t>tentang</a:t>
            </a:r>
            <a:r>
              <a:rPr lang="en-US" sz="2000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satMod val="150000"/>
                  </a:schemeClr>
                </a:solidFill>
              </a:rPr>
              <a:t>sifat</a:t>
            </a:r>
            <a:r>
              <a:rPr lang="en-US" sz="2000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satMod val="150000"/>
                  </a:schemeClr>
                </a:solidFill>
              </a:rPr>
              <a:t>dasar</a:t>
            </a:r>
            <a:r>
              <a:rPr lang="en-US" sz="2000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satMod val="150000"/>
                  </a:schemeClr>
                </a:solidFill>
              </a:rPr>
              <a:t>manusia</a:t>
            </a:r>
            <a:br>
              <a:rPr lang="en-US" sz="2000" dirty="0">
                <a:solidFill>
                  <a:schemeClr val="accent1">
                    <a:satMod val="150000"/>
                  </a:schemeClr>
                </a:solidFill>
              </a:rPr>
            </a:br>
            <a:endParaRPr lang="en-US" sz="2000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8434" name="Text Placeholder 8"/>
          <p:cNvSpPr>
            <a:spLocks noGrp="1"/>
          </p:cNvSpPr>
          <p:nvPr>
            <p:ph type="body" idx="1"/>
          </p:nvPr>
        </p:nvSpPr>
        <p:spPr>
          <a:xfrm>
            <a:off x="1446212" y="914400"/>
            <a:ext cx="4040188" cy="457200"/>
          </a:xfrm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en-US" sz="1800" cap="none"/>
              <a:t>IBARAT POHON</a:t>
            </a:r>
          </a:p>
        </p:txBody>
      </p:sp>
      <p:sp>
        <p:nvSpPr>
          <p:cNvPr id="18435" name="Content Placeholder 7"/>
          <p:cNvSpPr>
            <a:spLocks noGrp="1"/>
          </p:cNvSpPr>
          <p:nvPr>
            <p:ph sz="half" idx="4294967295"/>
          </p:nvPr>
        </p:nvSpPr>
        <p:spPr>
          <a:xfrm>
            <a:off x="1446212" y="1489363"/>
            <a:ext cx="4040188" cy="4800600"/>
          </a:xfrm>
          <a:prstGeom prst="rect">
            <a:avLst/>
          </a:prstGeom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sz="1800"/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1800"/>
              <a:t>Benih pohon jati + kondisi perawatan </a:t>
            </a:r>
            <a:r>
              <a:rPr lang="en-US">
                <a:sym typeface="Wingdings" panose="05000000000000000000" pitchFamily="2" charset="2"/>
              </a:rPr>
              <a:t> </a:t>
            </a:r>
            <a:r>
              <a:rPr lang="en-US" sz="1800"/>
              <a:t>pertumbuhan selayaknya </a:t>
            </a:r>
            <a:r>
              <a:rPr lang="en-US" sz="1800">
                <a:sym typeface="Wingdings" panose="05000000000000000000" pitchFamily="2" charset="2"/>
              </a:rPr>
              <a:t> tumbuh positif  terdorong beraktualisasi menjadi</a:t>
            </a:r>
            <a:r>
              <a:rPr lang="en-US">
                <a:sym typeface="Wingdings" panose="05000000000000000000" pitchFamily="2" charset="2"/>
              </a:rPr>
              <a:t> </a:t>
            </a:r>
            <a:r>
              <a:rPr lang="en-US" sz="1800">
                <a:sym typeface="Wingdings" panose="05000000000000000000" pitchFamily="2" charset="2"/>
              </a:rPr>
              <a:t>sebatang pohon jati.</a:t>
            </a: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sz="1800">
              <a:sym typeface="Wingdings" panose="05000000000000000000" pitchFamily="2" charset="2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sz="1800"/>
          </a:p>
        </p:txBody>
      </p:sp>
      <p:sp>
        <p:nvSpPr>
          <p:cNvPr id="18436" name="Text Placeholder 9"/>
          <p:cNvSpPr>
            <a:spLocks noGrp="1"/>
          </p:cNvSpPr>
          <p:nvPr>
            <p:ph type="body" sz="quarter" idx="3"/>
          </p:nvPr>
        </p:nvSpPr>
        <p:spPr>
          <a:xfrm>
            <a:off x="6169025" y="914400"/>
            <a:ext cx="4041775" cy="457200"/>
          </a:xfrm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en-US" sz="1800" cap="none"/>
              <a:t>INDIVIDU</a:t>
            </a:r>
          </a:p>
        </p:txBody>
      </p:sp>
      <p:sp>
        <p:nvSpPr>
          <p:cNvPr id="18437" name="Content Placeholder 10"/>
          <p:cNvSpPr>
            <a:spLocks noGrp="1"/>
          </p:cNvSpPr>
          <p:nvPr>
            <p:ph sz="quarter" idx="4294967295"/>
          </p:nvPr>
        </p:nvSpPr>
        <p:spPr>
          <a:xfrm>
            <a:off x="6169025" y="1371600"/>
            <a:ext cx="5288684" cy="4668981"/>
          </a:xfrm>
          <a:prstGeom prst="rect">
            <a:avLst/>
          </a:prstGeom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eaLnBrk="1" hangingPunct="1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sz="1800" dirty="0" err="1"/>
              <a:t>Potensi</a:t>
            </a:r>
            <a:r>
              <a:rPr lang="en-US" sz="1800" dirty="0"/>
              <a:t> </a:t>
            </a:r>
            <a:r>
              <a:rPr lang="en-US" sz="1800" dirty="0" err="1"/>
              <a:t>dasar</a:t>
            </a:r>
            <a:r>
              <a:rPr lang="en-US" sz="1800" dirty="0"/>
              <a:t> </a:t>
            </a:r>
            <a:r>
              <a:rPr lang="en-US" sz="1800" dirty="0" err="1"/>
              <a:t>individu</a:t>
            </a:r>
            <a:r>
              <a:rPr lang="en-US" sz="1800" dirty="0"/>
              <a:t> + </a:t>
            </a:r>
            <a:r>
              <a:rPr lang="en-US" sz="1800" dirty="0" err="1"/>
              <a:t>sikap</a:t>
            </a:r>
            <a:r>
              <a:rPr lang="en-US" sz="1800" dirty="0"/>
              <a:t> dan </a:t>
            </a:r>
            <a:r>
              <a:rPr lang="en-US" sz="1800" dirty="0" err="1"/>
              <a:t>perilaku</a:t>
            </a:r>
            <a:r>
              <a:rPr lang="en-US" sz="1800" dirty="0"/>
              <a:t> </a:t>
            </a:r>
            <a:r>
              <a:rPr lang="en-US" sz="1800" dirty="0" err="1"/>
              <a:t>konselor</a:t>
            </a:r>
            <a:r>
              <a:rPr lang="en-US" sz="1800" dirty="0"/>
              <a:t> yang </a:t>
            </a:r>
            <a:r>
              <a:rPr lang="en-US" sz="1800" dirty="0" err="1"/>
              <a:t>menciptakan</a:t>
            </a:r>
            <a:r>
              <a:rPr lang="en-US" sz="1800" dirty="0"/>
              <a:t> </a:t>
            </a:r>
            <a:r>
              <a:rPr lang="en-US" sz="1800" dirty="0" err="1"/>
              <a:t>iklim</a:t>
            </a:r>
            <a:r>
              <a:rPr lang="en-US" sz="1800" dirty="0"/>
              <a:t> </a:t>
            </a:r>
            <a:r>
              <a:rPr lang="en-US" sz="1800" dirty="0" err="1"/>
              <a:t>penghasil</a:t>
            </a:r>
            <a:r>
              <a:rPr lang="en-US" sz="1800" dirty="0"/>
              <a:t> </a:t>
            </a:r>
            <a:r>
              <a:rPr lang="en-US" sz="1800" dirty="0" err="1"/>
              <a:t>pertumbuhan</a:t>
            </a:r>
            <a:r>
              <a:rPr lang="en-US" sz="1800" dirty="0"/>
              <a:t> </a:t>
            </a:r>
            <a:r>
              <a:rPr lang="en-US" sz="1800" dirty="0">
                <a:sym typeface="Wingdings" panose="05000000000000000000" pitchFamily="2" charset="2"/>
              </a:rPr>
              <a:t> </a:t>
            </a:r>
            <a:r>
              <a:rPr lang="en-US" sz="1800" dirty="0" err="1">
                <a:sym typeface="Wingdings" panose="05000000000000000000" pitchFamily="2" charset="2"/>
              </a:rPr>
              <a:t>membuat</a:t>
            </a:r>
            <a:r>
              <a:rPr lang="en-US" sz="1800" dirty="0">
                <a:sym typeface="Wingdings" panose="05000000000000000000" pitchFamily="2" charset="2"/>
              </a:rPr>
              <a:t> </a:t>
            </a:r>
            <a:r>
              <a:rPr lang="en-US" sz="1800" dirty="0" err="1">
                <a:sym typeface="Wingdings" panose="05000000000000000000" pitchFamily="2" charset="2"/>
              </a:rPr>
              <a:t>klien</a:t>
            </a:r>
            <a:r>
              <a:rPr lang="en-US" sz="1800" dirty="0">
                <a:sym typeface="Wingdings" panose="05000000000000000000" pitchFamily="2" charset="2"/>
              </a:rPr>
              <a:t> </a:t>
            </a:r>
            <a:r>
              <a:rPr lang="en-US" sz="1800" dirty="0" err="1">
                <a:sym typeface="Wingdings" panose="05000000000000000000" pitchFamily="2" charset="2"/>
              </a:rPr>
              <a:t>terbantu</a:t>
            </a:r>
            <a:r>
              <a:rPr lang="en-US" sz="1800" dirty="0">
                <a:sym typeface="Wingdings" panose="05000000000000000000" pitchFamily="2" charset="2"/>
              </a:rPr>
              <a:t> </a:t>
            </a:r>
            <a:r>
              <a:rPr lang="en-US" sz="1800" dirty="0" err="1">
                <a:sym typeface="Wingdings" panose="05000000000000000000" pitchFamily="2" charset="2"/>
              </a:rPr>
              <a:t>mengembangkan</a:t>
            </a:r>
            <a:r>
              <a:rPr lang="en-US" sz="1800" dirty="0">
                <a:sym typeface="Wingdings" panose="05000000000000000000" pitchFamily="2" charset="2"/>
              </a:rPr>
              <a:t> </a:t>
            </a:r>
            <a:r>
              <a:rPr lang="en-US" sz="1800" dirty="0" err="1">
                <a:sym typeface="Wingdings" panose="05000000000000000000" pitchFamily="2" charset="2"/>
              </a:rPr>
              <a:t>kapasitas</a:t>
            </a:r>
            <a:r>
              <a:rPr lang="en-US" sz="1800" dirty="0">
                <a:sym typeface="Wingdings" panose="05000000000000000000" pitchFamily="2" charset="2"/>
              </a:rPr>
              <a:t> </a:t>
            </a:r>
            <a:r>
              <a:rPr lang="en-US" sz="1800" dirty="0" err="1">
                <a:sym typeface="Wingdings" panose="05000000000000000000" pitchFamily="2" charset="2"/>
              </a:rPr>
              <a:t>mendorong</a:t>
            </a:r>
            <a:r>
              <a:rPr lang="en-US" sz="1800" dirty="0">
                <a:sym typeface="Wingdings" panose="05000000000000000000" pitchFamily="2" charset="2"/>
              </a:rPr>
              <a:t> </a:t>
            </a:r>
            <a:r>
              <a:rPr lang="en-US" sz="1800" dirty="0" err="1">
                <a:sym typeface="Wingdings" panose="05000000000000000000" pitchFamily="2" charset="2"/>
              </a:rPr>
              <a:t>terbentuknya</a:t>
            </a:r>
            <a:r>
              <a:rPr lang="en-US" sz="1800" dirty="0">
                <a:sym typeface="Wingdings" panose="05000000000000000000" pitchFamily="2" charset="2"/>
              </a:rPr>
              <a:t> </a:t>
            </a:r>
            <a:r>
              <a:rPr lang="en-US" sz="1800" dirty="0" err="1">
                <a:sym typeface="Wingdings" panose="05000000000000000000" pitchFamily="2" charset="2"/>
              </a:rPr>
              <a:t>perubahan</a:t>
            </a:r>
            <a:r>
              <a:rPr lang="en-US" sz="1800" dirty="0">
                <a:sym typeface="Wingdings" panose="05000000000000000000" pitchFamily="2" charset="2"/>
              </a:rPr>
              <a:t> </a:t>
            </a:r>
            <a:r>
              <a:rPr lang="en-US" sz="1800" dirty="0" err="1">
                <a:sym typeface="Wingdings" panose="05000000000000000000" pitchFamily="2" charset="2"/>
              </a:rPr>
              <a:t>konstruktif</a:t>
            </a:r>
            <a:r>
              <a:rPr lang="en-US" sz="1800" dirty="0">
                <a:sym typeface="Wingdings" panose="05000000000000000000" pitchFamily="2" charset="2"/>
              </a:rPr>
              <a:t>. </a:t>
            </a:r>
            <a:endParaRPr lang="en-US" sz="1800" dirty="0"/>
          </a:p>
          <a:p>
            <a:pPr eaLnBrk="1" hangingPunct="1">
              <a:lnSpc>
                <a:spcPct val="140000"/>
              </a:lnSpc>
              <a:buFont typeface="Arial" panose="020B0604020202020204" pitchFamily="34" charset="0"/>
              <a:buNone/>
            </a:pPr>
            <a:endParaRPr lang="en-US" sz="1800" dirty="0"/>
          </a:p>
          <a:p>
            <a:pPr eaLnBrk="1" hangingPunct="1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sz="1800" dirty="0" err="1"/>
              <a:t>Individu</a:t>
            </a:r>
            <a:r>
              <a:rPr lang="en-US" sz="1800" dirty="0"/>
              <a:t> </a:t>
            </a:r>
            <a:r>
              <a:rPr lang="en-US" sz="1800" dirty="0" err="1"/>
              <a:t>dapat</a:t>
            </a:r>
            <a:r>
              <a:rPr lang="en-US" sz="1800" dirty="0"/>
              <a:t> </a:t>
            </a:r>
            <a:r>
              <a:rPr lang="en-US" sz="1800" dirty="0" err="1"/>
              <a:t>diberdayakan</a:t>
            </a:r>
            <a:r>
              <a:rPr lang="en-US" sz="1800" dirty="0"/>
              <a:t> dan </a:t>
            </a:r>
            <a:r>
              <a:rPr lang="en-US" sz="1800" dirty="0" err="1"/>
              <a:t>mampu</a:t>
            </a:r>
            <a:r>
              <a:rPr lang="en-US" sz="1800" dirty="0"/>
              <a:t> </a:t>
            </a:r>
            <a:r>
              <a:rPr lang="en-US" sz="1800" dirty="0" err="1"/>
              <a:t>menggunakan</a:t>
            </a:r>
            <a:r>
              <a:rPr lang="en-US" sz="1800" dirty="0"/>
              <a:t> </a:t>
            </a:r>
            <a:r>
              <a:rPr lang="en-US" sz="1800" dirty="0" err="1"/>
              <a:t>kekuatan</a:t>
            </a:r>
            <a:r>
              <a:rPr lang="en-US" sz="1800" dirty="0"/>
              <a:t> </a:t>
            </a:r>
            <a:r>
              <a:rPr lang="en-US" sz="1800" dirty="0" err="1"/>
              <a:t>diri</a:t>
            </a:r>
            <a:r>
              <a:rPr lang="en-US" sz="1800" dirty="0"/>
              <a:t>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transformasi</a:t>
            </a:r>
            <a:r>
              <a:rPr lang="en-US" sz="1800" dirty="0"/>
              <a:t> </a:t>
            </a:r>
            <a:r>
              <a:rPr lang="en-US" sz="1800" dirty="0" err="1"/>
              <a:t>pribadi</a:t>
            </a:r>
            <a:r>
              <a:rPr lang="en-US" sz="1800" dirty="0"/>
              <a:t> dan </a:t>
            </a:r>
            <a:r>
              <a:rPr lang="en-US" sz="1800" dirty="0" err="1"/>
              <a:t>sosial</a:t>
            </a:r>
            <a:endParaRPr lang="en-US" sz="1800" dirty="0"/>
          </a:p>
        </p:txBody>
      </p:sp>
      <p:sp>
        <p:nvSpPr>
          <p:cNvPr id="12" name="Down Arrow 11"/>
          <p:cNvSpPr/>
          <p:nvPr/>
        </p:nvSpPr>
        <p:spPr>
          <a:xfrm>
            <a:off x="8155276" y="4100945"/>
            <a:ext cx="533400" cy="381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43668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6"/>
          <p:cNvSpPr>
            <a:spLocks noGrp="1"/>
          </p:cNvSpPr>
          <p:nvPr>
            <p:ph type="title"/>
          </p:nvPr>
        </p:nvSpPr>
        <p:spPr>
          <a:xfrm>
            <a:off x="1080654" y="228600"/>
            <a:ext cx="8229600" cy="914400"/>
          </a:xfrm>
        </p:spPr>
        <p:txBody>
          <a:bodyPr rtlCol="0">
            <a:normAutofit/>
            <a:scene3d>
              <a:camera prst="orthographicFront"/>
              <a:lightRig rig="threePt" dir="t">
                <a:rot lat="0" lon="0" rev="4800000"/>
              </a:lightRig>
            </a:scene3d>
          </a:bodyPr>
          <a:lstStyle/>
          <a:p>
            <a:pPr>
              <a:defRPr/>
            </a:pPr>
            <a:r>
              <a:rPr lang="en-US" sz="2000" dirty="0">
                <a:solidFill>
                  <a:schemeClr val="accent1">
                    <a:satMod val="150000"/>
                  </a:schemeClr>
                </a:solidFill>
              </a:rPr>
              <a:t>KONSEP KUNCI</a:t>
            </a:r>
            <a:br>
              <a:rPr lang="en-US" sz="2000" dirty="0">
                <a:solidFill>
                  <a:schemeClr val="accent1">
                    <a:satMod val="150000"/>
                  </a:schemeClr>
                </a:solidFill>
              </a:rPr>
            </a:br>
            <a:r>
              <a:rPr lang="en-US" sz="2000" dirty="0" err="1">
                <a:solidFill>
                  <a:schemeClr val="accent1">
                    <a:satMod val="150000"/>
                  </a:schemeClr>
                </a:solidFill>
              </a:rPr>
              <a:t>Pandangan</a:t>
            </a:r>
            <a:r>
              <a:rPr lang="en-US" sz="2000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satMod val="150000"/>
                  </a:schemeClr>
                </a:solidFill>
              </a:rPr>
              <a:t>tentang</a:t>
            </a:r>
            <a:r>
              <a:rPr lang="en-US" sz="2000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satMod val="150000"/>
                  </a:schemeClr>
                </a:solidFill>
              </a:rPr>
              <a:t>sifat</a:t>
            </a:r>
            <a:r>
              <a:rPr lang="en-US" sz="2000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satMod val="150000"/>
                  </a:schemeClr>
                </a:solidFill>
              </a:rPr>
              <a:t>dasar</a:t>
            </a:r>
            <a:r>
              <a:rPr lang="en-US" sz="2000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satMod val="150000"/>
                  </a:schemeClr>
                </a:solidFill>
              </a:rPr>
              <a:t>manusia</a:t>
            </a:r>
            <a:br>
              <a:rPr lang="en-US" sz="2000" dirty="0">
                <a:solidFill>
                  <a:schemeClr val="accent1">
                    <a:satMod val="150000"/>
                  </a:schemeClr>
                </a:solidFill>
              </a:rPr>
            </a:br>
            <a:endParaRPr lang="en-US" sz="2000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9458" name="Content Placeholder 7"/>
          <p:cNvSpPr>
            <a:spLocks noGrp="1"/>
          </p:cNvSpPr>
          <p:nvPr>
            <p:ph sz="half" idx="4294967295"/>
          </p:nvPr>
        </p:nvSpPr>
        <p:spPr>
          <a:xfrm>
            <a:off x="429491" y="1399310"/>
            <a:ext cx="5590309" cy="4682836"/>
          </a:xfrm>
          <a:prstGeom prst="rect">
            <a:avLst/>
          </a:prstGeom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 lnSpcReduction="10000"/>
          </a:bodyPr>
          <a:lstStyle/>
          <a:p>
            <a:r>
              <a:rPr lang="en-US" sz="1700" dirty="0"/>
              <a:t>Orang </a:t>
            </a:r>
            <a:r>
              <a:rPr lang="en-US" sz="1700" dirty="0" err="1"/>
              <a:t>dapat</a:t>
            </a:r>
            <a:r>
              <a:rPr lang="en-US" sz="1700" dirty="0"/>
              <a:t> </a:t>
            </a:r>
            <a:r>
              <a:rPr lang="en-US" sz="1700" dirty="0" err="1"/>
              <a:t>dipercaya</a:t>
            </a:r>
            <a:r>
              <a:rPr lang="en-US" sz="1700" dirty="0"/>
              <a:t>, </a:t>
            </a:r>
            <a:r>
              <a:rPr lang="en-US" sz="1700" dirty="0" err="1"/>
              <a:t>banyak</a:t>
            </a:r>
            <a:r>
              <a:rPr lang="en-US" sz="1700" dirty="0"/>
              <a:t> </a:t>
            </a:r>
            <a:r>
              <a:rPr lang="en-US" sz="1700" dirty="0" err="1"/>
              <a:t>akal</a:t>
            </a:r>
            <a:r>
              <a:rPr lang="en-US" sz="1700" dirty="0"/>
              <a:t>, </a:t>
            </a:r>
            <a:r>
              <a:rPr lang="en-US" sz="1700" dirty="0" err="1"/>
              <a:t>mampu</a:t>
            </a:r>
            <a:r>
              <a:rPr lang="en-US" sz="1700" dirty="0"/>
              <a:t> </a:t>
            </a:r>
            <a:r>
              <a:rPr lang="en-US" sz="1700" dirty="0" err="1"/>
              <a:t>memahami</a:t>
            </a:r>
            <a:r>
              <a:rPr lang="en-US" sz="1700" dirty="0"/>
              <a:t> dan  </a:t>
            </a:r>
            <a:r>
              <a:rPr lang="en-US" sz="1700" dirty="0" err="1"/>
              <a:t>mengarahkan</a:t>
            </a:r>
            <a:r>
              <a:rPr lang="en-US" sz="1700" dirty="0"/>
              <a:t> </a:t>
            </a:r>
            <a:r>
              <a:rPr lang="en-US" sz="1700" dirty="0" err="1"/>
              <a:t>diri</a:t>
            </a:r>
            <a:r>
              <a:rPr lang="en-US" sz="1700" dirty="0"/>
              <a:t>, </a:t>
            </a:r>
            <a:r>
              <a:rPr lang="en-US" sz="1700" dirty="0" err="1"/>
              <a:t>mampu</a:t>
            </a:r>
            <a:r>
              <a:rPr lang="en-US" sz="1700" dirty="0"/>
              <a:t> </a:t>
            </a:r>
            <a:r>
              <a:rPr lang="en-US" sz="1700" dirty="0" err="1"/>
              <a:t>membuat</a:t>
            </a:r>
            <a:r>
              <a:rPr lang="en-US" sz="1700" dirty="0"/>
              <a:t> </a:t>
            </a:r>
            <a:r>
              <a:rPr lang="en-US" sz="1700" dirty="0" err="1"/>
              <a:t>perubahan-peru-bahan</a:t>
            </a:r>
            <a:r>
              <a:rPr lang="en-US" sz="1700" dirty="0"/>
              <a:t> yang </a:t>
            </a:r>
            <a:r>
              <a:rPr lang="en-US" sz="1700" dirty="0" err="1"/>
              <a:t>konstruktif</a:t>
            </a:r>
            <a:r>
              <a:rPr lang="en-US" sz="1700" dirty="0"/>
              <a:t>, </a:t>
            </a:r>
            <a:r>
              <a:rPr lang="en-US" sz="1700" dirty="0" err="1"/>
              <a:t>serta</a:t>
            </a:r>
            <a:r>
              <a:rPr lang="en-US" sz="1700" dirty="0"/>
              <a:t> </a:t>
            </a:r>
            <a:r>
              <a:rPr lang="en-US" sz="1700" dirty="0" err="1"/>
              <a:t>mampu</a:t>
            </a:r>
            <a:r>
              <a:rPr lang="en-US" sz="1700" dirty="0"/>
              <a:t> </a:t>
            </a:r>
            <a:r>
              <a:rPr lang="en-US" sz="1700" dirty="0" err="1"/>
              <a:t>untuk</a:t>
            </a:r>
            <a:r>
              <a:rPr lang="en-US" sz="1700" dirty="0"/>
              <a:t> </a:t>
            </a:r>
            <a:r>
              <a:rPr lang="en-US" sz="1700" dirty="0" err="1"/>
              <a:t>hidup</a:t>
            </a:r>
            <a:r>
              <a:rPr lang="en-US" sz="1700" dirty="0"/>
              <a:t> </a:t>
            </a:r>
            <a:r>
              <a:rPr lang="en-US" sz="1700" dirty="0" err="1"/>
              <a:t>efektif</a:t>
            </a:r>
            <a:r>
              <a:rPr lang="en-US" sz="1700" dirty="0"/>
              <a:t> dan </a:t>
            </a:r>
            <a:r>
              <a:rPr lang="en-US" sz="1700" dirty="0" err="1"/>
              <a:t>produktif</a:t>
            </a:r>
            <a:r>
              <a:rPr lang="en-US" sz="1700" dirty="0"/>
              <a:t>.</a:t>
            </a:r>
          </a:p>
          <a:p>
            <a:endParaRPr lang="en-US" sz="1700" dirty="0"/>
          </a:p>
          <a:p>
            <a:r>
              <a:rPr lang="en-US" sz="1700" dirty="0" err="1"/>
              <a:t>Bila</a:t>
            </a:r>
            <a:r>
              <a:rPr lang="en-US" sz="1700" dirty="0"/>
              <a:t> </a:t>
            </a:r>
            <a:r>
              <a:rPr lang="en-US" sz="1700" dirty="0" err="1"/>
              <a:t>konselor</a:t>
            </a:r>
            <a:r>
              <a:rPr lang="en-US" sz="1700" dirty="0"/>
              <a:t> </a:t>
            </a:r>
            <a:r>
              <a:rPr lang="en-US" sz="1700" dirty="0" err="1"/>
              <a:t>mampu</a:t>
            </a:r>
            <a:r>
              <a:rPr lang="en-US" sz="1700" dirty="0"/>
              <a:t> </a:t>
            </a:r>
            <a:r>
              <a:rPr lang="en-US" sz="1700" dirty="0" err="1"/>
              <a:t>mengalami</a:t>
            </a:r>
            <a:r>
              <a:rPr lang="en-US" sz="1700" dirty="0"/>
              <a:t> dan </a:t>
            </a:r>
            <a:r>
              <a:rPr lang="en-US" sz="1700" dirty="0" err="1"/>
              <a:t>menunjukkan</a:t>
            </a:r>
            <a:r>
              <a:rPr lang="en-US" sz="1700" dirty="0"/>
              <a:t> </a:t>
            </a:r>
            <a:r>
              <a:rPr lang="en-US" sz="1700" dirty="0" err="1"/>
              <a:t>kesungguhan</a:t>
            </a:r>
            <a:r>
              <a:rPr lang="en-US" sz="1700" dirty="0"/>
              <a:t>, </a:t>
            </a:r>
            <a:r>
              <a:rPr lang="en-US" sz="1700" dirty="0" err="1"/>
              <a:t>perhatian</a:t>
            </a:r>
            <a:r>
              <a:rPr lang="en-US" sz="1700" dirty="0"/>
              <a:t>, dan </a:t>
            </a:r>
            <a:r>
              <a:rPr lang="en-US" sz="1700" dirty="0" err="1"/>
              <a:t>pemahamannya</a:t>
            </a:r>
            <a:r>
              <a:rPr lang="en-US" sz="1700" dirty="0"/>
              <a:t>, </a:t>
            </a:r>
            <a:r>
              <a:rPr lang="en-US" sz="1700" dirty="0" err="1"/>
              <a:t>perubahan-peru-bahan</a:t>
            </a:r>
            <a:r>
              <a:rPr lang="en-US" sz="1700" dirty="0"/>
              <a:t> yang </a:t>
            </a:r>
            <a:r>
              <a:rPr lang="en-US" sz="1700" dirty="0" err="1"/>
              <a:t>signifikan</a:t>
            </a:r>
            <a:r>
              <a:rPr lang="en-US" sz="1700" dirty="0"/>
              <a:t> </a:t>
            </a:r>
            <a:r>
              <a:rPr lang="en-US" sz="1700" dirty="0" err="1"/>
              <a:t>akan</a:t>
            </a:r>
            <a:r>
              <a:rPr lang="en-US" sz="1700" dirty="0"/>
              <a:t> </a:t>
            </a:r>
            <a:r>
              <a:rPr lang="en-US" sz="1700" dirty="0" err="1"/>
              <a:t>sangat</a:t>
            </a:r>
            <a:r>
              <a:rPr lang="en-US" sz="1700" dirty="0"/>
              <a:t> </a:t>
            </a:r>
            <a:r>
              <a:rPr lang="en-US" sz="1700" dirty="0" err="1"/>
              <a:t>mungkin</a:t>
            </a:r>
            <a:r>
              <a:rPr lang="en-US" sz="1700" dirty="0"/>
              <a:t> </a:t>
            </a:r>
            <a:r>
              <a:rPr lang="en-US" sz="1700" dirty="0" err="1"/>
              <a:t>terjadi</a:t>
            </a:r>
            <a:r>
              <a:rPr lang="en-US" sz="1700" dirty="0"/>
              <a:t> pada </a:t>
            </a:r>
            <a:r>
              <a:rPr lang="en-US" sz="1700" dirty="0" err="1"/>
              <a:t>diri</a:t>
            </a:r>
            <a:r>
              <a:rPr lang="en-US" sz="1700" dirty="0"/>
              <a:t> </a:t>
            </a:r>
            <a:r>
              <a:rPr lang="en-US" sz="1700" dirty="0" err="1"/>
              <a:t>konseli</a:t>
            </a:r>
            <a:r>
              <a:rPr lang="en-US" sz="1700" dirty="0"/>
              <a:t>.</a:t>
            </a:r>
          </a:p>
          <a:p>
            <a:endParaRPr lang="en-US" sz="1700" dirty="0"/>
          </a:p>
          <a:p>
            <a:r>
              <a:rPr lang="en-US" sz="1700" dirty="0" err="1"/>
              <a:t>Tiga</a:t>
            </a:r>
            <a:r>
              <a:rPr lang="en-US" sz="1700" dirty="0"/>
              <a:t> </a:t>
            </a:r>
            <a:r>
              <a:rPr lang="en-US" sz="1700" dirty="0" err="1"/>
              <a:t>ciri</a:t>
            </a:r>
            <a:r>
              <a:rPr lang="en-US" sz="1700" dirty="0"/>
              <a:t> </a:t>
            </a:r>
            <a:r>
              <a:rPr lang="en-US" sz="1700" dirty="0" err="1"/>
              <a:t>utama</a:t>
            </a:r>
            <a:r>
              <a:rPr lang="en-US" sz="1700" dirty="0"/>
              <a:t> </a:t>
            </a:r>
            <a:r>
              <a:rPr lang="en-US" sz="1700" dirty="0" err="1"/>
              <a:t>konselor</a:t>
            </a:r>
            <a:r>
              <a:rPr lang="en-US" sz="1700" dirty="0"/>
              <a:t> yang </a:t>
            </a:r>
            <a:r>
              <a:rPr lang="en-US" sz="1700" dirty="0" err="1"/>
              <a:t>mendo-rong</a:t>
            </a:r>
            <a:r>
              <a:rPr lang="en-US" sz="1700" dirty="0"/>
              <a:t> </a:t>
            </a:r>
            <a:r>
              <a:rPr lang="en-US" sz="1700" dirty="0" err="1"/>
              <a:t>terciptanya</a:t>
            </a:r>
            <a:r>
              <a:rPr lang="en-US" sz="1700" dirty="0"/>
              <a:t> </a:t>
            </a:r>
            <a:r>
              <a:rPr lang="en-US" sz="1700" dirty="0" err="1"/>
              <a:t>iklim</a:t>
            </a:r>
            <a:r>
              <a:rPr lang="en-US" sz="1700" dirty="0"/>
              <a:t> yang </a:t>
            </a:r>
            <a:r>
              <a:rPr lang="en-US" sz="1700" dirty="0" err="1"/>
              <a:t>meningkat-kan</a:t>
            </a:r>
            <a:r>
              <a:rPr lang="en-US" sz="1700" dirty="0"/>
              <a:t> </a:t>
            </a:r>
            <a:r>
              <a:rPr lang="en-US" sz="1700" dirty="0" err="1"/>
              <a:t>pertumbuhan</a:t>
            </a:r>
            <a:r>
              <a:rPr lang="en-US" sz="1700" dirty="0"/>
              <a:t> </a:t>
            </a:r>
            <a:r>
              <a:rPr lang="en-US" sz="1700" dirty="0" err="1"/>
              <a:t>sehingga</a:t>
            </a:r>
            <a:r>
              <a:rPr lang="en-US" sz="1700" dirty="0"/>
              <a:t> </a:t>
            </a:r>
            <a:r>
              <a:rPr lang="en-US" sz="1700" dirty="0" err="1"/>
              <a:t>individu</a:t>
            </a:r>
            <a:r>
              <a:rPr lang="en-US" sz="1700" dirty="0"/>
              <a:t> </a:t>
            </a:r>
            <a:r>
              <a:rPr lang="en-US" sz="1700" dirty="0" err="1"/>
              <a:t>menjadi</a:t>
            </a:r>
            <a:r>
              <a:rPr lang="en-US" sz="1700" dirty="0"/>
              <a:t> </a:t>
            </a:r>
            <a:r>
              <a:rPr lang="en-US" sz="1700" dirty="0" err="1"/>
              <a:t>seseorang</a:t>
            </a:r>
            <a:r>
              <a:rPr lang="en-US" sz="1700" dirty="0"/>
              <a:t> </a:t>
            </a:r>
            <a:r>
              <a:rPr lang="en-US" sz="1700" dirty="0" err="1"/>
              <a:t>sesuai</a:t>
            </a:r>
            <a:r>
              <a:rPr lang="en-US" sz="1700" dirty="0"/>
              <a:t> </a:t>
            </a:r>
            <a:r>
              <a:rPr lang="en-US" sz="1700" dirty="0" err="1"/>
              <a:t>kemampuan</a:t>
            </a:r>
            <a:r>
              <a:rPr lang="en-US" sz="1700" dirty="0"/>
              <a:t> yang </a:t>
            </a:r>
            <a:r>
              <a:rPr lang="en-US" sz="1700" dirty="0" err="1"/>
              <a:t>dimiliki</a:t>
            </a:r>
            <a:r>
              <a:rPr lang="en-US" sz="1700" dirty="0"/>
              <a:t> </a:t>
            </a:r>
            <a:r>
              <a:rPr lang="en-US" sz="1700" dirty="0" err="1"/>
              <a:t>adalah</a:t>
            </a:r>
            <a:r>
              <a:rPr lang="en-US" sz="1700" dirty="0"/>
              <a:t>: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US" sz="1700" dirty="0"/>
          </a:p>
          <a:p>
            <a:pPr eaLnBrk="1" hangingPunct="1">
              <a:buFont typeface="Arial" panose="020B0604020202020204" pitchFamily="34" charset="0"/>
              <a:buAutoNum type="arabicPeriod" startAt="2"/>
            </a:pPr>
            <a:endParaRPr lang="en-US" sz="1700" dirty="0"/>
          </a:p>
        </p:txBody>
      </p:sp>
      <p:sp>
        <p:nvSpPr>
          <p:cNvPr id="19459" name="Content Placeholder 8"/>
          <p:cNvSpPr>
            <a:spLocks noGrp="1"/>
          </p:cNvSpPr>
          <p:nvPr>
            <p:ph sz="half" idx="4294967295"/>
          </p:nvPr>
        </p:nvSpPr>
        <p:spPr>
          <a:xfrm>
            <a:off x="6172202" y="914400"/>
            <a:ext cx="5091545" cy="5029200"/>
          </a:xfrm>
          <a:prstGeom prst="rect">
            <a:avLst/>
          </a:prstGeom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 fontScale="92500" lnSpcReduction="10000"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sz="1700" dirty="0"/>
              <a:t>     a. </a:t>
            </a:r>
            <a:r>
              <a:rPr lang="en-US" sz="1700" i="1" dirty="0"/>
              <a:t>congruence (genuineness or realness)</a:t>
            </a:r>
            <a:r>
              <a:rPr lang="en-US" sz="1700" dirty="0"/>
              <a:t>  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sz="1700" dirty="0"/>
              <a:t>     b. </a:t>
            </a:r>
            <a:r>
              <a:rPr lang="en-US" sz="1700" i="1" dirty="0"/>
              <a:t>unconditional positive regard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sz="1700" i="1" dirty="0"/>
              <a:t>           (acceptance and caring).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sz="1700" dirty="0"/>
              <a:t>       c. </a:t>
            </a:r>
            <a:r>
              <a:rPr lang="en-US" sz="1700" i="1" dirty="0"/>
              <a:t>accurate empathic </a:t>
            </a:r>
            <a:r>
              <a:rPr lang="en-US" sz="1700" i="1" dirty="0" err="1"/>
              <a:t>undertstanding</a:t>
            </a:r>
            <a:endParaRPr lang="en-US" sz="1700" i="1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sz="1700" i="1" dirty="0"/>
              <a:t>          (an ability to deeply grasp the subject-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sz="1700" i="1" dirty="0"/>
              <a:t>           </a:t>
            </a:r>
            <a:r>
              <a:rPr lang="en-US" sz="1700" i="1" dirty="0" err="1"/>
              <a:t>ive</a:t>
            </a:r>
            <a:r>
              <a:rPr lang="en-US" sz="1700" i="1" dirty="0"/>
              <a:t> world of another person).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US" sz="1700" i="1" dirty="0"/>
          </a:p>
          <a:p>
            <a:pPr eaLnBrk="1" hangingPunct="1">
              <a:buFont typeface="Arial" panose="020B0604020202020204" pitchFamily="34" charset="0"/>
              <a:buAutoNum type="arabicPeriod" startAt="4"/>
            </a:pPr>
            <a:r>
              <a:rPr lang="en-US" sz="1700" dirty="0"/>
              <a:t>Orang </a:t>
            </a:r>
            <a:r>
              <a:rPr lang="en-US" sz="1700" dirty="0" err="1"/>
              <a:t>akan</a:t>
            </a:r>
            <a:r>
              <a:rPr lang="en-US" sz="1700" dirty="0"/>
              <a:t> </a:t>
            </a:r>
            <a:r>
              <a:rPr lang="en-US" sz="1700" dirty="0" err="1"/>
              <a:t>bergerak</a:t>
            </a:r>
            <a:r>
              <a:rPr lang="en-US" sz="1700" dirty="0"/>
              <a:t> </a:t>
            </a:r>
            <a:r>
              <a:rPr lang="en-US" sz="1700" dirty="0" err="1"/>
              <a:t>menuju</a:t>
            </a:r>
            <a:r>
              <a:rPr lang="en-US" sz="1700" dirty="0"/>
              <a:t> </a:t>
            </a:r>
            <a:r>
              <a:rPr lang="en-US" sz="1700" dirty="0" err="1"/>
              <a:t>sehat</a:t>
            </a:r>
            <a:r>
              <a:rPr lang="en-US" sz="1700" dirty="0"/>
              <a:t> </a:t>
            </a:r>
            <a:r>
              <a:rPr lang="en-US" sz="1700" dirty="0" err="1"/>
              <a:t>bila</a:t>
            </a:r>
            <a:endParaRPr lang="en-US" sz="17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sz="1700" dirty="0"/>
              <a:t>       </a:t>
            </a:r>
            <a:r>
              <a:rPr lang="en-US" sz="1700" dirty="0" err="1"/>
              <a:t>cara</a:t>
            </a:r>
            <a:r>
              <a:rPr lang="en-US" sz="1700" dirty="0"/>
              <a:t> </a:t>
            </a:r>
            <a:r>
              <a:rPr lang="en-US" sz="1700" dirty="0" err="1"/>
              <a:t>untuk</a:t>
            </a:r>
            <a:r>
              <a:rPr lang="en-US" sz="1700" dirty="0"/>
              <a:t> </a:t>
            </a:r>
            <a:r>
              <a:rPr lang="en-US" sz="1700" dirty="0" err="1"/>
              <a:t>melakukan</a:t>
            </a:r>
            <a:r>
              <a:rPr lang="en-US" sz="1700" dirty="0"/>
              <a:t> </a:t>
            </a:r>
            <a:r>
              <a:rPr lang="en-US" sz="1700" dirty="0" err="1"/>
              <a:t>itu</a:t>
            </a:r>
            <a:r>
              <a:rPr lang="en-US" sz="1700" dirty="0"/>
              <a:t> </a:t>
            </a:r>
            <a:r>
              <a:rPr lang="en-US" sz="1700" dirty="0" err="1"/>
              <a:t>terbuka</a:t>
            </a:r>
            <a:r>
              <a:rPr lang="en-US" sz="1700" dirty="0"/>
              <a:t>. </a:t>
            </a:r>
            <a:r>
              <a:rPr lang="en-US" sz="1700" dirty="0" err="1"/>
              <a:t>Jadi</a:t>
            </a:r>
            <a:r>
              <a:rPr lang="en-US" sz="1700" dirty="0"/>
              <a:t>, </a:t>
            </a:r>
            <a:r>
              <a:rPr lang="en-US" sz="1700" dirty="0" err="1"/>
              <a:t>tujuan</a:t>
            </a:r>
            <a:r>
              <a:rPr lang="en-US" sz="1700" dirty="0"/>
              <a:t> </a:t>
            </a:r>
            <a:r>
              <a:rPr lang="en-US" sz="1700" dirty="0" err="1"/>
              <a:t>konseling</a:t>
            </a:r>
            <a:r>
              <a:rPr lang="en-US" sz="1700" dirty="0"/>
              <a:t> </a:t>
            </a:r>
            <a:r>
              <a:rPr lang="en-US" sz="1700" dirty="0" err="1"/>
              <a:t>adalah</a:t>
            </a:r>
            <a:r>
              <a:rPr lang="en-US" sz="1700" dirty="0"/>
              <a:t> </a:t>
            </a:r>
            <a:r>
              <a:rPr lang="en-US" sz="1700" dirty="0" err="1"/>
              <a:t>membuat</a:t>
            </a:r>
            <a:r>
              <a:rPr lang="en-US" sz="1700" dirty="0"/>
              <a:t> </a:t>
            </a:r>
            <a:r>
              <a:rPr lang="en-US" sz="1700" dirty="0" err="1"/>
              <a:t>klien</a:t>
            </a:r>
            <a:r>
              <a:rPr lang="en-US" sz="1700" dirty="0"/>
              <a:t> </a:t>
            </a:r>
            <a:r>
              <a:rPr lang="en-US" sz="1700" dirty="0" err="1"/>
              <a:t>bebas</a:t>
            </a:r>
            <a:r>
              <a:rPr lang="en-US" sz="1700" dirty="0"/>
              <a:t> dan </a:t>
            </a:r>
            <a:r>
              <a:rPr lang="en-US" sz="1700" dirty="0" err="1"/>
              <a:t>menciptakan</a:t>
            </a:r>
            <a:r>
              <a:rPr lang="en-US" sz="1700" dirty="0"/>
              <a:t> </a:t>
            </a:r>
            <a:r>
              <a:rPr lang="en-US" sz="1700" dirty="0" err="1"/>
              <a:t>kondisi-kondisi</a:t>
            </a:r>
            <a:r>
              <a:rPr lang="en-US" sz="1700" dirty="0"/>
              <a:t> yang </a:t>
            </a:r>
            <a:r>
              <a:rPr lang="en-US" sz="1700" dirty="0" err="1"/>
              <a:t>memungkinkan</a:t>
            </a:r>
            <a:r>
              <a:rPr lang="en-US" sz="1700" dirty="0"/>
              <a:t> </a:t>
            </a:r>
            <a:r>
              <a:rPr lang="en-US" sz="1700" dirty="0" err="1"/>
              <a:t>mereka</a:t>
            </a:r>
            <a:r>
              <a:rPr lang="en-US" sz="1700" dirty="0"/>
              <a:t> </a:t>
            </a:r>
            <a:r>
              <a:rPr lang="en-US" sz="1700" dirty="0" err="1"/>
              <a:t>terlibat</a:t>
            </a:r>
            <a:r>
              <a:rPr lang="en-US" sz="1700" dirty="0"/>
              <a:t> </a:t>
            </a:r>
            <a:r>
              <a:rPr lang="en-US" sz="1700" dirty="0" err="1"/>
              <a:t>dalam</a:t>
            </a:r>
            <a:r>
              <a:rPr lang="en-US" sz="1700" dirty="0"/>
              <a:t> </a:t>
            </a:r>
            <a:r>
              <a:rPr lang="en-US" sz="1700" dirty="0" err="1"/>
              <a:t>eksplorasi</a:t>
            </a:r>
            <a:r>
              <a:rPr lang="en-US" sz="1700" dirty="0"/>
              <a:t> </a:t>
            </a:r>
            <a:r>
              <a:rPr lang="en-US" sz="1700" dirty="0" err="1"/>
              <a:t>dir</a:t>
            </a:r>
            <a:r>
              <a:rPr lang="en-US" sz="1700" dirty="0"/>
              <a:t> yang </a:t>
            </a:r>
            <a:r>
              <a:rPr lang="en-US" sz="1700" dirty="0" err="1"/>
              <a:t>bermakna</a:t>
            </a:r>
            <a:r>
              <a:rPr lang="en-US" sz="1700" dirty="0"/>
              <a:t>. Bi-la orang </a:t>
            </a:r>
            <a:r>
              <a:rPr lang="en-US" sz="1700" dirty="0" err="1"/>
              <a:t>menjadi</a:t>
            </a:r>
            <a:r>
              <a:rPr lang="en-US" sz="1700" dirty="0"/>
              <a:t> </a:t>
            </a:r>
            <a:r>
              <a:rPr lang="en-US" sz="1700" dirty="0" err="1"/>
              <a:t>bebas</a:t>
            </a:r>
            <a:r>
              <a:rPr lang="en-US" sz="1700" dirty="0"/>
              <a:t>, </a:t>
            </a:r>
            <a:r>
              <a:rPr lang="en-US" sz="1700" dirty="0" err="1"/>
              <a:t>mereka</a:t>
            </a:r>
            <a:r>
              <a:rPr lang="en-US" sz="1700" dirty="0"/>
              <a:t> </a:t>
            </a:r>
            <a:r>
              <a:rPr lang="en-US" sz="1700" dirty="0" err="1"/>
              <a:t>akan</a:t>
            </a:r>
            <a:r>
              <a:rPr lang="en-US" sz="1700" dirty="0"/>
              <a:t> </a:t>
            </a:r>
            <a:r>
              <a:rPr lang="en-US" sz="1700" dirty="0" err="1"/>
              <a:t>mampu</a:t>
            </a:r>
            <a:r>
              <a:rPr lang="en-US" sz="1700" dirty="0"/>
              <a:t> </a:t>
            </a:r>
            <a:r>
              <a:rPr lang="en-US" sz="1700" dirty="0" err="1"/>
              <a:t>menemukan</a:t>
            </a:r>
            <a:r>
              <a:rPr lang="en-US" sz="1700" dirty="0"/>
              <a:t> </a:t>
            </a:r>
            <a:r>
              <a:rPr lang="en-US" sz="1700" dirty="0" err="1"/>
              <a:t>jalan</a:t>
            </a:r>
            <a:r>
              <a:rPr lang="en-US" sz="1700" dirty="0"/>
              <a:t> </a:t>
            </a:r>
            <a:r>
              <a:rPr lang="en-US" sz="1700" dirty="0" err="1"/>
              <a:t>mereka</a:t>
            </a:r>
            <a:r>
              <a:rPr lang="en-US" sz="1700" dirty="0"/>
              <a:t>. 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7060025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8" y="0"/>
            <a:ext cx="10396882" cy="1151965"/>
          </a:xfrm>
        </p:spPr>
        <p:txBody>
          <a:bodyPr rtlCol="0">
            <a:scene3d>
              <a:camera prst="orthographicFront"/>
              <a:lightRig rig="threePt" dir="t">
                <a:rot lat="0" lon="0" rev="4800000"/>
              </a:lightRig>
            </a:scene3d>
          </a:bodyPr>
          <a:lstStyle/>
          <a:p>
            <a:pPr eaLnBrk="1" hangingPunct="1">
              <a:defRPr/>
            </a:pPr>
            <a:r>
              <a:rPr lang="en-US" dirty="0" err="1">
                <a:ea typeface="ＭＳ Ｐゴシック" pitchFamily="-110" charset="-128"/>
              </a:rPr>
              <a:t>Struktur</a:t>
            </a:r>
            <a:r>
              <a:rPr lang="en-US" dirty="0">
                <a:ea typeface="ＭＳ Ｐゴシック" pitchFamily="-110" charset="-128"/>
              </a:rPr>
              <a:t> </a:t>
            </a:r>
            <a:r>
              <a:rPr lang="en-US" dirty="0" err="1">
                <a:ea typeface="ＭＳ Ｐゴシック" pitchFamily="-110" charset="-128"/>
              </a:rPr>
              <a:t>Kepribadian</a:t>
            </a:r>
            <a:endParaRPr lang="en-US" dirty="0">
              <a:ea typeface="ＭＳ Ｐゴシック" pitchFamily="-110" charset="-128"/>
            </a:endParaRPr>
          </a:p>
        </p:txBody>
      </p:sp>
      <p:sp>
        <p:nvSpPr>
          <p:cNvPr id="20482" name="Content Placeholder 2"/>
          <p:cNvSpPr>
            <a:spLocks noGrp="1"/>
          </p:cNvSpPr>
          <p:nvPr>
            <p:ph idx="4294967295"/>
          </p:nvPr>
        </p:nvSpPr>
        <p:spPr>
          <a:xfrm>
            <a:off x="429491" y="1151966"/>
            <a:ext cx="11139054" cy="4569962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538163" lvl="1" indent="-514350">
              <a:buFont typeface="Corbel" panose="020B0503020204020204" pitchFamily="34" charset="0"/>
              <a:buAutoNum type="arabicPeriod"/>
            </a:pPr>
            <a:r>
              <a:rPr lang="en-US" sz="2400" dirty="0" err="1"/>
              <a:t>Organisme</a:t>
            </a:r>
            <a:r>
              <a:rPr lang="en-US" sz="2400" dirty="0"/>
              <a:t>:</a:t>
            </a:r>
          </a:p>
          <a:p>
            <a:pPr marL="896938" lvl="2" indent="-358775">
              <a:buFont typeface="Corbel" panose="020B0503020204020204" pitchFamily="34" charset="0"/>
              <a:buAutoNum type="alphaLcParenR"/>
            </a:pPr>
            <a:r>
              <a:rPr lang="en-US" sz="2200" dirty="0" err="1"/>
              <a:t>Makhluk</a:t>
            </a:r>
            <a:r>
              <a:rPr lang="en-US" sz="2200" dirty="0"/>
              <a:t> </a:t>
            </a:r>
            <a:r>
              <a:rPr lang="en-US" sz="2200" dirty="0" err="1"/>
              <a:t>hidup</a:t>
            </a:r>
            <a:r>
              <a:rPr lang="en-US" sz="2200" dirty="0"/>
              <a:t>: </a:t>
            </a:r>
            <a:r>
              <a:rPr lang="en-US" sz="2200" dirty="0" err="1"/>
              <a:t>organisme</a:t>
            </a:r>
            <a:r>
              <a:rPr lang="en-US" sz="2200" dirty="0"/>
              <a:t> </a:t>
            </a:r>
            <a:r>
              <a:rPr lang="en-US" sz="2200" dirty="0" err="1"/>
              <a:t>merupakan</a:t>
            </a:r>
            <a:r>
              <a:rPr lang="en-US" sz="2200" dirty="0"/>
              <a:t> </a:t>
            </a:r>
            <a:r>
              <a:rPr lang="en-US" sz="2200" dirty="0" err="1"/>
              <a:t>makhluk</a:t>
            </a:r>
            <a:r>
              <a:rPr lang="en-US" sz="2200" dirty="0"/>
              <a:t> </a:t>
            </a:r>
            <a:r>
              <a:rPr lang="en-US" sz="2200" dirty="0" err="1"/>
              <a:t>lengkap</a:t>
            </a:r>
            <a:r>
              <a:rPr lang="en-US" sz="2200" dirty="0"/>
              <a:t>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dirty="0" err="1"/>
              <a:t>fungsi</a:t>
            </a:r>
            <a:r>
              <a:rPr lang="en-US" sz="2200" dirty="0"/>
              <a:t> </a:t>
            </a:r>
            <a:r>
              <a:rPr lang="en-US" sz="2200" dirty="0" err="1"/>
              <a:t>fisik</a:t>
            </a:r>
            <a:r>
              <a:rPr lang="en-US" sz="2200" dirty="0"/>
              <a:t> dan </a:t>
            </a:r>
            <a:r>
              <a:rPr lang="en-US" sz="2200" dirty="0" err="1"/>
              <a:t>psikologisnya</a:t>
            </a:r>
            <a:r>
              <a:rPr lang="en-US" sz="2200" dirty="0"/>
              <a:t> yang </a:t>
            </a:r>
            <a:r>
              <a:rPr lang="en-US" sz="2200" dirty="0" err="1"/>
              <a:t>merupakan</a:t>
            </a:r>
            <a:r>
              <a:rPr lang="en-US" sz="2200" dirty="0"/>
              <a:t> </a:t>
            </a:r>
            <a:r>
              <a:rPr lang="en-US" sz="2200" dirty="0" err="1"/>
              <a:t>tempat</a:t>
            </a:r>
            <a:r>
              <a:rPr lang="en-US" sz="2200" dirty="0"/>
              <a:t> </a:t>
            </a:r>
            <a:r>
              <a:rPr lang="en-US" sz="2200" dirty="0" err="1"/>
              <a:t>dari</a:t>
            </a:r>
            <a:r>
              <a:rPr lang="en-US" sz="2200" dirty="0"/>
              <a:t> </a:t>
            </a:r>
            <a:r>
              <a:rPr lang="en-US" sz="2200" dirty="0" err="1"/>
              <a:t>semua</a:t>
            </a:r>
            <a:r>
              <a:rPr lang="en-US" sz="2200" dirty="0"/>
              <a:t> </a:t>
            </a:r>
            <a:r>
              <a:rPr lang="en-US" sz="2200" dirty="0" err="1"/>
              <a:t>pengalaman</a:t>
            </a:r>
            <a:r>
              <a:rPr lang="en-US" sz="2200" dirty="0"/>
              <a:t>.</a:t>
            </a:r>
          </a:p>
          <a:p>
            <a:pPr marL="896938" lvl="2" indent="-358775">
              <a:buFont typeface="Corbel" panose="020B0503020204020204" pitchFamily="34" charset="0"/>
              <a:buAutoNum type="alphaLcParenR"/>
            </a:pPr>
            <a:r>
              <a:rPr lang="en-US" sz="2200" dirty="0" err="1"/>
              <a:t>Realitas</a:t>
            </a:r>
            <a:r>
              <a:rPr lang="en-US" sz="2200" dirty="0"/>
              <a:t> </a:t>
            </a:r>
            <a:r>
              <a:rPr lang="en-US" sz="2200" dirty="0" err="1"/>
              <a:t>subyektif</a:t>
            </a:r>
            <a:r>
              <a:rPr lang="en-US" sz="2200" dirty="0"/>
              <a:t>: </a:t>
            </a:r>
            <a:r>
              <a:rPr lang="en-US" sz="2200" dirty="0" err="1"/>
              <a:t>organisme</a:t>
            </a:r>
            <a:r>
              <a:rPr lang="en-US" sz="2200" dirty="0"/>
              <a:t> </a:t>
            </a:r>
            <a:r>
              <a:rPr lang="en-US" sz="2200" dirty="0" err="1"/>
              <a:t>menanggapi</a:t>
            </a:r>
            <a:r>
              <a:rPr lang="en-US" sz="2200" dirty="0"/>
              <a:t> dunia </a:t>
            </a:r>
            <a:r>
              <a:rPr lang="en-US" sz="2200" dirty="0" err="1"/>
              <a:t>seperti</a:t>
            </a:r>
            <a:r>
              <a:rPr lang="en-US" sz="2200" dirty="0"/>
              <a:t> yang </a:t>
            </a:r>
            <a:r>
              <a:rPr lang="en-US" sz="2200" dirty="0" err="1"/>
              <a:t>diamati</a:t>
            </a:r>
            <a:r>
              <a:rPr lang="en-US" sz="2200" dirty="0"/>
              <a:t>/ </a:t>
            </a:r>
            <a:r>
              <a:rPr lang="en-US" sz="2200" dirty="0" err="1"/>
              <a:t>dialaminya</a:t>
            </a:r>
            <a:endParaRPr lang="en-US" sz="2200" dirty="0"/>
          </a:p>
          <a:p>
            <a:pPr marL="896938" lvl="2" indent="-358775">
              <a:buFont typeface="Corbel" panose="020B0503020204020204" pitchFamily="34" charset="0"/>
              <a:buAutoNum type="alphaLcParenR"/>
            </a:pPr>
            <a:r>
              <a:rPr lang="en-US" sz="2200" dirty="0" err="1"/>
              <a:t>Holisme</a:t>
            </a:r>
            <a:r>
              <a:rPr lang="en-US" sz="2200" dirty="0"/>
              <a:t> : </a:t>
            </a:r>
            <a:r>
              <a:rPr lang="en-US" sz="2200" dirty="0" err="1"/>
              <a:t>organisme</a:t>
            </a:r>
            <a:r>
              <a:rPr lang="en-US" sz="2200" dirty="0"/>
              <a:t> </a:t>
            </a:r>
            <a:r>
              <a:rPr lang="en-US" sz="2200" dirty="0" err="1"/>
              <a:t>merupakan</a:t>
            </a:r>
            <a:r>
              <a:rPr lang="en-US" sz="2200" dirty="0"/>
              <a:t> </a:t>
            </a:r>
            <a:r>
              <a:rPr lang="en-US" sz="2200" dirty="0" err="1"/>
              <a:t>satu</a:t>
            </a:r>
            <a:r>
              <a:rPr lang="en-US" sz="2200" dirty="0"/>
              <a:t> </a:t>
            </a:r>
            <a:r>
              <a:rPr lang="en-US" sz="2200" dirty="0" err="1"/>
              <a:t>kesatuan</a:t>
            </a:r>
            <a:r>
              <a:rPr lang="en-US" sz="2200" dirty="0"/>
              <a:t> </a:t>
            </a:r>
            <a:r>
              <a:rPr lang="en-US" sz="2200" dirty="0" err="1"/>
              <a:t>sistem</a:t>
            </a:r>
            <a:r>
              <a:rPr lang="en-US" sz="2200" dirty="0"/>
              <a:t> </a:t>
            </a:r>
            <a:r>
              <a:rPr lang="en-US" sz="2200" dirty="0" err="1"/>
              <a:t>sehingga</a:t>
            </a:r>
            <a:r>
              <a:rPr lang="en-US" sz="2200" dirty="0"/>
              <a:t> </a:t>
            </a:r>
            <a:r>
              <a:rPr lang="en-US" sz="2200" dirty="0" err="1"/>
              <a:t>perubahan</a:t>
            </a:r>
            <a:r>
              <a:rPr lang="en-US" sz="2200" dirty="0"/>
              <a:t> pada </a:t>
            </a:r>
            <a:r>
              <a:rPr lang="en-US" sz="2200" dirty="0" err="1"/>
              <a:t>satu</a:t>
            </a:r>
            <a:r>
              <a:rPr lang="en-US" sz="2200" dirty="0"/>
              <a:t> </a:t>
            </a:r>
            <a:r>
              <a:rPr lang="en-US" sz="2200" dirty="0" err="1"/>
              <a:t>bagian</a:t>
            </a:r>
            <a:r>
              <a:rPr lang="en-US" sz="2200" dirty="0"/>
              <a:t> </a:t>
            </a:r>
            <a:r>
              <a:rPr lang="en-US" sz="2200" dirty="0" err="1"/>
              <a:t>akan</a:t>
            </a:r>
            <a:r>
              <a:rPr lang="en-US" sz="2200" dirty="0"/>
              <a:t> </a:t>
            </a:r>
            <a:r>
              <a:rPr lang="en-US" sz="2200" dirty="0" err="1"/>
              <a:t>mempengaruhi</a:t>
            </a:r>
            <a:r>
              <a:rPr lang="en-US" sz="2200" dirty="0"/>
              <a:t> </a:t>
            </a:r>
            <a:r>
              <a:rPr lang="en-US" sz="2200" dirty="0" err="1"/>
              <a:t>bagian</a:t>
            </a:r>
            <a:r>
              <a:rPr lang="en-US" sz="2200" dirty="0"/>
              <a:t> lain.</a:t>
            </a:r>
          </a:p>
          <a:p>
            <a:pPr marL="896938" lvl="2" indent="-358775">
              <a:buNone/>
            </a:pPr>
            <a:endParaRPr lang="en-US" sz="2200" dirty="0"/>
          </a:p>
          <a:p>
            <a:pPr marL="538163" lvl="1" indent="-514350">
              <a:buFont typeface="Corbel" panose="020B0503020204020204" pitchFamily="34" charset="0"/>
              <a:buAutoNum type="arabicPeriod"/>
            </a:pPr>
            <a:r>
              <a:rPr lang="en-US" sz="2400" dirty="0"/>
              <a:t>Medan </a:t>
            </a:r>
            <a:r>
              <a:rPr lang="en-US" sz="2400" dirty="0" err="1"/>
              <a:t>Fenomena</a:t>
            </a:r>
            <a:r>
              <a:rPr lang="en-US" sz="2400" dirty="0"/>
              <a:t> </a:t>
            </a:r>
          </a:p>
          <a:p>
            <a:pPr marL="538163" lvl="1" indent="-514350">
              <a:buNone/>
            </a:pPr>
            <a:r>
              <a:rPr lang="en-US" sz="2400" dirty="0"/>
              <a:t>	</a:t>
            </a:r>
            <a:r>
              <a:rPr lang="en-US" sz="2200" dirty="0" err="1"/>
              <a:t>meliputi</a:t>
            </a:r>
            <a:r>
              <a:rPr lang="en-US" sz="2200" dirty="0"/>
              <a:t> </a:t>
            </a:r>
            <a:r>
              <a:rPr lang="en-US" sz="2200" dirty="0" err="1"/>
              <a:t>pengalaman</a:t>
            </a:r>
            <a:r>
              <a:rPr lang="en-US" sz="2200" dirty="0"/>
              <a:t> internal dan </a:t>
            </a:r>
            <a:r>
              <a:rPr lang="en-US" sz="2200" dirty="0" err="1"/>
              <a:t>eksternal</a:t>
            </a:r>
            <a:r>
              <a:rPr lang="en-US" sz="2200" dirty="0"/>
              <a:t>; </a:t>
            </a:r>
            <a:r>
              <a:rPr lang="en-US" sz="2200" dirty="0" err="1"/>
              <a:t>pengalaman</a:t>
            </a:r>
            <a:r>
              <a:rPr lang="en-US" sz="2200" dirty="0"/>
              <a:t> yang </a:t>
            </a:r>
            <a:r>
              <a:rPr lang="en-US" sz="2200" dirty="0" err="1"/>
              <a:t>disimbolkan</a:t>
            </a:r>
            <a:r>
              <a:rPr lang="en-US" sz="2200" dirty="0"/>
              <a:t>, </a:t>
            </a:r>
            <a:r>
              <a:rPr lang="en-US" sz="2200" dirty="0" err="1"/>
              <a:t>disimbolkan</a:t>
            </a:r>
            <a:r>
              <a:rPr lang="en-US" sz="2200" dirty="0"/>
              <a:t> </a:t>
            </a:r>
            <a:r>
              <a:rPr lang="en-US" sz="2200" dirty="0" err="1"/>
              <a:t>tapi</a:t>
            </a:r>
            <a:r>
              <a:rPr lang="en-US" sz="2200" dirty="0"/>
              <a:t> </a:t>
            </a:r>
            <a:r>
              <a:rPr lang="en-US" sz="2200" dirty="0" err="1"/>
              <a:t>diingkari</a:t>
            </a:r>
            <a:r>
              <a:rPr lang="en-US" sz="2200" dirty="0"/>
              <a:t>, </a:t>
            </a:r>
            <a:r>
              <a:rPr lang="en-US" sz="2200" dirty="0" err="1"/>
              <a:t>tidak</a:t>
            </a:r>
            <a:r>
              <a:rPr lang="en-US" sz="2200" dirty="0"/>
              <a:t> </a:t>
            </a:r>
            <a:r>
              <a:rPr lang="en-US" sz="2200" dirty="0" err="1"/>
              <a:t>disimbolkan</a:t>
            </a:r>
            <a:r>
              <a:rPr lang="en-US" sz="2200" dirty="0"/>
              <a:t>/ </a:t>
            </a:r>
            <a:r>
              <a:rPr lang="en-US" sz="2200" dirty="0" err="1"/>
              <a:t>diabaikan</a:t>
            </a:r>
            <a:r>
              <a:rPr lang="en-US" sz="2200" dirty="0"/>
              <a:t>; </a:t>
            </a:r>
            <a:r>
              <a:rPr lang="en-US" sz="2200" dirty="0" err="1"/>
              <a:t>persepsi</a:t>
            </a:r>
            <a:r>
              <a:rPr lang="en-US" sz="2200" dirty="0"/>
              <a:t> </a:t>
            </a:r>
            <a:r>
              <a:rPr lang="en-US" sz="2200" dirty="0" err="1"/>
              <a:t>subyektif</a:t>
            </a:r>
            <a:r>
              <a:rPr lang="en-US" sz="2200" dirty="0"/>
              <a:t>; dan </a:t>
            </a:r>
            <a:r>
              <a:rPr lang="en-US" sz="2200" dirty="0" err="1"/>
              <a:t>tidak</a:t>
            </a:r>
            <a:r>
              <a:rPr lang="en-US" sz="2200" dirty="0"/>
              <a:t> </a:t>
            </a:r>
            <a:r>
              <a:rPr lang="en-US" sz="2200" dirty="0" err="1"/>
              <a:t>dapat</a:t>
            </a:r>
            <a:r>
              <a:rPr lang="en-US" sz="2200" dirty="0"/>
              <a:t> </a:t>
            </a:r>
            <a:r>
              <a:rPr lang="en-US" sz="2200" dirty="0" err="1"/>
              <a:t>diketahui</a:t>
            </a:r>
            <a:r>
              <a:rPr lang="en-US" sz="2200" dirty="0"/>
              <a:t> </a:t>
            </a:r>
            <a:r>
              <a:rPr lang="en-US" sz="2200" dirty="0" err="1"/>
              <a:t>oranglain</a:t>
            </a:r>
            <a:endParaRPr lang="en-US" sz="2200" dirty="0"/>
          </a:p>
          <a:p>
            <a:pPr marL="896938" lvl="2" indent="-358775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25271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155575"/>
            <a:ext cx="8229600" cy="343189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endParaRPr lang="en-US" dirty="0">
              <a:ea typeface="ＭＳ Ｐゴシック" charset="0"/>
              <a:cs typeface="ＭＳ Ｐゴシック" charset="0"/>
            </a:endParaRPr>
          </a:p>
        </p:txBody>
      </p:sp>
      <p:sp>
        <p:nvSpPr>
          <p:cNvPr id="21506" name="Content Placeholder 2"/>
          <p:cNvSpPr>
            <a:spLocks noGrp="1"/>
          </p:cNvSpPr>
          <p:nvPr>
            <p:ph idx="4294967295"/>
          </p:nvPr>
        </p:nvSpPr>
        <p:spPr>
          <a:xfrm>
            <a:off x="290945" y="803564"/>
            <a:ext cx="11236037" cy="484909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74675" indent="-457200">
              <a:buFont typeface="Wingdings 2" panose="05020102010507070707" pitchFamily="18" charset="2"/>
              <a:buAutoNum type="arabicPeriod" startAt="3"/>
            </a:pPr>
            <a:r>
              <a:rPr lang="en-US" sz="2400" dirty="0"/>
              <a:t>Self</a:t>
            </a:r>
          </a:p>
          <a:p>
            <a:pPr marL="866775" lvl="1" indent="-457200"/>
            <a:r>
              <a:rPr lang="en-US" sz="2000" dirty="0"/>
              <a:t>Self </a:t>
            </a:r>
            <a:r>
              <a:rPr lang="en-US" sz="2000" dirty="0" err="1"/>
              <a:t>terbentuk</a:t>
            </a:r>
            <a:r>
              <a:rPr lang="en-US" sz="2000" dirty="0"/>
              <a:t> </a:t>
            </a:r>
            <a:r>
              <a:rPr lang="en-US" sz="2000" dirty="0" err="1"/>
              <a:t>melalui</a:t>
            </a:r>
            <a:r>
              <a:rPr lang="en-US" sz="2000" dirty="0"/>
              <a:t> </a:t>
            </a:r>
            <a:r>
              <a:rPr lang="en-US" sz="2000" dirty="0" err="1"/>
              <a:t>diferensiasi</a:t>
            </a:r>
            <a:r>
              <a:rPr lang="en-US" sz="2000" dirty="0"/>
              <a:t> </a:t>
            </a:r>
            <a:r>
              <a:rPr lang="en-US" sz="2000" dirty="0" err="1"/>
              <a:t>medan</a:t>
            </a:r>
            <a:r>
              <a:rPr lang="en-US" sz="2000" dirty="0"/>
              <a:t> </a:t>
            </a:r>
            <a:r>
              <a:rPr lang="en-US" sz="2000" dirty="0" err="1"/>
              <a:t>fenomena</a:t>
            </a:r>
            <a:r>
              <a:rPr lang="en-US" sz="2000" dirty="0"/>
              <a:t>, </a:t>
            </a:r>
            <a:r>
              <a:rPr lang="en-US" sz="2000" dirty="0" err="1"/>
              <a:t>introjeksi</a:t>
            </a:r>
            <a:r>
              <a:rPr lang="en-US" sz="2000" dirty="0"/>
              <a:t> </a:t>
            </a:r>
            <a:r>
              <a:rPr lang="en-US" sz="2000" dirty="0" err="1"/>
              <a:t>nilai</a:t>
            </a:r>
            <a:r>
              <a:rPr lang="en-US" sz="2000" dirty="0"/>
              <a:t> orang </a:t>
            </a:r>
            <a:r>
              <a:rPr lang="en-US" sz="2000" dirty="0" err="1"/>
              <a:t>tertentu</a:t>
            </a:r>
            <a:r>
              <a:rPr lang="en-US" sz="2000" dirty="0"/>
              <a:t> dan </a:t>
            </a:r>
            <a:r>
              <a:rPr lang="en-US" sz="2000" dirty="0" err="1"/>
              <a:t>distorsi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pengalaman</a:t>
            </a:r>
            <a:endParaRPr lang="en-US" sz="2000" dirty="0"/>
          </a:p>
          <a:p>
            <a:pPr marL="866775" lvl="1" indent="-457200"/>
            <a:r>
              <a:rPr lang="en-US" sz="2000" dirty="0"/>
              <a:t>Self </a:t>
            </a:r>
            <a:r>
              <a:rPr lang="en-US" sz="2000" dirty="0" err="1"/>
              <a:t>bersifat</a:t>
            </a:r>
            <a:r>
              <a:rPr lang="en-US" sz="2000" dirty="0"/>
              <a:t> integral dan </a:t>
            </a:r>
            <a:r>
              <a:rPr lang="en-US" sz="2000" dirty="0" err="1"/>
              <a:t>konsisten</a:t>
            </a:r>
            <a:r>
              <a:rPr lang="en-US" sz="2000" dirty="0"/>
              <a:t>,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berubah</a:t>
            </a:r>
            <a:r>
              <a:rPr lang="en-US" sz="2000" dirty="0"/>
              <a:t> </a:t>
            </a:r>
            <a:r>
              <a:rPr lang="en-US" sz="2000" dirty="0" err="1"/>
              <a:t>sebagai</a:t>
            </a:r>
            <a:r>
              <a:rPr lang="en-US" sz="2000" dirty="0"/>
              <a:t> </a:t>
            </a:r>
            <a:r>
              <a:rPr lang="en-US" sz="2000" dirty="0" err="1"/>
              <a:t>akibat</a:t>
            </a:r>
            <a:r>
              <a:rPr lang="en-US" sz="2000" dirty="0"/>
              <a:t> </a:t>
            </a:r>
            <a:r>
              <a:rPr lang="en-US" sz="2000" dirty="0" err="1"/>
              <a:t>kematangan</a:t>
            </a:r>
            <a:r>
              <a:rPr lang="en-US" sz="2000" dirty="0"/>
              <a:t> </a:t>
            </a:r>
            <a:r>
              <a:rPr lang="en-US" sz="2000" dirty="0" err="1"/>
              <a:t>biologik</a:t>
            </a:r>
            <a:r>
              <a:rPr lang="en-US" sz="2000" dirty="0"/>
              <a:t> dan </a:t>
            </a:r>
            <a:r>
              <a:rPr lang="en-US" sz="2000" dirty="0" err="1"/>
              <a:t>belajar</a:t>
            </a:r>
            <a:r>
              <a:rPr lang="en-US" sz="2000" dirty="0"/>
              <a:t>.</a:t>
            </a:r>
          </a:p>
          <a:p>
            <a:pPr marL="866775" lvl="1" indent="-457200"/>
            <a:r>
              <a:rPr lang="en-US" sz="2000" dirty="0" err="1"/>
              <a:t>Pengalaman</a:t>
            </a:r>
            <a:r>
              <a:rPr lang="en-US" sz="2000" dirty="0"/>
              <a:t> yang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sesuai</a:t>
            </a:r>
            <a:r>
              <a:rPr lang="en-US" sz="2000" dirty="0"/>
              <a:t> </a:t>
            </a:r>
            <a:r>
              <a:rPr lang="en-US" sz="2000" dirty="0" err="1"/>
              <a:t>struktur</a:t>
            </a:r>
            <a:r>
              <a:rPr lang="en-US" sz="2000" dirty="0"/>
              <a:t> self </a:t>
            </a:r>
            <a:r>
              <a:rPr lang="en-US" sz="2000" dirty="0" err="1"/>
              <a:t>dianggap</a:t>
            </a:r>
            <a:r>
              <a:rPr lang="en-US" sz="2000" dirty="0"/>
              <a:t> </a:t>
            </a:r>
            <a:r>
              <a:rPr lang="en-US" sz="2000" dirty="0" err="1"/>
              <a:t>sebagai</a:t>
            </a:r>
            <a:r>
              <a:rPr lang="en-US" sz="2000" dirty="0"/>
              <a:t> </a:t>
            </a:r>
            <a:r>
              <a:rPr lang="en-US" sz="2000" dirty="0" err="1"/>
              <a:t>ancaman</a:t>
            </a:r>
            <a:endParaRPr lang="en-US" sz="2000" dirty="0"/>
          </a:p>
          <a:p>
            <a:pPr marL="866775" lvl="1" indent="-457200"/>
            <a:r>
              <a:rPr lang="en-US" sz="2000" dirty="0" err="1"/>
              <a:t>Merupakan</a:t>
            </a:r>
            <a:r>
              <a:rPr lang="en-US" sz="2000" dirty="0"/>
              <a:t> </a:t>
            </a:r>
            <a:r>
              <a:rPr lang="en-US" sz="2000" dirty="0" err="1"/>
              <a:t>konsep</a:t>
            </a:r>
            <a:r>
              <a:rPr lang="en-US" sz="2000" dirty="0"/>
              <a:t> </a:t>
            </a:r>
            <a:r>
              <a:rPr lang="en-US" sz="2000" dirty="0" err="1"/>
              <a:t>menyeluruh</a:t>
            </a:r>
            <a:r>
              <a:rPr lang="en-US" sz="2000" dirty="0"/>
              <a:t> yang </a:t>
            </a:r>
            <a:r>
              <a:rPr lang="en-US" sz="2000" dirty="0" err="1"/>
              <a:t>ajeg</a:t>
            </a:r>
            <a:r>
              <a:rPr lang="en-US" sz="2000" dirty="0"/>
              <a:t> dan </a:t>
            </a:r>
            <a:r>
              <a:rPr lang="en-US" sz="2000" dirty="0" err="1"/>
              <a:t>terorganisir</a:t>
            </a:r>
            <a:r>
              <a:rPr lang="en-US" sz="2000" dirty="0"/>
              <a:t> </a:t>
            </a:r>
            <a:r>
              <a:rPr lang="en-US" sz="2000" dirty="0" err="1"/>
              <a:t>tersusun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persepsi</a:t>
            </a:r>
            <a:r>
              <a:rPr lang="en-US" sz="2000" dirty="0"/>
              <a:t> </a:t>
            </a:r>
            <a:r>
              <a:rPr lang="en-US" sz="2000" dirty="0" err="1"/>
              <a:t>ciri-ciri</a:t>
            </a:r>
            <a:r>
              <a:rPr lang="en-US" sz="2000" dirty="0"/>
              <a:t> </a:t>
            </a:r>
            <a:r>
              <a:rPr lang="en-US" sz="2000" dirty="0" err="1"/>
              <a:t>mengenai</a:t>
            </a:r>
            <a:r>
              <a:rPr lang="en-US" sz="2000" dirty="0"/>
              <a:t> </a:t>
            </a:r>
            <a:r>
              <a:rPr lang="ja-JP" altLang="en-US" sz="2000" dirty="0"/>
              <a:t>“</a:t>
            </a:r>
            <a:r>
              <a:rPr lang="en-US" altLang="ja-JP" sz="2000" dirty="0"/>
              <a:t>I</a:t>
            </a:r>
            <a:r>
              <a:rPr lang="ja-JP" altLang="en-US" sz="2000" dirty="0"/>
              <a:t>”</a:t>
            </a:r>
            <a:r>
              <a:rPr lang="en-US" altLang="ja-JP" sz="2000" dirty="0"/>
              <a:t> (</a:t>
            </a:r>
            <a:r>
              <a:rPr lang="en-US" altLang="ja-JP" sz="2000" dirty="0" err="1"/>
              <a:t>aku</a:t>
            </a:r>
            <a:r>
              <a:rPr lang="en-US" altLang="ja-JP" sz="2000" dirty="0"/>
              <a:t> </a:t>
            </a:r>
            <a:r>
              <a:rPr lang="en-US" altLang="ja-JP" sz="2000" dirty="0" err="1"/>
              <a:t>sebagai</a:t>
            </a:r>
            <a:r>
              <a:rPr lang="en-US" altLang="ja-JP" sz="2000" dirty="0"/>
              <a:t> </a:t>
            </a:r>
            <a:r>
              <a:rPr lang="en-US" altLang="ja-JP" sz="2000" dirty="0" err="1"/>
              <a:t>subyek</a:t>
            </a:r>
            <a:r>
              <a:rPr lang="en-US" altLang="ja-JP" sz="2000" dirty="0"/>
              <a:t>) </a:t>
            </a:r>
            <a:r>
              <a:rPr lang="en-US" altLang="ja-JP" sz="2000" dirty="0" err="1"/>
              <a:t>atau</a:t>
            </a:r>
            <a:r>
              <a:rPr lang="en-US" altLang="ja-JP" sz="2000" dirty="0"/>
              <a:t> </a:t>
            </a:r>
            <a:r>
              <a:rPr lang="ja-JP" altLang="en-US" sz="2000" dirty="0"/>
              <a:t>“</a:t>
            </a:r>
            <a:r>
              <a:rPr lang="en-US" altLang="ja-JP" sz="2000" dirty="0"/>
              <a:t>me</a:t>
            </a:r>
            <a:r>
              <a:rPr lang="ja-JP" altLang="en-US" sz="2000" dirty="0"/>
              <a:t>”</a:t>
            </a:r>
            <a:r>
              <a:rPr lang="en-US" altLang="ja-JP" sz="2000" dirty="0"/>
              <a:t> (</a:t>
            </a:r>
            <a:r>
              <a:rPr lang="en-US" altLang="ja-JP" sz="2000" dirty="0" err="1"/>
              <a:t>aku</a:t>
            </a:r>
            <a:r>
              <a:rPr lang="en-US" altLang="ja-JP" sz="2000" dirty="0"/>
              <a:t> </a:t>
            </a:r>
            <a:r>
              <a:rPr lang="en-US" altLang="ja-JP" sz="2000" dirty="0" err="1"/>
              <a:t>sebagai</a:t>
            </a:r>
            <a:r>
              <a:rPr lang="en-US" altLang="ja-JP" sz="2000" dirty="0"/>
              <a:t> </a:t>
            </a:r>
            <a:r>
              <a:rPr lang="en-US" altLang="ja-JP" sz="2000" dirty="0" err="1"/>
              <a:t>obyek</a:t>
            </a:r>
            <a:r>
              <a:rPr lang="en-US" altLang="ja-JP" sz="2000" dirty="0"/>
              <a:t>) dan </a:t>
            </a:r>
            <a:r>
              <a:rPr lang="en-US" altLang="ja-JP" sz="2000" dirty="0" err="1"/>
              <a:t>hubungan</a:t>
            </a:r>
            <a:r>
              <a:rPr lang="en-US" altLang="ja-JP" sz="2000" dirty="0"/>
              <a:t> </a:t>
            </a:r>
            <a:r>
              <a:rPr lang="ja-JP" altLang="en-US" sz="2000" dirty="0"/>
              <a:t>“</a:t>
            </a:r>
            <a:r>
              <a:rPr lang="en-US" altLang="ja-JP" sz="2000" dirty="0"/>
              <a:t>I</a:t>
            </a:r>
            <a:r>
              <a:rPr lang="ja-JP" altLang="en-US" sz="2000" dirty="0"/>
              <a:t>”</a:t>
            </a:r>
            <a:r>
              <a:rPr lang="en-US" altLang="ja-JP" sz="2000" dirty="0"/>
              <a:t> dan </a:t>
            </a:r>
            <a:r>
              <a:rPr lang="ja-JP" altLang="en-US" sz="2000" dirty="0"/>
              <a:t>“</a:t>
            </a:r>
            <a:r>
              <a:rPr lang="en-US" altLang="ja-JP" sz="2000" dirty="0"/>
              <a:t>me</a:t>
            </a:r>
            <a:r>
              <a:rPr lang="ja-JP" altLang="en-US" sz="2000" dirty="0"/>
              <a:t>”</a:t>
            </a:r>
            <a:r>
              <a:rPr lang="en-US" altLang="ja-JP" sz="2000" dirty="0"/>
              <a:t> </a:t>
            </a:r>
            <a:r>
              <a:rPr lang="en-US" altLang="ja-JP" sz="2000" dirty="0" err="1"/>
              <a:t>dengan</a:t>
            </a:r>
            <a:r>
              <a:rPr lang="en-US" altLang="ja-JP" sz="2000" dirty="0"/>
              <a:t> </a:t>
            </a:r>
            <a:r>
              <a:rPr lang="en-US" altLang="ja-JP" sz="2000" dirty="0" err="1"/>
              <a:t>oranglain</a:t>
            </a:r>
            <a:r>
              <a:rPr lang="en-US" altLang="ja-JP" sz="2000" dirty="0"/>
              <a:t>.</a:t>
            </a:r>
          </a:p>
          <a:p>
            <a:pPr marL="866775" lvl="1" indent="-457200"/>
            <a:r>
              <a:rPr lang="en-US" sz="2000" dirty="0" err="1"/>
              <a:t>Konsep</a:t>
            </a:r>
            <a:r>
              <a:rPr lang="en-US" sz="2000" dirty="0"/>
              <a:t> self </a:t>
            </a:r>
            <a:r>
              <a:rPr lang="en-US" sz="2000" dirty="0" err="1"/>
              <a:t>menggambarkan</a:t>
            </a:r>
            <a:r>
              <a:rPr lang="en-US" sz="2000" dirty="0"/>
              <a:t> </a:t>
            </a:r>
            <a:r>
              <a:rPr lang="en-US" sz="2000" dirty="0" err="1"/>
              <a:t>konsep</a:t>
            </a:r>
            <a:r>
              <a:rPr lang="en-US" sz="2000" dirty="0"/>
              <a:t> orang </a:t>
            </a:r>
            <a:r>
              <a:rPr lang="en-US" sz="2000" dirty="0" err="1"/>
              <a:t>mengenai</a:t>
            </a:r>
            <a:r>
              <a:rPr lang="en-US" sz="2000" dirty="0"/>
              <a:t> </a:t>
            </a:r>
            <a:r>
              <a:rPr lang="en-US" sz="2000" dirty="0" err="1"/>
              <a:t>dirinya</a:t>
            </a:r>
            <a:r>
              <a:rPr lang="en-US" sz="2000" dirty="0"/>
              <a:t> yang </a:t>
            </a:r>
            <a:r>
              <a:rPr lang="en-US" sz="2000" dirty="0" err="1"/>
              <a:t>merupakan</a:t>
            </a:r>
            <a:r>
              <a:rPr lang="en-US" sz="2000" dirty="0"/>
              <a:t> </a:t>
            </a:r>
            <a:r>
              <a:rPr lang="en-US" sz="2000" dirty="0" err="1"/>
              <a:t>ciri-cirinya</a:t>
            </a:r>
            <a:r>
              <a:rPr lang="en-US" sz="2000" dirty="0"/>
              <a:t>, </a:t>
            </a:r>
            <a:r>
              <a:rPr lang="en-US" sz="2000" dirty="0" err="1"/>
              <a:t>maupun</a:t>
            </a:r>
            <a:r>
              <a:rPr lang="en-US" sz="2000" dirty="0"/>
              <a:t> </a:t>
            </a:r>
            <a:r>
              <a:rPr lang="en-US" sz="2000" dirty="0" err="1"/>
              <a:t>menggambarkan</a:t>
            </a:r>
            <a:r>
              <a:rPr lang="en-US" sz="2000" dirty="0"/>
              <a:t> </a:t>
            </a:r>
            <a:r>
              <a:rPr lang="en-US" sz="2000" dirty="0" err="1"/>
              <a:t>pandangan</a:t>
            </a:r>
            <a:r>
              <a:rPr lang="en-US" sz="2000" dirty="0"/>
              <a:t> </a:t>
            </a:r>
            <a:r>
              <a:rPr lang="en-US" sz="2000" dirty="0" err="1"/>
              <a:t>diri</a:t>
            </a:r>
            <a:r>
              <a:rPr lang="en-US" sz="2000" dirty="0"/>
              <a:t> </a:t>
            </a:r>
            <a:r>
              <a:rPr lang="en-US" sz="2000" dirty="0" err="1"/>
              <a:t>terhadap</a:t>
            </a:r>
            <a:r>
              <a:rPr lang="en-US" sz="2000" dirty="0"/>
              <a:t> </a:t>
            </a:r>
            <a:r>
              <a:rPr lang="en-US" sz="2000" dirty="0" err="1"/>
              <a:t>perannya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kehidupan</a:t>
            </a:r>
            <a:r>
              <a:rPr lang="en-US" sz="2000" dirty="0"/>
              <a:t>.</a:t>
            </a:r>
          </a:p>
          <a:p>
            <a:pPr marL="1133475" lvl="2" indent="-457200"/>
            <a:r>
              <a:rPr lang="en-US" dirty="0" err="1"/>
              <a:t>Misal</a:t>
            </a:r>
            <a:r>
              <a:rPr lang="en-US" dirty="0"/>
              <a:t>: </a:t>
            </a:r>
            <a:r>
              <a:rPr lang="en-US" dirty="0" err="1"/>
              <a:t>aku</a:t>
            </a:r>
            <a:r>
              <a:rPr lang="en-US" dirty="0"/>
              <a:t> </a:t>
            </a:r>
            <a:r>
              <a:rPr lang="en-US" dirty="0" err="1"/>
              <a:t>pemberani</a:t>
            </a:r>
            <a:r>
              <a:rPr lang="en-US" dirty="0"/>
              <a:t>, </a:t>
            </a:r>
            <a:r>
              <a:rPr lang="en-US" dirty="0" err="1"/>
              <a:t>kreatif</a:t>
            </a:r>
            <a:r>
              <a:rPr lang="en-US" dirty="0"/>
              <a:t>,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orangtuaku</a:t>
            </a:r>
            <a:r>
              <a:rPr lang="en-US" dirty="0"/>
              <a:t>, </a:t>
            </a:r>
            <a:r>
              <a:rPr lang="en-US" dirty="0" err="1"/>
              <a:t>ketua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memimpin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62236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132041"/>
            <a:ext cx="10396882" cy="1151965"/>
          </a:xfrm>
        </p:spPr>
        <p:txBody>
          <a:bodyPr rtlCol="0">
            <a:scene3d>
              <a:camera prst="orthographicFront"/>
              <a:lightRig rig="threePt" dir="t">
                <a:rot lat="0" lon="0" rev="4800000"/>
              </a:lightRig>
            </a:scene3d>
          </a:bodyPr>
          <a:lstStyle/>
          <a:p>
            <a:pPr eaLnBrk="1" hangingPunct="1">
              <a:defRPr/>
            </a:pPr>
            <a:r>
              <a:rPr lang="en-US" dirty="0">
                <a:ea typeface="ＭＳ Ｐゴシック" pitchFamily="-110" charset="-128"/>
              </a:rPr>
              <a:t>DINAMIKA KEPRIBADIAN</a:t>
            </a:r>
          </a:p>
        </p:txBody>
      </p:sp>
      <p:sp>
        <p:nvSpPr>
          <p:cNvPr id="22530" name="Content Placeholder 2"/>
          <p:cNvSpPr>
            <a:spLocks noGrp="1"/>
          </p:cNvSpPr>
          <p:nvPr>
            <p:ph idx="4294967295"/>
          </p:nvPr>
        </p:nvSpPr>
        <p:spPr>
          <a:xfrm>
            <a:off x="332509" y="1177637"/>
            <a:ext cx="11180617" cy="4696690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631825" indent="-514350">
              <a:buFont typeface="Corbel" panose="020B0503020204020204" pitchFamily="34" charset="0"/>
              <a:buAutoNum type="arabicPeriod"/>
            </a:pPr>
            <a:r>
              <a:rPr lang="en-US" sz="2400" dirty="0" err="1"/>
              <a:t>Penerimaan</a:t>
            </a:r>
            <a:r>
              <a:rPr lang="en-US" sz="2400" dirty="0"/>
              <a:t> </a:t>
            </a:r>
            <a:r>
              <a:rPr lang="en-US" sz="2400" dirty="0" err="1"/>
              <a:t>Positif</a:t>
            </a:r>
            <a:endParaRPr lang="en-US" sz="2400" dirty="0"/>
          </a:p>
          <a:p>
            <a:pPr marL="923925" lvl="1" indent="-514350"/>
            <a:r>
              <a:rPr lang="en-US" sz="2000" dirty="0" err="1"/>
              <a:t>Individu</a:t>
            </a:r>
            <a:r>
              <a:rPr lang="en-US" sz="2000" dirty="0"/>
              <a:t> </a:t>
            </a:r>
            <a:r>
              <a:rPr lang="en-US" sz="2000" dirty="0" err="1"/>
              <a:t>butuh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diterima</a:t>
            </a:r>
            <a:r>
              <a:rPr lang="en-US" sz="2000" dirty="0"/>
              <a:t> oleh </a:t>
            </a:r>
            <a:r>
              <a:rPr lang="en-US" sz="2000" dirty="0" err="1"/>
              <a:t>lingkungannya</a:t>
            </a:r>
            <a:r>
              <a:rPr lang="en-US" sz="2000" dirty="0"/>
              <a:t>.</a:t>
            </a:r>
          </a:p>
          <a:p>
            <a:pPr marL="923925" lvl="1" indent="-514350"/>
            <a:r>
              <a:rPr lang="en-US" sz="2000" dirty="0" err="1"/>
              <a:t>Penerimaan</a:t>
            </a:r>
            <a:r>
              <a:rPr lang="en-US" sz="2000" dirty="0"/>
              <a:t> </a:t>
            </a:r>
            <a:r>
              <a:rPr lang="en-US" sz="2000" dirty="0" err="1"/>
              <a:t>positif</a:t>
            </a:r>
            <a:r>
              <a:rPr lang="en-US" sz="2000" dirty="0"/>
              <a:t> </a:t>
            </a:r>
            <a:r>
              <a:rPr lang="en-US" sz="2000" dirty="0" err="1"/>
              <a:t>terhadap</a:t>
            </a:r>
            <a:r>
              <a:rPr lang="en-US" sz="2000" dirty="0"/>
              <a:t> </a:t>
            </a:r>
            <a:r>
              <a:rPr lang="en-US" sz="2000" dirty="0" err="1"/>
              <a:t>diri</a:t>
            </a:r>
            <a:r>
              <a:rPr lang="en-US" sz="2000" dirty="0"/>
              <a:t> self </a:t>
            </a:r>
            <a:r>
              <a:rPr lang="en-US" sz="2000" dirty="0" err="1"/>
              <a:t>membuat</a:t>
            </a:r>
            <a:r>
              <a:rPr lang="en-US" sz="2000" dirty="0"/>
              <a:t> </a:t>
            </a:r>
            <a:r>
              <a:rPr lang="en-US" sz="2000" dirty="0" err="1"/>
              <a:t>individu</a:t>
            </a:r>
            <a:r>
              <a:rPr lang="en-US" sz="2000" dirty="0"/>
              <a:t> </a:t>
            </a:r>
            <a:r>
              <a:rPr lang="en-US" sz="2000" dirty="0" err="1"/>
              <a:t>menjadi</a:t>
            </a:r>
            <a:r>
              <a:rPr lang="en-US" sz="2000" dirty="0"/>
              <a:t> </a:t>
            </a:r>
            <a:r>
              <a:rPr lang="en-US" sz="2000" dirty="0" err="1"/>
              <a:t>bertingkahlaku</a:t>
            </a:r>
            <a:r>
              <a:rPr lang="en-US" sz="2000" dirty="0"/>
              <a:t> </a:t>
            </a:r>
            <a:r>
              <a:rPr lang="en-US" sz="2000" dirty="0" err="1"/>
              <a:t>sesuai</a:t>
            </a:r>
            <a:r>
              <a:rPr lang="en-US" sz="2000" dirty="0"/>
              <a:t> </a:t>
            </a:r>
            <a:r>
              <a:rPr lang="en-US" sz="2000" dirty="0" err="1"/>
              <a:t>norma</a:t>
            </a:r>
            <a:r>
              <a:rPr lang="en-US" sz="2000" dirty="0"/>
              <a:t>.</a:t>
            </a:r>
          </a:p>
          <a:p>
            <a:pPr marL="923925" lvl="1" indent="-514350"/>
            <a:r>
              <a:rPr lang="en-US" sz="2000" dirty="0" err="1"/>
              <a:t>Penerimaan</a:t>
            </a:r>
            <a:r>
              <a:rPr lang="en-US" sz="2000" dirty="0"/>
              <a:t> </a:t>
            </a:r>
            <a:r>
              <a:rPr lang="en-US" sz="2000" dirty="0" err="1"/>
              <a:t>positif</a:t>
            </a:r>
            <a:r>
              <a:rPr lang="en-US" sz="2000" dirty="0"/>
              <a:t> </a:t>
            </a:r>
            <a:r>
              <a:rPr lang="en-US" sz="2000" dirty="0" err="1"/>
              <a:t>tanpa</a:t>
            </a:r>
            <a:r>
              <a:rPr lang="en-US" sz="2000" dirty="0"/>
              <a:t> </a:t>
            </a:r>
            <a:r>
              <a:rPr lang="en-US" sz="2000" dirty="0" err="1"/>
              <a:t>syarat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membuat</a:t>
            </a:r>
            <a:r>
              <a:rPr lang="en-US" sz="2000" dirty="0"/>
              <a:t> </a:t>
            </a:r>
            <a:r>
              <a:rPr lang="en-US" sz="2000" dirty="0" err="1"/>
              <a:t>individu</a:t>
            </a:r>
            <a:r>
              <a:rPr lang="en-US" sz="2000" dirty="0"/>
              <a:t> </a:t>
            </a:r>
            <a:r>
              <a:rPr lang="en-US" sz="2000" dirty="0" err="1"/>
              <a:t>menjadi</a:t>
            </a:r>
            <a:r>
              <a:rPr lang="en-US" sz="2000" dirty="0"/>
              <a:t> </a:t>
            </a:r>
            <a:r>
              <a:rPr lang="en-US" sz="2000" dirty="0" err="1"/>
              <a:t>pribadi</a:t>
            </a:r>
            <a:r>
              <a:rPr lang="en-US" sz="2000" dirty="0"/>
              <a:t> yang </a:t>
            </a:r>
            <a:r>
              <a:rPr lang="en-US" sz="2000" dirty="0" err="1"/>
              <a:t>utuh</a:t>
            </a:r>
            <a:r>
              <a:rPr lang="en-US" sz="2000" dirty="0"/>
              <a:t>.</a:t>
            </a:r>
          </a:p>
          <a:p>
            <a:pPr marL="631825" indent="-514350">
              <a:buFont typeface="Corbel" panose="020B0503020204020204" pitchFamily="34" charset="0"/>
              <a:buAutoNum type="arabicPeriod"/>
            </a:pPr>
            <a:r>
              <a:rPr lang="en-US" sz="2400" dirty="0" err="1"/>
              <a:t>Konsistensi</a:t>
            </a:r>
            <a:r>
              <a:rPr lang="en-US" sz="2400" dirty="0"/>
              <a:t> dan </a:t>
            </a:r>
            <a:r>
              <a:rPr lang="en-US" sz="2400" dirty="0" err="1"/>
              <a:t>salingsuai</a:t>
            </a:r>
            <a:r>
              <a:rPr lang="en-US" sz="2400" dirty="0"/>
              <a:t> (</a:t>
            </a:r>
            <a:r>
              <a:rPr lang="en-US" sz="2400" dirty="0" err="1"/>
              <a:t>kongruensi</a:t>
            </a:r>
            <a:r>
              <a:rPr lang="en-US" sz="2400" dirty="0"/>
              <a:t>) self.</a:t>
            </a:r>
          </a:p>
          <a:p>
            <a:pPr marL="923925" lvl="1" indent="-514350"/>
            <a:r>
              <a:rPr lang="en-US" sz="2000" dirty="0" err="1"/>
              <a:t>Organisme</a:t>
            </a:r>
            <a:r>
              <a:rPr lang="en-US" sz="2000" dirty="0"/>
              <a:t> </a:t>
            </a:r>
            <a:r>
              <a:rPr lang="en-US" sz="2000" dirty="0" err="1"/>
              <a:t>berfungsi</a:t>
            </a:r>
            <a:r>
              <a:rPr lang="en-US" sz="2000" dirty="0"/>
              <a:t> </a:t>
            </a:r>
            <a:r>
              <a:rPr lang="en-US" sz="2000" dirty="0" err="1"/>
              <a:t>menjaga</a:t>
            </a:r>
            <a:r>
              <a:rPr lang="en-US" sz="2000" dirty="0"/>
              <a:t> </a:t>
            </a:r>
            <a:r>
              <a:rPr lang="en-US" sz="2000" dirty="0" err="1"/>
              <a:t>konsistensi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keajegan</a:t>
            </a:r>
            <a:r>
              <a:rPr lang="en-US" sz="2000" dirty="0"/>
              <a:t> (</a:t>
            </a:r>
            <a:r>
              <a:rPr lang="en-US" sz="2000" dirty="0" err="1"/>
              <a:t>keadaan</a:t>
            </a:r>
            <a:r>
              <a:rPr lang="en-US" sz="2000" dirty="0"/>
              <a:t> </a:t>
            </a:r>
            <a:r>
              <a:rPr lang="en-US" sz="2000" dirty="0" err="1"/>
              <a:t>tanpa</a:t>
            </a:r>
            <a:r>
              <a:rPr lang="en-US" sz="2000" dirty="0"/>
              <a:t> </a:t>
            </a:r>
            <a:r>
              <a:rPr lang="en-US" sz="2000" dirty="0" err="1"/>
              <a:t>konflik</a:t>
            </a:r>
            <a:r>
              <a:rPr lang="en-US" sz="2000" dirty="0"/>
              <a:t>)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persepsi</a:t>
            </a:r>
            <a:r>
              <a:rPr lang="en-US" sz="2000" dirty="0"/>
              <a:t> </a:t>
            </a:r>
            <a:r>
              <a:rPr lang="en-US" sz="2000" dirty="0" err="1"/>
              <a:t>diri</a:t>
            </a:r>
            <a:r>
              <a:rPr lang="en-US" sz="2000" dirty="0"/>
              <a:t> dan </a:t>
            </a:r>
            <a:r>
              <a:rPr lang="en-US" sz="2000" dirty="0" err="1"/>
              <a:t>kongruen</a:t>
            </a:r>
            <a:r>
              <a:rPr lang="en-US" sz="2000" dirty="0"/>
              <a:t> </a:t>
            </a:r>
            <a:r>
              <a:rPr lang="en-US" sz="2000" dirty="0" err="1"/>
              <a:t>antara</a:t>
            </a:r>
            <a:r>
              <a:rPr lang="en-US" sz="2000" dirty="0"/>
              <a:t> </a:t>
            </a:r>
            <a:r>
              <a:rPr lang="en-US" sz="2000" dirty="0" err="1"/>
              <a:t>persepsi</a:t>
            </a:r>
            <a:r>
              <a:rPr lang="en-US" sz="2000" dirty="0"/>
              <a:t> self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pengalaman</a:t>
            </a:r>
            <a:r>
              <a:rPr lang="en-US" sz="2000" dirty="0"/>
              <a:t>. </a:t>
            </a:r>
          </a:p>
          <a:p>
            <a:pPr marL="631825" indent="-514350">
              <a:buFont typeface="Corbel" panose="020B0503020204020204" pitchFamily="34" charset="0"/>
              <a:buAutoNum type="arabicPeriod"/>
            </a:pPr>
            <a:r>
              <a:rPr lang="en-US" sz="2400" dirty="0" err="1"/>
              <a:t>Aktualisasi</a:t>
            </a:r>
            <a:r>
              <a:rPr lang="en-US" sz="2400" dirty="0"/>
              <a:t> </a:t>
            </a:r>
            <a:r>
              <a:rPr lang="en-US" sz="2400" dirty="0" err="1"/>
              <a:t>Diri</a:t>
            </a:r>
            <a:endParaRPr lang="en-US" sz="2400" dirty="0"/>
          </a:p>
          <a:p>
            <a:pPr marL="923925" lvl="1" indent="-514350"/>
            <a:r>
              <a:rPr lang="en-US" sz="2000" dirty="0" err="1"/>
              <a:t>Organisme</a:t>
            </a:r>
            <a:r>
              <a:rPr lang="en-US" sz="2000" dirty="0"/>
              <a:t> </a:t>
            </a:r>
            <a:r>
              <a:rPr lang="en-US" sz="2000" dirty="0" err="1"/>
              <a:t>terus</a:t>
            </a:r>
            <a:r>
              <a:rPr lang="en-US" sz="2000" dirty="0"/>
              <a:t> </a:t>
            </a:r>
            <a:r>
              <a:rPr lang="en-US" sz="2000" dirty="0" err="1"/>
              <a:t>bergerak</a:t>
            </a:r>
            <a:r>
              <a:rPr lang="en-US" sz="2000" dirty="0"/>
              <a:t> </a:t>
            </a:r>
            <a:r>
              <a:rPr lang="en-US" sz="2000" dirty="0" err="1"/>
              <a:t>maju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mencapai</a:t>
            </a:r>
            <a:r>
              <a:rPr lang="en-US" sz="2000" dirty="0"/>
              <a:t> </a:t>
            </a:r>
            <a:r>
              <a:rPr lang="en-US" sz="2000" dirty="0" err="1"/>
              <a:t>aktualisasi</a:t>
            </a:r>
            <a:r>
              <a:rPr lang="en-US" sz="2000" dirty="0"/>
              <a:t> </a:t>
            </a:r>
            <a:r>
              <a:rPr lang="en-US" sz="2000" dirty="0" err="1"/>
              <a:t>diri</a:t>
            </a:r>
            <a:r>
              <a:rPr lang="en-US" sz="2000" dirty="0"/>
              <a:t>, </a:t>
            </a:r>
            <a:r>
              <a:rPr lang="en-US" sz="2000" dirty="0" err="1"/>
              <a:t>yakni</a:t>
            </a:r>
            <a:r>
              <a:rPr lang="en-US" sz="2000" dirty="0"/>
              <a:t> </a:t>
            </a:r>
            <a:r>
              <a:rPr lang="en-US" sz="2000" dirty="0" err="1"/>
              <a:t>kebutuhan</a:t>
            </a:r>
            <a:r>
              <a:rPr lang="en-US" sz="2000" dirty="0"/>
              <a:t> </a:t>
            </a:r>
            <a:r>
              <a:rPr lang="en-US" sz="2000" dirty="0" err="1"/>
              <a:t>pemeliharaan</a:t>
            </a:r>
            <a:r>
              <a:rPr lang="en-US" sz="2000" dirty="0"/>
              <a:t> (</a:t>
            </a:r>
            <a:r>
              <a:rPr lang="en-US" sz="2000" i="1" dirty="0"/>
              <a:t>maintenance)</a:t>
            </a:r>
            <a:r>
              <a:rPr lang="en-US" sz="2000" dirty="0"/>
              <a:t>, </a:t>
            </a:r>
            <a:r>
              <a:rPr lang="en-US" sz="2000" dirty="0" err="1"/>
              <a:t>meningkatkan</a:t>
            </a:r>
            <a:r>
              <a:rPr lang="en-US" sz="2000" dirty="0"/>
              <a:t> </a:t>
            </a:r>
            <a:r>
              <a:rPr lang="en-US" sz="2000" dirty="0" err="1"/>
              <a:t>diri</a:t>
            </a:r>
            <a:r>
              <a:rPr lang="en-US" sz="2000" dirty="0"/>
              <a:t> (</a:t>
            </a:r>
            <a:r>
              <a:rPr lang="en-US" sz="2000" i="1" dirty="0"/>
              <a:t>enhancement)</a:t>
            </a:r>
            <a:r>
              <a:rPr lang="en-US" sz="2000" dirty="0"/>
              <a:t>, </a:t>
            </a:r>
            <a:r>
              <a:rPr lang="en-US" sz="2000" dirty="0" err="1"/>
              <a:t>penerimaan</a:t>
            </a:r>
            <a:r>
              <a:rPr lang="en-US" sz="2000" dirty="0"/>
              <a:t> </a:t>
            </a:r>
            <a:r>
              <a:rPr lang="en-US" sz="2000" dirty="0" err="1"/>
              <a:t>positif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oranglain</a:t>
            </a:r>
            <a:r>
              <a:rPr lang="en-US" sz="2000" dirty="0"/>
              <a:t> dan </a:t>
            </a:r>
            <a:r>
              <a:rPr lang="en-US" sz="2000" dirty="0" err="1"/>
              <a:t>penerimaan</a:t>
            </a:r>
            <a:r>
              <a:rPr lang="en-US" sz="2000" dirty="0"/>
              <a:t> </a:t>
            </a:r>
            <a:r>
              <a:rPr lang="en-US" sz="2000" dirty="0" err="1"/>
              <a:t>diri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diri</a:t>
            </a:r>
            <a:r>
              <a:rPr lang="en-US" sz="2000" dirty="0"/>
              <a:t> </a:t>
            </a:r>
            <a:r>
              <a:rPr lang="en-US" sz="2000" dirty="0" err="1"/>
              <a:t>sendiri</a:t>
            </a:r>
            <a:endParaRPr lang="en-US" sz="2000" dirty="0"/>
          </a:p>
          <a:p>
            <a:pPr marL="631825" indent="-514350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05818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713" y="187037"/>
            <a:ext cx="10396882" cy="1151965"/>
          </a:xfrm>
        </p:spPr>
        <p:txBody>
          <a:bodyPr rtlCol="0">
            <a:normAutofit/>
            <a:scene3d>
              <a:camera prst="orthographicFront"/>
              <a:lightRig rig="threePt" dir="t">
                <a:rot lat="0" lon="0" rev="4800000"/>
              </a:lightRig>
            </a:scene3d>
          </a:bodyPr>
          <a:lstStyle/>
          <a:p>
            <a:pPr eaLnBrk="1" hangingPunct="1">
              <a:defRPr/>
            </a:pPr>
            <a:r>
              <a:rPr lang="en-US" dirty="0">
                <a:ea typeface="ＭＳ Ｐゴシック" pitchFamily="-110" charset="-128"/>
              </a:rPr>
              <a:t>PERKEMBANGAN KEPRIBADIAN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idx="4294967295"/>
          </p:nvPr>
        </p:nvSpPr>
        <p:spPr>
          <a:xfrm>
            <a:off x="180109" y="1524002"/>
            <a:ext cx="11326090" cy="4184072"/>
          </a:xfrm>
          <a:prstGeom prst="rect">
            <a:avLst/>
          </a:prstGeom>
        </p:spPr>
        <p:txBody>
          <a:bodyPr/>
          <a:lstStyle/>
          <a:p>
            <a:pPr marL="631825" indent="-514350">
              <a:buNone/>
            </a:pPr>
            <a:r>
              <a:rPr lang="en-US" dirty="0" err="1"/>
              <a:t>Pribadi</a:t>
            </a:r>
            <a:r>
              <a:rPr lang="en-US" dirty="0"/>
              <a:t> yang </a:t>
            </a:r>
            <a:r>
              <a:rPr lang="en-US" dirty="0" err="1"/>
              <a:t>utuh</a:t>
            </a:r>
            <a:r>
              <a:rPr lang="en-US" dirty="0"/>
              <a:t> (</a:t>
            </a:r>
            <a:r>
              <a:rPr lang="en-US" i="1" dirty="0"/>
              <a:t>fully functioning person)</a:t>
            </a:r>
          </a:p>
          <a:p>
            <a:pPr marL="923925" lvl="1" indent="-514350"/>
            <a:r>
              <a:rPr lang="en-US" dirty="0" err="1"/>
              <a:t>Pribadi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memakai</a:t>
            </a:r>
            <a:r>
              <a:rPr lang="en-US" dirty="0"/>
              <a:t> </a:t>
            </a:r>
            <a:r>
              <a:rPr lang="en-US" dirty="0" err="1"/>
              <a:t>kapasitas</a:t>
            </a:r>
            <a:r>
              <a:rPr lang="en-US" dirty="0"/>
              <a:t> dan </a:t>
            </a:r>
            <a:r>
              <a:rPr lang="en-US" dirty="0" err="1"/>
              <a:t>bakatnya</a:t>
            </a:r>
            <a:r>
              <a:rPr lang="en-US" dirty="0"/>
              <a:t>, </a:t>
            </a:r>
            <a:r>
              <a:rPr lang="en-US" dirty="0" err="1"/>
              <a:t>merealisasi</a:t>
            </a:r>
            <a:r>
              <a:rPr lang="en-US" dirty="0"/>
              <a:t> </a:t>
            </a:r>
            <a:r>
              <a:rPr lang="en-US" dirty="0" err="1"/>
              <a:t>potensinya</a:t>
            </a:r>
            <a:r>
              <a:rPr lang="en-US" dirty="0"/>
              <a:t>, dan </a:t>
            </a:r>
            <a:r>
              <a:rPr lang="en-US" dirty="0" err="1"/>
              <a:t>bergerak</a:t>
            </a:r>
            <a:r>
              <a:rPr lang="en-US" dirty="0"/>
              <a:t> </a:t>
            </a:r>
            <a:r>
              <a:rPr lang="en-US" dirty="0" err="1"/>
              <a:t>menuju</a:t>
            </a:r>
            <a:r>
              <a:rPr lang="en-US" dirty="0"/>
              <a:t> </a:t>
            </a:r>
            <a:r>
              <a:rPr lang="en-US" dirty="0" err="1"/>
              <a:t>pemahaman</a:t>
            </a:r>
            <a:r>
              <a:rPr lang="en-US" dirty="0"/>
              <a:t> yang </a:t>
            </a:r>
            <a:r>
              <a:rPr lang="en-US" dirty="0" err="1"/>
              <a:t>lengkap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dirinya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 dan </a:t>
            </a:r>
            <a:r>
              <a:rPr lang="en-US" dirty="0" err="1"/>
              <a:t>seluruh</a:t>
            </a:r>
            <a:r>
              <a:rPr lang="en-US" dirty="0"/>
              <a:t> </a:t>
            </a:r>
            <a:r>
              <a:rPr lang="en-US" dirty="0" err="1"/>
              <a:t>rentang</a:t>
            </a:r>
            <a:r>
              <a:rPr lang="en-US" dirty="0"/>
              <a:t> </a:t>
            </a:r>
            <a:r>
              <a:rPr lang="en-US" dirty="0" err="1"/>
              <a:t>pengetahuannya</a:t>
            </a:r>
            <a:r>
              <a:rPr lang="en-US" dirty="0"/>
              <a:t>.</a:t>
            </a:r>
          </a:p>
          <a:p>
            <a:pPr marL="923925" lvl="1" indent="-514350"/>
            <a:r>
              <a:rPr lang="en-US" dirty="0" err="1"/>
              <a:t>Ciri</a:t>
            </a:r>
            <a:r>
              <a:rPr lang="en-US" dirty="0"/>
              <a:t> </a:t>
            </a:r>
            <a:r>
              <a:rPr lang="en-US" dirty="0" err="1"/>
              <a:t>inidividu</a:t>
            </a:r>
            <a:r>
              <a:rPr lang="en-US" dirty="0"/>
              <a:t> yang </a:t>
            </a:r>
            <a:r>
              <a:rPr lang="en-US" dirty="0" err="1"/>
              <a:t>utuh</a:t>
            </a:r>
            <a:r>
              <a:rPr lang="en-US" dirty="0"/>
              <a:t>:</a:t>
            </a:r>
          </a:p>
          <a:p>
            <a:pPr marL="1190625" lvl="2" indent="-514350">
              <a:buFont typeface="Corbel" panose="020B0503020204020204" pitchFamily="34" charset="0"/>
              <a:buAutoNum type="arabicPeriod"/>
            </a:pPr>
            <a:r>
              <a:rPr lang="en-US" dirty="0"/>
              <a:t>Terbuka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mengalami</a:t>
            </a:r>
            <a:r>
              <a:rPr lang="en-US" dirty="0"/>
              <a:t> (</a:t>
            </a:r>
            <a:r>
              <a:rPr lang="en-US" i="1" dirty="0"/>
              <a:t>Openness to experience)</a:t>
            </a:r>
          </a:p>
          <a:p>
            <a:pPr marL="1190625" lvl="2" indent="-514350">
              <a:buFont typeface="Corbel" panose="020B0503020204020204" pitchFamily="34" charset="0"/>
              <a:buAutoNum type="arabicPeriod"/>
            </a:pPr>
            <a:r>
              <a:rPr lang="en-US" dirty="0" err="1"/>
              <a:t>Hidup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(</a:t>
            </a:r>
            <a:r>
              <a:rPr lang="en-US" i="1" dirty="0"/>
              <a:t>Existential living)</a:t>
            </a:r>
          </a:p>
          <a:p>
            <a:pPr marL="1190625" lvl="2" indent="-514350">
              <a:buFont typeface="Corbel" panose="020B0503020204020204" pitchFamily="34" charset="0"/>
              <a:buAutoNum type="arabicPeriod"/>
            </a:pPr>
            <a:r>
              <a:rPr lang="en-US" dirty="0" err="1"/>
              <a:t>Keyakinan</a:t>
            </a:r>
            <a:r>
              <a:rPr lang="en-US" dirty="0"/>
              <a:t> </a:t>
            </a:r>
            <a:r>
              <a:rPr lang="en-US" dirty="0" err="1"/>
              <a:t>organismik</a:t>
            </a:r>
            <a:endParaRPr lang="en-US" dirty="0"/>
          </a:p>
          <a:p>
            <a:pPr marL="1190625" lvl="2" indent="-514350">
              <a:buFont typeface="Corbel" panose="020B0503020204020204" pitchFamily="34" charset="0"/>
              <a:buAutoNum type="arabicPeriod"/>
            </a:pPr>
            <a:r>
              <a:rPr lang="en-US" dirty="0" err="1"/>
              <a:t>Pengalaman</a:t>
            </a:r>
            <a:r>
              <a:rPr lang="en-US" dirty="0"/>
              <a:t> </a:t>
            </a:r>
            <a:r>
              <a:rPr lang="en-US" dirty="0" err="1"/>
              <a:t>Kebebasan</a:t>
            </a:r>
            <a:endParaRPr lang="en-US" dirty="0"/>
          </a:p>
          <a:p>
            <a:pPr marL="1190625" lvl="2" indent="-514350">
              <a:buFont typeface="Corbel" panose="020B0503020204020204" pitchFamily="34" charset="0"/>
              <a:buAutoNum type="arabicPeriod"/>
            </a:pPr>
            <a:r>
              <a:rPr lang="en-US" dirty="0" err="1"/>
              <a:t>Kreativitas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69433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7814"/>
            <a:ext cx="8229600" cy="865187"/>
          </a:xfrm>
        </p:spPr>
        <p:txBody>
          <a:bodyPr rtlCol="0">
            <a:scene3d>
              <a:camera prst="orthographicFront"/>
              <a:lightRig rig="threePt" dir="t">
                <a:rot lat="0" lon="0" rev="4800000"/>
              </a:lightRig>
            </a:scene3d>
          </a:bodyPr>
          <a:lstStyle/>
          <a:p>
            <a:pPr>
              <a:defRPr/>
            </a:pPr>
            <a:r>
              <a:rPr lang="en-US" sz="3600" dirty="0">
                <a:solidFill>
                  <a:srgbClr val="FF0000"/>
                </a:solidFill>
                <a:latin typeface="Bauhaus 93" pitchFamily="-110" charset="0"/>
              </a:rPr>
              <a:t>PRIBADI YANG SEHAT</a:t>
            </a:r>
          </a:p>
        </p:txBody>
      </p:sp>
      <p:graphicFrame>
        <p:nvGraphicFramePr>
          <p:cNvPr id="7204" name="Group 36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492091902"/>
              </p:ext>
            </p:extLst>
          </p:nvPr>
        </p:nvGraphicFramePr>
        <p:xfrm>
          <a:off x="415636" y="1143001"/>
          <a:ext cx="11125199" cy="4479925"/>
        </p:xfrm>
        <a:graphic>
          <a:graphicData uri="http://schemas.openxmlformats.org/drawingml/2006/table">
            <a:tbl>
              <a:tblPr/>
              <a:tblGrid>
                <a:gridCol w="3090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071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90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47992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42950" marR="0" lvl="1" indent="-285750" algn="just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ahoma" charset="0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Mampu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mempersepsi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dirinya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, orang lain, dan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berbagai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peristiwa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 yang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terjadi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 di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lingkungannya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secara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objektif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charset="0"/>
                        <a:ea typeface="ＭＳ Ｐゴシック" charset="0"/>
                        <a:cs typeface="Times New Roman" charset="0"/>
                      </a:endParaRPr>
                    </a:p>
                    <a:p>
                      <a:pPr marL="742950" marR="0" lvl="1" indent="-285750" algn="just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ahoma" charset="0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Terbuka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terhadap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semua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pengalaman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 yang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mengancam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konsep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dirinya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,</a:t>
                      </a:r>
                    </a:p>
                    <a:p>
                      <a:pPr marL="742950" marR="0" lvl="1" indent="-285750" algn="just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ahoma" charset="0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Mampu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menggunakan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semua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pengalaman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charset="0"/>
                        <a:ea typeface="ＭＳ Ｐゴシック" charset="0"/>
                        <a:cs typeface="Times New Roman" charset="0"/>
                      </a:endParaRPr>
                    </a:p>
                    <a:p>
                      <a:pPr marL="742950" marR="0" lvl="1" indent="-285750" algn="just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ahoma" charset="0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Mampu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mengembangkan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dirinya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kearah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aktualisasi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charset="0"/>
                          <a:ea typeface="ＭＳ Ｐゴシック" charset="0"/>
                          <a:cs typeface="Times New Roman" charset="0"/>
                        </a:rPr>
                        <a:t>diri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charset="0"/>
                        <a:ea typeface="ＭＳ Ｐゴシック" charset="0"/>
                        <a:cs typeface="Times New Roman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57200" algn="l"/>
                        </a:tabLst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20264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scene3d>
              <a:camera prst="orthographicFront"/>
              <a:lightRig rig="threePt" dir="t">
                <a:rot lat="0" lon="0" rev="4800000"/>
              </a:lightRig>
            </a:scene3d>
          </a:bodyPr>
          <a:lstStyle/>
          <a:p>
            <a:pPr>
              <a:defRPr/>
            </a:pPr>
            <a:r>
              <a:rPr lang="en-US" sz="3600" dirty="0">
                <a:solidFill>
                  <a:srgbClr val="00B0F0"/>
                </a:solidFill>
                <a:latin typeface="Agency FB" pitchFamily="34" charset="0"/>
              </a:rPr>
              <a:t>PRIBADI YANG BERMASALAH</a:t>
            </a:r>
          </a:p>
        </p:txBody>
      </p:sp>
      <p:graphicFrame>
        <p:nvGraphicFramePr>
          <p:cNvPr id="4135" name="Group 39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3965034868"/>
              </p:ext>
            </p:extLst>
          </p:nvPr>
        </p:nvGraphicFramePr>
        <p:xfrm>
          <a:off x="360218" y="1246909"/>
          <a:ext cx="11222182" cy="5290417"/>
        </p:xfrm>
        <a:graphic>
          <a:graphicData uri="http://schemas.openxmlformats.org/drawingml/2006/table">
            <a:tbl>
              <a:tblPr/>
              <a:tblGrid>
                <a:gridCol w="3117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987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17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290417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42950" marR="0" lvl="1" indent="-285750" algn="just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ahoma" charset="0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Tidak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mampu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mempersepsi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dirinya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, orang lain, dan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berbagai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peristiwa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yang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terjadi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di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lingkungannya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secara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objektif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(incongruence)</a:t>
                      </a:r>
                    </a:p>
                    <a:p>
                      <a:pPr marL="742950" marR="0" lvl="1" indent="-285750" algn="just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ahoma" charset="0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Tidak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terbuka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terhadap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semua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pengalaman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yang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mengancam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konsep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dirinya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(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kecemasan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dan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ancaman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)</a:t>
                      </a:r>
                    </a:p>
                    <a:p>
                      <a:pPr marL="742950" marR="0" lvl="1" indent="-285750" algn="just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ahoma" charset="0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Tidak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mampu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menggunakan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semua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pengalaman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charset="0"/>
                      </a:endParaRPr>
                    </a:p>
                    <a:p>
                      <a:pPr marL="742950" marR="0" lvl="1" indent="-285750" algn="just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ahoma" charset="0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Tidak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mampu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mengembangkan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dirinya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kearah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aktualisasi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diri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charset="0"/>
                      </a:endParaRPr>
                    </a:p>
                    <a:p>
                      <a:pPr marL="742950" marR="0" lvl="1" indent="-285750" algn="just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ahoma" charset="0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Tingkah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laku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bertahan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yang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membuat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pengalaman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menjadi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tidak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efektif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sym typeface="Wingdings" charset="0"/>
                        </a:rPr>
                        <a:t>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sym typeface="Wingdings" charset="0"/>
                        </a:rPr>
                        <a:t>distorsi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sym typeface="Wingdings" charset="0"/>
                        </a:rPr>
                        <a:t>, denial, </a:t>
                      </a:r>
                      <a:r>
                        <a:rPr kumimoji="0" 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sym typeface="Wingdings" charset="0"/>
                        </a:rPr>
                        <a:t>disorganisasi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57200" algn="l"/>
                        </a:tabLst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67494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Main Event</Template>
  <TotalTime>11</TotalTime>
  <Words>909</Words>
  <Application>Microsoft Office PowerPoint</Application>
  <PresentationFormat>Widescreen</PresentationFormat>
  <Paragraphs>96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6" baseType="lpstr">
      <vt:lpstr>ＭＳ Ｐゴシック</vt:lpstr>
      <vt:lpstr>Agency FB</vt:lpstr>
      <vt:lpstr>Arial</vt:lpstr>
      <vt:lpstr>Arial Black</vt:lpstr>
      <vt:lpstr>Baskerville Old Face</vt:lpstr>
      <vt:lpstr>Bauhaus 93</vt:lpstr>
      <vt:lpstr>Corbel</vt:lpstr>
      <vt:lpstr>Impact</vt:lpstr>
      <vt:lpstr>Tahoma</vt:lpstr>
      <vt:lpstr>Times New Roman</vt:lpstr>
      <vt:lpstr>Wingdings</vt:lpstr>
      <vt:lpstr>Wingdings 2</vt:lpstr>
      <vt:lpstr>Main Event</vt:lpstr>
      <vt:lpstr>PERSON CENTERED (BERPUSAT PADA KLIEN)</vt:lpstr>
      <vt:lpstr>Persamaan Eksistensial dan Humanisme</vt:lpstr>
      <vt:lpstr>Perbedaan Eksistensial dan Humanistik</vt:lpstr>
      <vt:lpstr>PANDANGAN TENTANG MANUSIA</vt:lpstr>
      <vt:lpstr>Diskusikan di dalam kelompok:</vt:lpstr>
      <vt:lpstr>KONSEP KUNCI Pandangan tentang sifat dasar manusia </vt:lpstr>
      <vt:lpstr>KONSEP KUNCI Pandangan tentang sifat dasar manusia </vt:lpstr>
      <vt:lpstr>Struktur Kepribadian</vt:lpstr>
      <vt:lpstr>PowerPoint Presentation</vt:lpstr>
      <vt:lpstr>DINAMIKA KEPRIBADIAN</vt:lpstr>
      <vt:lpstr>PERKEMBANGAN KEPRIBADIAN</vt:lpstr>
      <vt:lpstr>PRIBADI YANG SEHAT</vt:lpstr>
      <vt:lpstr>PRIBADI YANG BERMASALAH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 CENTERED (BERPUSAT PADA KLIEN)</dc:title>
  <dc:creator>Padmi Dhyah Yulianti</dc:creator>
  <cp:lastModifiedBy>asus</cp:lastModifiedBy>
  <cp:revision>5</cp:revision>
  <dcterms:created xsi:type="dcterms:W3CDTF">2020-02-13T04:45:41Z</dcterms:created>
  <dcterms:modified xsi:type="dcterms:W3CDTF">2020-02-23T13:06:31Z</dcterms:modified>
</cp:coreProperties>
</file>