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0" r:id="rId2"/>
    <p:sldId id="267" r:id="rId3"/>
    <p:sldId id="282" r:id="rId4"/>
    <p:sldId id="275" r:id="rId5"/>
    <p:sldId id="276" r:id="rId6"/>
    <p:sldId id="272" r:id="rId7"/>
    <p:sldId id="269" r:id="rId8"/>
    <p:sldId id="270" r:id="rId9"/>
    <p:sldId id="281" r:id="rId10"/>
    <p:sldId id="280" r:id="rId11"/>
    <p:sldId id="302" r:id="rId12"/>
    <p:sldId id="283" r:id="rId13"/>
    <p:sldId id="303" r:id="rId14"/>
    <p:sldId id="286" r:id="rId15"/>
    <p:sldId id="285" r:id="rId16"/>
    <p:sldId id="304" r:id="rId17"/>
    <p:sldId id="279" r:id="rId18"/>
    <p:sldId id="305" r:id="rId19"/>
    <p:sldId id="306" r:id="rId20"/>
    <p:sldId id="284" r:id="rId21"/>
    <p:sldId id="278" r:id="rId22"/>
    <p:sldId id="277" r:id="rId23"/>
    <p:sldId id="308" r:id="rId24"/>
    <p:sldId id="307" r:id="rId25"/>
    <p:sldId id="309" r:id="rId26"/>
    <p:sldId id="310" r:id="rId27"/>
    <p:sldId id="300" r:id="rId28"/>
    <p:sldId id="292" r:id="rId29"/>
    <p:sldId id="290" r:id="rId30"/>
    <p:sldId id="291" r:id="rId3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966"/>
    <a:srgbClr val="666699"/>
    <a:srgbClr val="CC0000"/>
    <a:srgbClr val="99CCFF"/>
    <a:srgbClr val="CCFF99"/>
    <a:srgbClr val="000000"/>
    <a:srgbClr val="993300"/>
    <a:srgbClr val="00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9" autoAdjust="0"/>
    <p:restoredTop sz="94660"/>
  </p:normalViewPr>
  <p:slideViewPr>
    <p:cSldViewPr>
      <p:cViewPr varScale="1">
        <p:scale>
          <a:sx n="61" d="100"/>
          <a:sy n="61" d="100"/>
        </p:scale>
        <p:origin x="123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C693C-5B91-4E41-AEDE-FE2FDEB1A362}" type="doc">
      <dgm:prSet loTypeId="urn:microsoft.com/office/officeart/2005/8/layout/hList7" loCatId="list" qsTypeId="urn:microsoft.com/office/officeart/2005/8/quickstyle/simple5" qsCatId="simple" csTypeId="urn:microsoft.com/office/officeart/2005/8/colors/colorful1#1" csCatId="colorful" phldr="1"/>
      <dgm:spPr/>
    </dgm:pt>
    <dgm:pt modelId="{F1B2A451-CD45-47D7-B4BC-C0857D190C4D}">
      <dgm:prSet phldrT="[Text]"/>
      <dgm:spPr>
        <a:solidFill>
          <a:srgbClr val="CC0000">
            <a:alpha val="72157"/>
          </a:srgbClr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Penyimpanan</a:t>
          </a:r>
          <a:r>
            <a:rPr lang="en-US" b="1" dirty="0" smtClean="0">
              <a:solidFill>
                <a:schemeClr val="tx2"/>
              </a:solidFill>
            </a:rPr>
            <a:t> </a:t>
          </a:r>
        </a:p>
        <a:p>
          <a:r>
            <a:rPr lang="en-US" b="1" dirty="0" smtClean="0">
              <a:solidFill>
                <a:schemeClr val="tx2"/>
              </a:solidFill>
            </a:rPr>
            <a:t>&amp;</a:t>
          </a:r>
        </a:p>
        <a:p>
          <a:r>
            <a:rPr lang="en-US" b="1" dirty="0" err="1" smtClean="0">
              <a:solidFill>
                <a:schemeClr val="tx2"/>
              </a:solidFill>
            </a:rPr>
            <a:t>Pengumpulan</a:t>
          </a:r>
          <a:endParaRPr lang="en-US" b="1" dirty="0">
            <a:solidFill>
              <a:schemeClr val="tx2"/>
            </a:solidFill>
          </a:endParaRPr>
        </a:p>
      </dgm:t>
    </dgm:pt>
    <dgm:pt modelId="{E155B200-EF17-4569-8B52-7B0F025FF930}" type="parTrans" cxnId="{1F6E8DB4-D4E1-4AB8-AD6A-2FC27DB1F8C0}">
      <dgm:prSet/>
      <dgm:spPr/>
      <dgm:t>
        <a:bodyPr/>
        <a:lstStyle/>
        <a:p>
          <a:endParaRPr lang="en-US"/>
        </a:p>
      </dgm:t>
    </dgm:pt>
    <dgm:pt modelId="{949E5D1E-1F1D-4651-A07C-51EA4A08C13B}" type="sibTrans" cxnId="{1F6E8DB4-D4E1-4AB8-AD6A-2FC27DB1F8C0}">
      <dgm:prSet/>
      <dgm:spPr/>
      <dgm:t>
        <a:bodyPr/>
        <a:lstStyle/>
        <a:p>
          <a:endParaRPr lang="en-US"/>
        </a:p>
      </dgm:t>
    </dgm:pt>
    <dgm:pt modelId="{C6006830-8702-4DC0-A594-EFEC50E0D28F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Pemanfaatan</a:t>
          </a:r>
          <a:endParaRPr lang="en-US" b="1" dirty="0">
            <a:solidFill>
              <a:schemeClr val="tx2"/>
            </a:solidFill>
          </a:endParaRPr>
        </a:p>
      </dgm:t>
    </dgm:pt>
    <dgm:pt modelId="{D2CCC9A9-DE7D-4322-89A0-F74B90EDEF2A}" type="parTrans" cxnId="{17F47F4C-4294-4C92-822B-2DD8185E2D21}">
      <dgm:prSet/>
      <dgm:spPr/>
      <dgm:t>
        <a:bodyPr/>
        <a:lstStyle/>
        <a:p>
          <a:endParaRPr lang="en-US"/>
        </a:p>
      </dgm:t>
    </dgm:pt>
    <dgm:pt modelId="{3FB71875-080F-49F5-8906-885297DC58F3}" type="sibTrans" cxnId="{17F47F4C-4294-4C92-822B-2DD8185E2D21}">
      <dgm:prSet/>
      <dgm:spPr/>
      <dgm:t>
        <a:bodyPr/>
        <a:lstStyle/>
        <a:p>
          <a:endParaRPr lang="en-US"/>
        </a:p>
      </dgm:t>
    </dgm:pt>
    <dgm:pt modelId="{7450834A-1D7E-4E22-8BA8-89404FFA405F}">
      <dgm:prSet/>
      <dgm:spPr>
        <a:solidFill>
          <a:srgbClr val="9966FF">
            <a:alpha val="61961"/>
          </a:srgbClr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Pengangkutan</a:t>
          </a:r>
          <a:endParaRPr lang="en-US" b="1" dirty="0">
            <a:solidFill>
              <a:schemeClr val="tx2"/>
            </a:solidFill>
          </a:endParaRPr>
        </a:p>
      </dgm:t>
    </dgm:pt>
    <dgm:pt modelId="{5D8C9126-B35F-4AF4-B500-C73D38A2AECF}" type="parTrans" cxnId="{30F4A6A6-335D-4145-80A3-9331C47064C6}">
      <dgm:prSet/>
      <dgm:spPr/>
      <dgm:t>
        <a:bodyPr/>
        <a:lstStyle/>
        <a:p>
          <a:endParaRPr lang="en-US"/>
        </a:p>
      </dgm:t>
    </dgm:pt>
    <dgm:pt modelId="{793BD38C-72EB-4F5F-9FC0-D720E5AD4E88}" type="sibTrans" cxnId="{30F4A6A6-335D-4145-80A3-9331C47064C6}">
      <dgm:prSet/>
      <dgm:spPr/>
      <dgm:t>
        <a:bodyPr/>
        <a:lstStyle/>
        <a:p>
          <a:endParaRPr lang="en-US"/>
        </a:p>
      </dgm:t>
    </dgm:pt>
    <dgm:pt modelId="{DDA9879F-DD28-44B2-A980-F69DA68D3915}">
      <dgm:prSet/>
      <dgm:spPr>
        <a:solidFill>
          <a:srgbClr val="00B0F0"/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Pengolahan</a:t>
          </a:r>
          <a:endParaRPr lang="en-US" b="1" dirty="0">
            <a:solidFill>
              <a:schemeClr val="tx2"/>
            </a:solidFill>
          </a:endParaRPr>
        </a:p>
      </dgm:t>
    </dgm:pt>
    <dgm:pt modelId="{439D3555-F4D1-40EE-A9CB-34B74494F1DF}" type="parTrans" cxnId="{5DB0C5BF-2396-4073-8676-FAD00E9F5324}">
      <dgm:prSet/>
      <dgm:spPr/>
      <dgm:t>
        <a:bodyPr/>
        <a:lstStyle/>
        <a:p>
          <a:endParaRPr lang="en-US"/>
        </a:p>
      </dgm:t>
    </dgm:pt>
    <dgm:pt modelId="{60467A98-6EA8-4802-B3C1-6C8658F171DE}" type="sibTrans" cxnId="{5DB0C5BF-2396-4073-8676-FAD00E9F5324}">
      <dgm:prSet/>
      <dgm:spPr/>
      <dgm:t>
        <a:bodyPr/>
        <a:lstStyle/>
        <a:p>
          <a:endParaRPr lang="en-US"/>
        </a:p>
      </dgm:t>
    </dgm:pt>
    <dgm:pt modelId="{14240C90-0B9C-45DE-B529-949E893004AC}">
      <dgm:prSet/>
      <dgm:spPr>
        <a:solidFill>
          <a:srgbClr val="FF6600">
            <a:alpha val="65098"/>
          </a:srgbClr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Penimbunan</a:t>
          </a:r>
          <a:endParaRPr lang="en-US" b="1" dirty="0">
            <a:solidFill>
              <a:schemeClr val="tx2"/>
            </a:solidFill>
          </a:endParaRPr>
        </a:p>
      </dgm:t>
    </dgm:pt>
    <dgm:pt modelId="{6B36356A-A206-4A87-A63C-A5C8E45F3FA9}" type="parTrans" cxnId="{6FFF7969-10D1-459F-94ED-697B516196F0}">
      <dgm:prSet/>
      <dgm:spPr/>
      <dgm:t>
        <a:bodyPr/>
        <a:lstStyle/>
        <a:p>
          <a:endParaRPr lang="en-US"/>
        </a:p>
      </dgm:t>
    </dgm:pt>
    <dgm:pt modelId="{EEB7FBF6-8EAD-4265-A8FE-E2AE0B512BFD}" type="sibTrans" cxnId="{6FFF7969-10D1-459F-94ED-697B516196F0}">
      <dgm:prSet/>
      <dgm:spPr/>
      <dgm:t>
        <a:bodyPr/>
        <a:lstStyle/>
        <a:p>
          <a:endParaRPr lang="en-US"/>
        </a:p>
      </dgm:t>
    </dgm:pt>
    <dgm:pt modelId="{4892060E-57DE-419C-BC15-1459B8FA3FD5}" type="pres">
      <dgm:prSet presAssocID="{4FBC693C-5B91-4E41-AEDE-FE2FDEB1A362}" presName="Name0" presStyleCnt="0">
        <dgm:presLayoutVars>
          <dgm:dir/>
          <dgm:resizeHandles val="exact"/>
        </dgm:presLayoutVars>
      </dgm:prSet>
      <dgm:spPr/>
    </dgm:pt>
    <dgm:pt modelId="{F62B6C25-9B9D-4D1C-94E1-61B06C306998}" type="pres">
      <dgm:prSet presAssocID="{4FBC693C-5B91-4E41-AEDE-FE2FDEB1A362}" presName="fgShape" presStyleLbl="fgShp" presStyleIdx="0" presStyleCnt="1" custLinFactNeighborY="33333"/>
      <dgm:spPr>
        <a:solidFill>
          <a:srgbClr val="FFC000"/>
        </a:solidFill>
      </dgm:spPr>
    </dgm:pt>
    <dgm:pt modelId="{A2CA61F7-4CBD-47FE-806D-B8FEC5D49446}" type="pres">
      <dgm:prSet presAssocID="{4FBC693C-5B91-4E41-AEDE-FE2FDEB1A362}" presName="linComp" presStyleCnt="0"/>
      <dgm:spPr/>
    </dgm:pt>
    <dgm:pt modelId="{53080381-AF21-4413-BD60-02F4487619BE}" type="pres">
      <dgm:prSet presAssocID="{F1B2A451-CD45-47D7-B4BC-C0857D190C4D}" presName="compNode" presStyleCnt="0"/>
      <dgm:spPr/>
    </dgm:pt>
    <dgm:pt modelId="{081A6D51-D0B5-4409-97F9-B146AD45914E}" type="pres">
      <dgm:prSet presAssocID="{F1B2A451-CD45-47D7-B4BC-C0857D190C4D}" presName="bkgdShape" presStyleLbl="node1" presStyleIdx="0" presStyleCnt="5" custLinFactNeighborX="-7" custLinFactNeighborY="-3125"/>
      <dgm:spPr/>
      <dgm:t>
        <a:bodyPr/>
        <a:lstStyle/>
        <a:p>
          <a:endParaRPr lang="en-US"/>
        </a:p>
      </dgm:t>
    </dgm:pt>
    <dgm:pt modelId="{D8E3F9F5-3897-40D0-A5D6-14AD4BCD026B}" type="pres">
      <dgm:prSet presAssocID="{F1B2A451-CD45-47D7-B4BC-C0857D190C4D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82751F-1B1E-4F59-AF0A-8A8EBBAD2502}" type="pres">
      <dgm:prSet presAssocID="{F1B2A451-CD45-47D7-B4BC-C0857D190C4D}" presName="invisiNode" presStyleLbl="node1" presStyleIdx="0" presStyleCnt="5"/>
      <dgm:spPr/>
    </dgm:pt>
    <dgm:pt modelId="{1668F5E2-5F9B-439A-B016-5786310C8C56}" type="pres">
      <dgm:prSet presAssocID="{F1B2A451-CD45-47D7-B4BC-C0857D190C4D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57414CF-E8D5-4A2C-93D3-7F4F5A0B990A}" type="pres">
      <dgm:prSet presAssocID="{949E5D1E-1F1D-4651-A07C-51EA4A08C1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59AB88B-7298-4BEE-8FC7-85AA23012EA0}" type="pres">
      <dgm:prSet presAssocID="{C6006830-8702-4DC0-A594-EFEC50E0D28F}" presName="compNode" presStyleCnt="0"/>
      <dgm:spPr/>
    </dgm:pt>
    <dgm:pt modelId="{C31DB675-17CA-40BE-A30B-13171C1CC039}" type="pres">
      <dgm:prSet presAssocID="{C6006830-8702-4DC0-A594-EFEC50E0D28F}" presName="bkgdShape" presStyleLbl="node1" presStyleIdx="1" presStyleCnt="5"/>
      <dgm:spPr/>
      <dgm:t>
        <a:bodyPr/>
        <a:lstStyle/>
        <a:p>
          <a:endParaRPr lang="en-US"/>
        </a:p>
      </dgm:t>
    </dgm:pt>
    <dgm:pt modelId="{49E65CB2-DCFD-4657-A206-BC08D08E418E}" type="pres">
      <dgm:prSet presAssocID="{C6006830-8702-4DC0-A594-EFEC50E0D28F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FB8A5-1FA9-4AAA-B60A-05ECAB38F53B}" type="pres">
      <dgm:prSet presAssocID="{C6006830-8702-4DC0-A594-EFEC50E0D28F}" presName="invisiNode" presStyleLbl="node1" presStyleIdx="1" presStyleCnt="5"/>
      <dgm:spPr/>
    </dgm:pt>
    <dgm:pt modelId="{2A86712B-1195-4C86-8255-238F318BC688}" type="pres">
      <dgm:prSet presAssocID="{C6006830-8702-4DC0-A594-EFEC50E0D28F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44FBE31-2A98-4766-B44B-F3E3C8F181B9}" type="pres">
      <dgm:prSet presAssocID="{3FB71875-080F-49F5-8906-885297DC58F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ADF503C-76A8-4D5D-8D8D-22EBB9543682}" type="pres">
      <dgm:prSet presAssocID="{7450834A-1D7E-4E22-8BA8-89404FFA405F}" presName="compNode" presStyleCnt="0"/>
      <dgm:spPr/>
    </dgm:pt>
    <dgm:pt modelId="{B0F50071-2FB5-44CB-9D7E-4CBB557A6CC3}" type="pres">
      <dgm:prSet presAssocID="{7450834A-1D7E-4E22-8BA8-89404FFA405F}" presName="bkgdShape" presStyleLbl="node1" presStyleIdx="2" presStyleCnt="5" custLinFactNeighborX="-2202" custLinFactNeighborY="-625"/>
      <dgm:spPr/>
      <dgm:t>
        <a:bodyPr/>
        <a:lstStyle/>
        <a:p>
          <a:endParaRPr lang="en-US"/>
        </a:p>
      </dgm:t>
    </dgm:pt>
    <dgm:pt modelId="{B89D33DB-629F-406D-BAAC-F10F5EC3D1C6}" type="pres">
      <dgm:prSet presAssocID="{7450834A-1D7E-4E22-8BA8-89404FFA405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9AE90-A1EE-4A03-8B03-122B8C698200}" type="pres">
      <dgm:prSet presAssocID="{7450834A-1D7E-4E22-8BA8-89404FFA405F}" presName="invisiNode" presStyleLbl="node1" presStyleIdx="2" presStyleCnt="5"/>
      <dgm:spPr/>
    </dgm:pt>
    <dgm:pt modelId="{DDD9CA16-1523-4063-AD0D-EE32AA545F08}" type="pres">
      <dgm:prSet presAssocID="{7450834A-1D7E-4E22-8BA8-89404FFA405F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06B9102-7565-42E1-B364-225CABDA8F89}" type="pres">
      <dgm:prSet presAssocID="{793BD38C-72EB-4F5F-9FC0-D720E5AD4E8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2206B59-BDE3-4BBE-99FF-E05987A5DADC}" type="pres">
      <dgm:prSet presAssocID="{DDA9879F-DD28-44B2-A980-F69DA68D3915}" presName="compNode" presStyleCnt="0"/>
      <dgm:spPr/>
    </dgm:pt>
    <dgm:pt modelId="{2020FD84-F009-4D7B-951B-8C85F528BDB1}" type="pres">
      <dgm:prSet presAssocID="{DDA9879F-DD28-44B2-A980-F69DA68D3915}" presName="bkgdShape" presStyleLbl="node1" presStyleIdx="3" presStyleCnt="5"/>
      <dgm:spPr/>
      <dgm:t>
        <a:bodyPr/>
        <a:lstStyle/>
        <a:p>
          <a:endParaRPr lang="en-US"/>
        </a:p>
      </dgm:t>
    </dgm:pt>
    <dgm:pt modelId="{B4CC58B2-A751-4B63-A735-F3288B03170B}" type="pres">
      <dgm:prSet presAssocID="{DDA9879F-DD28-44B2-A980-F69DA68D3915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395965-189C-4392-BC84-252DA85E3FD0}" type="pres">
      <dgm:prSet presAssocID="{DDA9879F-DD28-44B2-A980-F69DA68D3915}" presName="invisiNode" presStyleLbl="node1" presStyleIdx="3" presStyleCnt="5"/>
      <dgm:spPr/>
    </dgm:pt>
    <dgm:pt modelId="{21D198D6-1D49-407E-A5D4-02BA54C0CD7D}" type="pres">
      <dgm:prSet presAssocID="{DDA9879F-DD28-44B2-A980-F69DA68D3915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05B61B1-501C-4212-878C-35FE7B8960B7}" type="pres">
      <dgm:prSet presAssocID="{60467A98-6EA8-4802-B3C1-6C8658F171D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7325423-F201-479D-88FF-DFA799F34B87}" type="pres">
      <dgm:prSet presAssocID="{14240C90-0B9C-45DE-B529-949E893004AC}" presName="compNode" presStyleCnt="0"/>
      <dgm:spPr/>
    </dgm:pt>
    <dgm:pt modelId="{551EA897-CD14-4C4A-960B-A4841BC4CF3A}" type="pres">
      <dgm:prSet presAssocID="{14240C90-0B9C-45DE-B529-949E893004AC}" presName="bkgdShape" presStyleLbl="node1" presStyleIdx="4" presStyleCnt="5"/>
      <dgm:spPr/>
      <dgm:t>
        <a:bodyPr/>
        <a:lstStyle/>
        <a:p>
          <a:endParaRPr lang="en-US"/>
        </a:p>
      </dgm:t>
    </dgm:pt>
    <dgm:pt modelId="{1247377E-8AD4-43DC-A520-06A3CC8A7F98}" type="pres">
      <dgm:prSet presAssocID="{14240C90-0B9C-45DE-B529-949E893004AC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A45B00-44A5-437F-A1E2-624AAEB7875F}" type="pres">
      <dgm:prSet presAssocID="{14240C90-0B9C-45DE-B529-949E893004AC}" presName="invisiNode" presStyleLbl="node1" presStyleIdx="4" presStyleCnt="5"/>
      <dgm:spPr/>
    </dgm:pt>
    <dgm:pt modelId="{85B632DB-09C2-47EA-B78F-905073F1F57D}" type="pres">
      <dgm:prSet presAssocID="{14240C90-0B9C-45DE-B529-949E893004AC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DD032048-667D-4C48-886F-05B3C7694F13}" type="presOf" srcId="{949E5D1E-1F1D-4651-A07C-51EA4A08C13B}" destId="{757414CF-E8D5-4A2C-93D3-7F4F5A0B990A}" srcOrd="0" destOrd="0" presId="urn:microsoft.com/office/officeart/2005/8/layout/hList7"/>
    <dgm:cxn modelId="{7237B049-499F-41F2-910F-0146AF900D38}" type="presOf" srcId="{7450834A-1D7E-4E22-8BA8-89404FFA405F}" destId="{B89D33DB-629F-406D-BAAC-F10F5EC3D1C6}" srcOrd="1" destOrd="0" presId="urn:microsoft.com/office/officeart/2005/8/layout/hList7"/>
    <dgm:cxn modelId="{17F47F4C-4294-4C92-822B-2DD8185E2D21}" srcId="{4FBC693C-5B91-4E41-AEDE-FE2FDEB1A362}" destId="{C6006830-8702-4DC0-A594-EFEC50E0D28F}" srcOrd="1" destOrd="0" parTransId="{D2CCC9A9-DE7D-4322-89A0-F74B90EDEF2A}" sibTransId="{3FB71875-080F-49F5-8906-885297DC58F3}"/>
    <dgm:cxn modelId="{A3524B07-5CB1-44BD-9895-CA7C6C8372EF}" type="presOf" srcId="{14240C90-0B9C-45DE-B529-949E893004AC}" destId="{551EA897-CD14-4C4A-960B-A4841BC4CF3A}" srcOrd="0" destOrd="0" presId="urn:microsoft.com/office/officeart/2005/8/layout/hList7"/>
    <dgm:cxn modelId="{C92E6113-D9B4-4BDB-BCA5-104F6D5EC65A}" type="presOf" srcId="{F1B2A451-CD45-47D7-B4BC-C0857D190C4D}" destId="{D8E3F9F5-3897-40D0-A5D6-14AD4BCD026B}" srcOrd="1" destOrd="0" presId="urn:microsoft.com/office/officeart/2005/8/layout/hList7"/>
    <dgm:cxn modelId="{B64EAAA0-3508-4294-BB9B-AEC7C2A14531}" type="presOf" srcId="{7450834A-1D7E-4E22-8BA8-89404FFA405F}" destId="{B0F50071-2FB5-44CB-9D7E-4CBB557A6CC3}" srcOrd="0" destOrd="0" presId="urn:microsoft.com/office/officeart/2005/8/layout/hList7"/>
    <dgm:cxn modelId="{6FFF7969-10D1-459F-94ED-697B516196F0}" srcId="{4FBC693C-5B91-4E41-AEDE-FE2FDEB1A362}" destId="{14240C90-0B9C-45DE-B529-949E893004AC}" srcOrd="4" destOrd="0" parTransId="{6B36356A-A206-4A87-A63C-A5C8E45F3FA9}" sibTransId="{EEB7FBF6-8EAD-4265-A8FE-E2AE0B512BFD}"/>
    <dgm:cxn modelId="{17C82A70-A770-4FEF-A69E-F1F4117B9E20}" type="presOf" srcId="{14240C90-0B9C-45DE-B529-949E893004AC}" destId="{1247377E-8AD4-43DC-A520-06A3CC8A7F98}" srcOrd="1" destOrd="0" presId="urn:microsoft.com/office/officeart/2005/8/layout/hList7"/>
    <dgm:cxn modelId="{065A1B13-2493-4F76-88D7-82B6E0E6E4B9}" type="presOf" srcId="{C6006830-8702-4DC0-A594-EFEC50E0D28F}" destId="{49E65CB2-DCFD-4657-A206-BC08D08E418E}" srcOrd="1" destOrd="0" presId="urn:microsoft.com/office/officeart/2005/8/layout/hList7"/>
    <dgm:cxn modelId="{80BC0584-81C2-492D-B00C-9E0B6295D80E}" type="presOf" srcId="{C6006830-8702-4DC0-A594-EFEC50E0D28F}" destId="{C31DB675-17CA-40BE-A30B-13171C1CC039}" srcOrd="0" destOrd="0" presId="urn:microsoft.com/office/officeart/2005/8/layout/hList7"/>
    <dgm:cxn modelId="{30F4A6A6-335D-4145-80A3-9331C47064C6}" srcId="{4FBC693C-5B91-4E41-AEDE-FE2FDEB1A362}" destId="{7450834A-1D7E-4E22-8BA8-89404FFA405F}" srcOrd="2" destOrd="0" parTransId="{5D8C9126-B35F-4AF4-B500-C73D38A2AECF}" sibTransId="{793BD38C-72EB-4F5F-9FC0-D720E5AD4E88}"/>
    <dgm:cxn modelId="{5DB0C5BF-2396-4073-8676-FAD00E9F5324}" srcId="{4FBC693C-5B91-4E41-AEDE-FE2FDEB1A362}" destId="{DDA9879F-DD28-44B2-A980-F69DA68D3915}" srcOrd="3" destOrd="0" parTransId="{439D3555-F4D1-40EE-A9CB-34B74494F1DF}" sibTransId="{60467A98-6EA8-4802-B3C1-6C8658F171DE}"/>
    <dgm:cxn modelId="{6751EE38-960E-4217-9AB9-37CEAFD8F8AE}" type="presOf" srcId="{F1B2A451-CD45-47D7-B4BC-C0857D190C4D}" destId="{081A6D51-D0B5-4409-97F9-B146AD45914E}" srcOrd="0" destOrd="0" presId="urn:microsoft.com/office/officeart/2005/8/layout/hList7"/>
    <dgm:cxn modelId="{AE8CD6CA-FC73-433E-AAEF-A3F7F6846BBA}" type="presOf" srcId="{4FBC693C-5B91-4E41-AEDE-FE2FDEB1A362}" destId="{4892060E-57DE-419C-BC15-1459B8FA3FD5}" srcOrd="0" destOrd="0" presId="urn:microsoft.com/office/officeart/2005/8/layout/hList7"/>
    <dgm:cxn modelId="{CF3D672A-1F31-4173-9012-20C8C4825831}" type="presOf" srcId="{3FB71875-080F-49F5-8906-885297DC58F3}" destId="{544FBE31-2A98-4766-B44B-F3E3C8F181B9}" srcOrd="0" destOrd="0" presId="urn:microsoft.com/office/officeart/2005/8/layout/hList7"/>
    <dgm:cxn modelId="{C1F58B27-CA34-401C-AE20-FF2D9B8F70FC}" type="presOf" srcId="{DDA9879F-DD28-44B2-A980-F69DA68D3915}" destId="{2020FD84-F009-4D7B-951B-8C85F528BDB1}" srcOrd="0" destOrd="0" presId="urn:microsoft.com/office/officeart/2005/8/layout/hList7"/>
    <dgm:cxn modelId="{31800FE5-4808-42D6-9A6B-E8557674DC6C}" type="presOf" srcId="{60467A98-6EA8-4802-B3C1-6C8658F171DE}" destId="{505B61B1-501C-4212-878C-35FE7B8960B7}" srcOrd="0" destOrd="0" presId="urn:microsoft.com/office/officeart/2005/8/layout/hList7"/>
    <dgm:cxn modelId="{4289F840-9DDB-491B-8607-BEC8182938CF}" type="presOf" srcId="{793BD38C-72EB-4F5F-9FC0-D720E5AD4E88}" destId="{806B9102-7565-42E1-B364-225CABDA8F89}" srcOrd="0" destOrd="0" presId="urn:microsoft.com/office/officeart/2005/8/layout/hList7"/>
    <dgm:cxn modelId="{1F6E8DB4-D4E1-4AB8-AD6A-2FC27DB1F8C0}" srcId="{4FBC693C-5B91-4E41-AEDE-FE2FDEB1A362}" destId="{F1B2A451-CD45-47D7-B4BC-C0857D190C4D}" srcOrd="0" destOrd="0" parTransId="{E155B200-EF17-4569-8B52-7B0F025FF930}" sibTransId="{949E5D1E-1F1D-4651-A07C-51EA4A08C13B}"/>
    <dgm:cxn modelId="{9CBC7E5B-09E7-4CB7-95DC-68EEBD7FF005}" type="presOf" srcId="{DDA9879F-DD28-44B2-A980-F69DA68D3915}" destId="{B4CC58B2-A751-4B63-A735-F3288B03170B}" srcOrd="1" destOrd="0" presId="urn:microsoft.com/office/officeart/2005/8/layout/hList7"/>
    <dgm:cxn modelId="{64249CA7-2E3A-48FB-93DD-8346EB1E090C}" type="presParOf" srcId="{4892060E-57DE-419C-BC15-1459B8FA3FD5}" destId="{F62B6C25-9B9D-4D1C-94E1-61B06C306998}" srcOrd="0" destOrd="0" presId="urn:microsoft.com/office/officeart/2005/8/layout/hList7"/>
    <dgm:cxn modelId="{38A8E32B-2918-48B3-9BEC-AF6C025D024A}" type="presParOf" srcId="{4892060E-57DE-419C-BC15-1459B8FA3FD5}" destId="{A2CA61F7-4CBD-47FE-806D-B8FEC5D49446}" srcOrd="1" destOrd="0" presId="urn:microsoft.com/office/officeart/2005/8/layout/hList7"/>
    <dgm:cxn modelId="{7E5A9FC5-29B3-43E6-92CB-C365D3D2D7E5}" type="presParOf" srcId="{A2CA61F7-4CBD-47FE-806D-B8FEC5D49446}" destId="{53080381-AF21-4413-BD60-02F4487619BE}" srcOrd="0" destOrd="0" presId="urn:microsoft.com/office/officeart/2005/8/layout/hList7"/>
    <dgm:cxn modelId="{85160606-8225-4802-883B-E69827CA9CAA}" type="presParOf" srcId="{53080381-AF21-4413-BD60-02F4487619BE}" destId="{081A6D51-D0B5-4409-97F9-B146AD45914E}" srcOrd="0" destOrd="0" presId="urn:microsoft.com/office/officeart/2005/8/layout/hList7"/>
    <dgm:cxn modelId="{B6A6F073-9D1F-45E8-BE70-F96F281A4234}" type="presParOf" srcId="{53080381-AF21-4413-BD60-02F4487619BE}" destId="{D8E3F9F5-3897-40D0-A5D6-14AD4BCD026B}" srcOrd="1" destOrd="0" presId="urn:microsoft.com/office/officeart/2005/8/layout/hList7"/>
    <dgm:cxn modelId="{452BCAB3-A918-45EC-B2AF-0075C70CBD48}" type="presParOf" srcId="{53080381-AF21-4413-BD60-02F4487619BE}" destId="{A382751F-1B1E-4F59-AF0A-8A8EBBAD2502}" srcOrd="2" destOrd="0" presId="urn:microsoft.com/office/officeart/2005/8/layout/hList7"/>
    <dgm:cxn modelId="{0C702D6C-6674-4B96-A68E-9F3A2A216F58}" type="presParOf" srcId="{53080381-AF21-4413-BD60-02F4487619BE}" destId="{1668F5E2-5F9B-439A-B016-5786310C8C56}" srcOrd="3" destOrd="0" presId="urn:microsoft.com/office/officeart/2005/8/layout/hList7"/>
    <dgm:cxn modelId="{F664B63B-A9D7-432D-984B-E7270243183D}" type="presParOf" srcId="{A2CA61F7-4CBD-47FE-806D-B8FEC5D49446}" destId="{757414CF-E8D5-4A2C-93D3-7F4F5A0B990A}" srcOrd="1" destOrd="0" presId="urn:microsoft.com/office/officeart/2005/8/layout/hList7"/>
    <dgm:cxn modelId="{FD0C6847-CEFB-4605-9F3F-94C1EF5CF9E0}" type="presParOf" srcId="{A2CA61F7-4CBD-47FE-806D-B8FEC5D49446}" destId="{159AB88B-7298-4BEE-8FC7-85AA23012EA0}" srcOrd="2" destOrd="0" presId="urn:microsoft.com/office/officeart/2005/8/layout/hList7"/>
    <dgm:cxn modelId="{856EA280-B7E0-4EE5-96E6-3C194C62C783}" type="presParOf" srcId="{159AB88B-7298-4BEE-8FC7-85AA23012EA0}" destId="{C31DB675-17CA-40BE-A30B-13171C1CC039}" srcOrd="0" destOrd="0" presId="urn:microsoft.com/office/officeart/2005/8/layout/hList7"/>
    <dgm:cxn modelId="{768860A2-A297-48D7-B69F-5236BF68DB64}" type="presParOf" srcId="{159AB88B-7298-4BEE-8FC7-85AA23012EA0}" destId="{49E65CB2-DCFD-4657-A206-BC08D08E418E}" srcOrd="1" destOrd="0" presId="urn:microsoft.com/office/officeart/2005/8/layout/hList7"/>
    <dgm:cxn modelId="{CD689FBA-4F2A-4B6C-A603-B63059D78A55}" type="presParOf" srcId="{159AB88B-7298-4BEE-8FC7-85AA23012EA0}" destId="{DD2FB8A5-1FA9-4AAA-B60A-05ECAB38F53B}" srcOrd="2" destOrd="0" presId="urn:microsoft.com/office/officeart/2005/8/layout/hList7"/>
    <dgm:cxn modelId="{204345FF-7439-4EEC-840B-68733061A941}" type="presParOf" srcId="{159AB88B-7298-4BEE-8FC7-85AA23012EA0}" destId="{2A86712B-1195-4C86-8255-238F318BC688}" srcOrd="3" destOrd="0" presId="urn:microsoft.com/office/officeart/2005/8/layout/hList7"/>
    <dgm:cxn modelId="{21A81DB5-D386-43CA-B561-120A1E50FD22}" type="presParOf" srcId="{A2CA61F7-4CBD-47FE-806D-B8FEC5D49446}" destId="{544FBE31-2A98-4766-B44B-F3E3C8F181B9}" srcOrd="3" destOrd="0" presId="urn:microsoft.com/office/officeart/2005/8/layout/hList7"/>
    <dgm:cxn modelId="{43B90A68-D2A2-4766-8C36-9DF2C9BB0AF2}" type="presParOf" srcId="{A2CA61F7-4CBD-47FE-806D-B8FEC5D49446}" destId="{7ADF503C-76A8-4D5D-8D8D-22EBB9543682}" srcOrd="4" destOrd="0" presId="urn:microsoft.com/office/officeart/2005/8/layout/hList7"/>
    <dgm:cxn modelId="{F4100953-D41E-4C61-B816-29DA5EE93D71}" type="presParOf" srcId="{7ADF503C-76A8-4D5D-8D8D-22EBB9543682}" destId="{B0F50071-2FB5-44CB-9D7E-4CBB557A6CC3}" srcOrd="0" destOrd="0" presId="urn:microsoft.com/office/officeart/2005/8/layout/hList7"/>
    <dgm:cxn modelId="{77B9BF1D-0BCD-4F2B-8D6B-756DF23CB9D6}" type="presParOf" srcId="{7ADF503C-76A8-4D5D-8D8D-22EBB9543682}" destId="{B89D33DB-629F-406D-BAAC-F10F5EC3D1C6}" srcOrd="1" destOrd="0" presId="urn:microsoft.com/office/officeart/2005/8/layout/hList7"/>
    <dgm:cxn modelId="{7C647A90-DAD9-4A0A-9462-1FE3A69087A0}" type="presParOf" srcId="{7ADF503C-76A8-4D5D-8D8D-22EBB9543682}" destId="{A309AE90-A1EE-4A03-8B03-122B8C698200}" srcOrd="2" destOrd="0" presId="urn:microsoft.com/office/officeart/2005/8/layout/hList7"/>
    <dgm:cxn modelId="{4E739050-F19D-487C-B3FE-C92D1838A7F1}" type="presParOf" srcId="{7ADF503C-76A8-4D5D-8D8D-22EBB9543682}" destId="{DDD9CA16-1523-4063-AD0D-EE32AA545F08}" srcOrd="3" destOrd="0" presId="urn:microsoft.com/office/officeart/2005/8/layout/hList7"/>
    <dgm:cxn modelId="{E4DE4177-0D87-4B44-8739-9EE20F15B5A3}" type="presParOf" srcId="{A2CA61F7-4CBD-47FE-806D-B8FEC5D49446}" destId="{806B9102-7565-42E1-B364-225CABDA8F89}" srcOrd="5" destOrd="0" presId="urn:microsoft.com/office/officeart/2005/8/layout/hList7"/>
    <dgm:cxn modelId="{21B95146-5D57-4C95-AD5B-96058AD3EB18}" type="presParOf" srcId="{A2CA61F7-4CBD-47FE-806D-B8FEC5D49446}" destId="{92206B59-BDE3-4BBE-99FF-E05987A5DADC}" srcOrd="6" destOrd="0" presId="urn:microsoft.com/office/officeart/2005/8/layout/hList7"/>
    <dgm:cxn modelId="{FA0FE349-F4A8-4DE6-B867-CF1EC6DE67EC}" type="presParOf" srcId="{92206B59-BDE3-4BBE-99FF-E05987A5DADC}" destId="{2020FD84-F009-4D7B-951B-8C85F528BDB1}" srcOrd="0" destOrd="0" presId="urn:microsoft.com/office/officeart/2005/8/layout/hList7"/>
    <dgm:cxn modelId="{2E739E1A-3984-4256-80E3-7A0B468A3827}" type="presParOf" srcId="{92206B59-BDE3-4BBE-99FF-E05987A5DADC}" destId="{B4CC58B2-A751-4B63-A735-F3288B03170B}" srcOrd="1" destOrd="0" presId="urn:microsoft.com/office/officeart/2005/8/layout/hList7"/>
    <dgm:cxn modelId="{C70E20B3-D50F-4779-88B4-29417DA16C4D}" type="presParOf" srcId="{92206B59-BDE3-4BBE-99FF-E05987A5DADC}" destId="{BE395965-189C-4392-BC84-252DA85E3FD0}" srcOrd="2" destOrd="0" presId="urn:microsoft.com/office/officeart/2005/8/layout/hList7"/>
    <dgm:cxn modelId="{37BBC6C2-DD7C-48E5-ABCE-456CC7466D50}" type="presParOf" srcId="{92206B59-BDE3-4BBE-99FF-E05987A5DADC}" destId="{21D198D6-1D49-407E-A5D4-02BA54C0CD7D}" srcOrd="3" destOrd="0" presId="urn:microsoft.com/office/officeart/2005/8/layout/hList7"/>
    <dgm:cxn modelId="{03DA8D28-4BEE-40E6-B426-8FA71C4D8AD6}" type="presParOf" srcId="{A2CA61F7-4CBD-47FE-806D-B8FEC5D49446}" destId="{505B61B1-501C-4212-878C-35FE7B8960B7}" srcOrd="7" destOrd="0" presId="urn:microsoft.com/office/officeart/2005/8/layout/hList7"/>
    <dgm:cxn modelId="{0A32671C-4FF6-4899-AC58-06E33FD992AD}" type="presParOf" srcId="{A2CA61F7-4CBD-47FE-806D-B8FEC5D49446}" destId="{17325423-F201-479D-88FF-DFA799F34B87}" srcOrd="8" destOrd="0" presId="urn:microsoft.com/office/officeart/2005/8/layout/hList7"/>
    <dgm:cxn modelId="{5D42F4E2-A2A6-4E38-AEFA-9E4143AECA36}" type="presParOf" srcId="{17325423-F201-479D-88FF-DFA799F34B87}" destId="{551EA897-CD14-4C4A-960B-A4841BC4CF3A}" srcOrd="0" destOrd="0" presId="urn:microsoft.com/office/officeart/2005/8/layout/hList7"/>
    <dgm:cxn modelId="{4C2A88D1-6AA3-429A-8DFC-0A6A36361DDF}" type="presParOf" srcId="{17325423-F201-479D-88FF-DFA799F34B87}" destId="{1247377E-8AD4-43DC-A520-06A3CC8A7F98}" srcOrd="1" destOrd="0" presId="urn:microsoft.com/office/officeart/2005/8/layout/hList7"/>
    <dgm:cxn modelId="{3E730DF0-4AB5-4437-B1E0-5828C0EF0978}" type="presParOf" srcId="{17325423-F201-479D-88FF-DFA799F34B87}" destId="{BFA45B00-44A5-437F-A1E2-624AAEB7875F}" srcOrd="2" destOrd="0" presId="urn:microsoft.com/office/officeart/2005/8/layout/hList7"/>
    <dgm:cxn modelId="{F0FB2187-D322-425C-99FD-7E8E0A924B40}" type="presParOf" srcId="{17325423-F201-479D-88FF-DFA799F34B87}" destId="{85B632DB-09C2-47EA-B78F-905073F1F57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976A75-21C0-4C54-B9E6-0B03F9FD8CC1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4AC5FFD-FB4B-42EE-9ABE-0B0D1A97EB2D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0070C0"/>
        </a:solidFill>
        <a:ln/>
      </dgm:spPr>
      <dgm:t>
        <a:bodyPr/>
        <a:lstStyle/>
        <a:p>
          <a:r>
            <a:rPr lang="id-ID" dirty="0" smtClean="0"/>
            <a:t>BIRU</a:t>
          </a:r>
          <a:endParaRPr lang="id-ID" dirty="0"/>
        </a:p>
      </dgm:t>
    </dgm:pt>
    <dgm:pt modelId="{40125848-CF0E-4324-8E15-6C30D892C6DA}" type="parTrans" cxnId="{F04F19D7-0AA4-4541-89B8-FCE62135F8BD}">
      <dgm:prSet/>
      <dgm:spPr/>
      <dgm:t>
        <a:bodyPr/>
        <a:lstStyle/>
        <a:p>
          <a:endParaRPr lang="id-ID"/>
        </a:p>
      </dgm:t>
    </dgm:pt>
    <dgm:pt modelId="{54E41A17-9129-4D47-B431-6006187A8D95}" type="sibTrans" cxnId="{F04F19D7-0AA4-4541-89B8-FCE62135F8BD}">
      <dgm:prSet/>
      <dgm:spPr/>
      <dgm:t>
        <a:bodyPr/>
        <a:lstStyle/>
        <a:p>
          <a:endParaRPr lang="id-ID"/>
        </a:p>
      </dgm:t>
    </dgm:pt>
    <dgm:pt modelId="{E8E7BC15-8CBB-4B6B-8136-DF5199B5BC50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endParaRPr lang="id-ID" dirty="0" smtClean="0"/>
        </a:p>
        <a:p>
          <a:endParaRPr lang="id-ID" dirty="0" smtClean="0"/>
        </a:p>
        <a:p>
          <a:r>
            <a:rPr lang="id-ID" dirty="0" smtClean="0"/>
            <a:t>SELURUHNYA</a:t>
          </a:r>
        </a:p>
        <a:p>
          <a:r>
            <a:rPr lang="id-ID" dirty="0" smtClean="0"/>
            <a:t>TERPENUHI</a:t>
          </a:r>
          <a:endParaRPr lang="id-ID" dirty="0"/>
        </a:p>
      </dgm:t>
    </dgm:pt>
    <dgm:pt modelId="{F66718BD-EF88-467C-AE67-7C3DCE22AA24}" type="parTrans" cxnId="{CB61793D-F1D1-4051-BC12-3B18AA9367BA}">
      <dgm:prSet/>
      <dgm:spPr/>
      <dgm:t>
        <a:bodyPr/>
        <a:lstStyle/>
        <a:p>
          <a:endParaRPr lang="id-ID"/>
        </a:p>
      </dgm:t>
    </dgm:pt>
    <dgm:pt modelId="{ED69EAEC-5D22-4CAF-B689-95228BC38AC4}" type="sibTrans" cxnId="{CB61793D-F1D1-4051-BC12-3B18AA9367BA}">
      <dgm:prSet/>
      <dgm:spPr/>
      <dgm:t>
        <a:bodyPr/>
        <a:lstStyle/>
        <a:p>
          <a:endParaRPr lang="id-ID"/>
        </a:p>
      </dgm:t>
    </dgm:pt>
    <dgm:pt modelId="{1ACEDFA9-DA88-4FEE-ADEA-DC1B565EBE16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C00000"/>
        </a:solidFill>
        <a:ln/>
      </dgm:spPr>
      <dgm:t>
        <a:bodyPr/>
        <a:lstStyle/>
        <a:p>
          <a:r>
            <a:rPr lang="id-ID" dirty="0" smtClean="0"/>
            <a:t>MERAH</a:t>
          </a:r>
          <a:endParaRPr lang="id-ID" dirty="0"/>
        </a:p>
      </dgm:t>
    </dgm:pt>
    <dgm:pt modelId="{821F6773-73FD-49B8-BD6C-2DAE7A391C13}" type="parTrans" cxnId="{F88A66B1-BC9E-4F9C-B395-A77190DC8780}">
      <dgm:prSet/>
      <dgm:spPr/>
      <dgm:t>
        <a:bodyPr/>
        <a:lstStyle/>
        <a:p>
          <a:endParaRPr lang="id-ID"/>
        </a:p>
      </dgm:t>
    </dgm:pt>
    <dgm:pt modelId="{CB902EE5-7F90-4B56-9AF1-0841831C75E1}" type="sibTrans" cxnId="{F88A66B1-BC9E-4F9C-B395-A77190DC8780}">
      <dgm:prSet/>
      <dgm:spPr/>
      <dgm:t>
        <a:bodyPr/>
        <a:lstStyle/>
        <a:p>
          <a:endParaRPr lang="id-ID"/>
        </a:p>
      </dgm:t>
    </dgm:pt>
    <dgm:pt modelId="{362FBAA7-F217-4E65-94D1-64000CAFF32B}">
      <dgm:prSet phldrT="[Text]"/>
      <dgm:spPr/>
      <dgm:t>
        <a:bodyPr/>
        <a:lstStyle/>
        <a:p>
          <a:endParaRPr lang="id-ID" dirty="0" smtClean="0">
            <a:solidFill>
              <a:schemeClr val="tx1"/>
            </a:solidFill>
          </a:endParaRPr>
        </a:p>
        <a:p>
          <a:endParaRPr lang="id-ID" dirty="0" smtClean="0">
            <a:solidFill>
              <a:schemeClr val="tx1"/>
            </a:solidFill>
          </a:endParaRPr>
        </a:p>
        <a:p>
          <a:r>
            <a:rPr lang="id-ID" dirty="0" smtClean="0">
              <a:solidFill>
                <a:schemeClr val="tx1"/>
              </a:solidFill>
            </a:rPr>
            <a:t>SEBAGAIAN TERPENUHI</a:t>
          </a:r>
          <a:endParaRPr lang="id-ID" dirty="0">
            <a:solidFill>
              <a:schemeClr val="tx1"/>
            </a:solidFill>
          </a:endParaRPr>
        </a:p>
      </dgm:t>
    </dgm:pt>
    <dgm:pt modelId="{77966542-1215-4614-9863-89C366BC4873}" type="parTrans" cxnId="{D56B643A-34A9-4EE2-9ED9-6EBC0DEE94EC}">
      <dgm:prSet/>
      <dgm:spPr/>
      <dgm:t>
        <a:bodyPr/>
        <a:lstStyle/>
        <a:p>
          <a:endParaRPr lang="id-ID"/>
        </a:p>
      </dgm:t>
    </dgm:pt>
    <dgm:pt modelId="{8883610E-BEF0-4B05-B56D-ECBB90A504EC}" type="sibTrans" cxnId="{D56B643A-34A9-4EE2-9ED9-6EBC0DEE94EC}">
      <dgm:prSet/>
      <dgm:spPr/>
      <dgm:t>
        <a:bodyPr/>
        <a:lstStyle/>
        <a:p>
          <a:endParaRPr lang="id-ID"/>
        </a:p>
      </dgm:t>
    </dgm:pt>
    <dgm:pt modelId="{330B4612-8788-4B67-9911-2218419AD3B3}">
      <dgm:prSet phldrT="[Text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HITAM </a:t>
          </a:r>
        </a:p>
      </dgm:t>
    </dgm:pt>
    <dgm:pt modelId="{9B069AE2-5195-4B76-A0C8-B192DECBF895}" type="parTrans" cxnId="{3D5BD5E8-AF58-46E2-8F14-826490454562}">
      <dgm:prSet/>
      <dgm:spPr/>
      <dgm:t>
        <a:bodyPr/>
        <a:lstStyle/>
        <a:p>
          <a:endParaRPr lang="id-ID"/>
        </a:p>
      </dgm:t>
    </dgm:pt>
    <dgm:pt modelId="{6482BACF-DCE0-4A17-984C-6BE2508EF3BC}" type="sibTrans" cxnId="{3D5BD5E8-AF58-46E2-8F14-826490454562}">
      <dgm:prSet/>
      <dgm:spPr/>
      <dgm:t>
        <a:bodyPr/>
        <a:lstStyle/>
        <a:p>
          <a:endParaRPr lang="id-ID"/>
        </a:p>
      </dgm:t>
    </dgm:pt>
    <dgm:pt modelId="{6656AE7B-E8FF-4B6E-82F0-3A668124F2AE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id-ID" dirty="0" smtClean="0">
            <a:solidFill>
              <a:schemeClr val="bg1"/>
            </a:solidFill>
          </a:endParaRPr>
        </a:p>
        <a:p>
          <a:endParaRPr lang="id-ID" dirty="0" smtClean="0">
            <a:solidFill>
              <a:schemeClr val="bg1"/>
            </a:solidFill>
          </a:endParaRPr>
        </a:p>
        <a:p>
          <a:r>
            <a:rPr lang="id-ID" dirty="0" smtClean="0">
              <a:solidFill>
                <a:schemeClr val="bg1"/>
              </a:solidFill>
            </a:rPr>
            <a:t>Tidak melakukan pengelolaan lanjutan terhadap  limbah B3 dominan dan atau sangat berbahaya </a:t>
          </a:r>
          <a:endParaRPr lang="id-ID" dirty="0">
            <a:solidFill>
              <a:schemeClr val="bg1"/>
            </a:solidFill>
          </a:endParaRPr>
        </a:p>
      </dgm:t>
    </dgm:pt>
    <dgm:pt modelId="{1263E2C0-7F5D-4B63-80F4-776C08030457}" type="parTrans" cxnId="{53E2548E-9B44-4ACA-A9F6-2AA33ACB40F5}">
      <dgm:prSet/>
      <dgm:spPr/>
      <dgm:t>
        <a:bodyPr/>
        <a:lstStyle/>
        <a:p>
          <a:endParaRPr lang="id-ID"/>
        </a:p>
      </dgm:t>
    </dgm:pt>
    <dgm:pt modelId="{82AAB948-12AA-41DE-A03F-BFF20F0C2B9D}" type="sibTrans" cxnId="{53E2548E-9B44-4ACA-A9F6-2AA33ACB40F5}">
      <dgm:prSet/>
      <dgm:spPr/>
      <dgm:t>
        <a:bodyPr/>
        <a:lstStyle/>
        <a:p>
          <a:endParaRPr lang="id-ID"/>
        </a:p>
      </dgm:t>
    </dgm:pt>
    <dgm:pt modelId="{99D6CE53-0005-4369-B2D1-1645B8DA688D}" type="pres">
      <dgm:prSet presAssocID="{F7976A75-21C0-4C54-B9E6-0B03F9FD8C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8A7CE7C6-C463-4E5F-B56E-2F27268B789E}" type="pres">
      <dgm:prSet presAssocID="{A4AC5FFD-FB4B-42EE-9ABE-0B0D1A97EB2D}" presName="compositeNode" presStyleCnt="0">
        <dgm:presLayoutVars>
          <dgm:bulletEnabled val="1"/>
        </dgm:presLayoutVars>
      </dgm:prSet>
      <dgm:spPr/>
    </dgm:pt>
    <dgm:pt modelId="{C9F869D0-99F4-4D79-A1AF-70900995832E}" type="pres">
      <dgm:prSet presAssocID="{A4AC5FFD-FB4B-42EE-9ABE-0B0D1A97EB2D}" presName="bgRect" presStyleLbl="node1" presStyleIdx="0" presStyleCnt="3" custLinFactNeighborX="363" custLinFactNeighborY="411"/>
      <dgm:spPr/>
      <dgm:t>
        <a:bodyPr/>
        <a:lstStyle/>
        <a:p>
          <a:endParaRPr lang="id-ID"/>
        </a:p>
      </dgm:t>
    </dgm:pt>
    <dgm:pt modelId="{EA5B56FE-D4F4-44AD-BA40-2BD7C5884721}" type="pres">
      <dgm:prSet presAssocID="{A4AC5FFD-FB4B-42EE-9ABE-0B0D1A97EB2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7A83080-3686-491B-9264-8227E16B9EAB}" type="pres">
      <dgm:prSet presAssocID="{A4AC5FFD-FB4B-42EE-9ABE-0B0D1A97EB2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DAEE4AB-6F35-4110-B581-D011EC526F35}" type="pres">
      <dgm:prSet presAssocID="{54E41A17-9129-4D47-B431-6006187A8D95}" presName="hSp" presStyleCnt="0"/>
      <dgm:spPr/>
    </dgm:pt>
    <dgm:pt modelId="{5790CEE8-DC4C-405A-8A4D-A5471E683F41}" type="pres">
      <dgm:prSet presAssocID="{54E41A17-9129-4D47-B431-6006187A8D95}" presName="vProcSp" presStyleCnt="0"/>
      <dgm:spPr/>
    </dgm:pt>
    <dgm:pt modelId="{BD527C36-2095-4C84-A8CA-9BDE3FECDAD3}" type="pres">
      <dgm:prSet presAssocID="{54E41A17-9129-4D47-B431-6006187A8D95}" presName="vSp1" presStyleCnt="0"/>
      <dgm:spPr/>
    </dgm:pt>
    <dgm:pt modelId="{BBB724AE-9F0B-4049-AB36-FE61E9DBFF08}" type="pres">
      <dgm:prSet presAssocID="{54E41A17-9129-4D47-B431-6006187A8D95}" presName="simulatedConn" presStyleLbl="solidFgAcc1" presStyleIdx="0" presStyleCnt="2" custLinFactNeighborX="8805" custLinFactNeighborY="17349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0C85703D-AEE7-4EE6-BDB8-3F328FA11CFB}" type="pres">
      <dgm:prSet presAssocID="{54E41A17-9129-4D47-B431-6006187A8D95}" presName="vSp2" presStyleCnt="0"/>
      <dgm:spPr/>
    </dgm:pt>
    <dgm:pt modelId="{82E20C5B-E79A-4AD2-957B-61C2C374345A}" type="pres">
      <dgm:prSet presAssocID="{54E41A17-9129-4D47-B431-6006187A8D95}" presName="sibTrans" presStyleCnt="0"/>
      <dgm:spPr/>
    </dgm:pt>
    <dgm:pt modelId="{DCC9721C-922F-4751-B539-09A5BF8B6673}" type="pres">
      <dgm:prSet presAssocID="{1ACEDFA9-DA88-4FEE-ADEA-DC1B565EBE16}" presName="compositeNode" presStyleCnt="0">
        <dgm:presLayoutVars>
          <dgm:bulletEnabled val="1"/>
        </dgm:presLayoutVars>
      </dgm:prSet>
      <dgm:spPr/>
    </dgm:pt>
    <dgm:pt modelId="{5CA647BA-F276-4660-90E0-A41DFB73AF6D}" type="pres">
      <dgm:prSet presAssocID="{1ACEDFA9-DA88-4FEE-ADEA-DC1B565EBE16}" presName="bgRect" presStyleLbl="node1" presStyleIdx="1" presStyleCnt="3"/>
      <dgm:spPr/>
      <dgm:t>
        <a:bodyPr/>
        <a:lstStyle/>
        <a:p>
          <a:endParaRPr lang="id-ID"/>
        </a:p>
      </dgm:t>
    </dgm:pt>
    <dgm:pt modelId="{16B4071B-3FBD-4519-AE94-D65BC2FDBCE3}" type="pres">
      <dgm:prSet presAssocID="{1ACEDFA9-DA88-4FEE-ADEA-DC1B565EBE16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5B9B4C2-7083-4C7F-BC5A-F7EC9990201C}" type="pres">
      <dgm:prSet presAssocID="{1ACEDFA9-DA88-4FEE-ADEA-DC1B565EBE16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1A73E0-6A15-47A0-9821-03A83759AFA7}" type="pres">
      <dgm:prSet presAssocID="{CB902EE5-7F90-4B56-9AF1-0841831C75E1}" presName="hSp" presStyleCnt="0"/>
      <dgm:spPr/>
    </dgm:pt>
    <dgm:pt modelId="{B63BEE87-7D62-4BC7-9F45-2C654A2381F7}" type="pres">
      <dgm:prSet presAssocID="{CB902EE5-7F90-4B56-9AF1-0841831C75E1}" presName="vProcSp" presStyleCnt="0"/>
      <dgm:spPr/>
    </dgm:pt>
    <dgm:pt modelId="{165073EE-7B82-4CAA-A6D0-4831F8C7B204}" type="pres">
      <dgm:prSet presAssocID="{CB902EE5-7F90-4B56-9AF1-0841831C75E1}" presName="vSp1" presStyleCnt="0"/>
      <dgm:spPr/>
    </dgm:pt>
    <dgm:pt modelId="{44F58A15-DAE6-4461-99D2-3740A74AD734}" type="pres">
      <dgm:prSet presAssocID="{CB902EE5-7F90-4B56-9AF1-0841831C75E1}" presName="simulatedConn" presStyleLbl="solidFgAcc1" presStyleIdx="1" presStyleCnt="2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D2F47681-442C-4369-BD75-5EC59359EF36}" type="pres">
      <dgm:prSet presAssocID="{CB902EE5-7F90-4B56-9AF1-0841831C75E1}" presName="vSp2" presStyleCnt="0"/>
      <dgm:spPr/>
    </dgm:pt>
    <dgm:pt modelId="{52BB6662-3B59-4DF8-A015-76DB1E60842F}" type="pres">
      <dgm:prSet presAssocID="{CB902EE5-7F90-4B56-9AF1-0841831C75E1}" presName="sibTrans" presStyleCnt="0"/>
      <dgm:spPr/>
    </dgm:pt>
    <dgm:pt modelId="{FD9AEBF4-5057-49E8-8B91-48D3044CB356}" type="pres">
      <dgm:prSet presAssocID="{330B4612-8788-4B67-9911-2218419AD3B3}" presName="compositeNode" presStyleCnt="0">
        <dgm:presLayoutVars>
          <dgm:bulletEnabled val="1"/>
        </dgm:presLayoutVars>
      </dgm:prSet>
      <dgm:spPr/>
    </dgm:pt>
    <dgm:pt modelId="{D535C71D-D6E7-4057-9851-129A6706DAE7}" type="pres">
      <dgm:prSet presAssocID="{330B4612-8788-4B67-9911-2218419AD3B3}" presName="bgRect" presStyleLbl="node1" presStyleIdx="2" presStyleCnt="3" custLinFactNeighborX="2179" custLinFactNeighborY="711"/>
      <dgm:spPr/>
      <dgm:t>
        <a:bodyPr/>
        <a:lstStyle/>
        <a:p>
          <a:endParaRPr lang="id-ID"/>
        </a:p>
      </dgm:t>
    </dgm:pt>
    <dgm:pt modelId="{7AFB2955-2888-4277-BBAD-AFFEBA63C7E6}" type="pres">
      <dgm:prSet presAssocID="{330B4612-8788-4B67-9911-2218419AD3B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80DCF8-8C5F-4093-AC37-B46E96DEF81C}" type="pres">
      <dgm:prSet presAssocID="{330B4612-8788-4B67-9911-2218419AD3B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DF73ED7A-123B-4CDC-A4CE-5AF7D2C68EC3}" type="presOf" srcId="{E8E7BC15-8CBB-4B6B-8136-DF5199B5BC50}" destId="{37A83080-3686-491B-9264-8227E16B9EAB}" srcOrd="0" destOrd="0" presId="urn:microsoft.com/office/officeart/2005/8/layout/hProcess7#1"/>
    <dgm:cxn modelId="{D56B643A-34A9-4EE2-9ED9-6EBC0DEE94EC}" srcId="{1ACEDFA9-DA88-4FEE-ADEA-DC1B565EBE16}" destId="{362FBAA7-F217-4E65-94D1-64000CAFF32B}" srcOrd="0" destOrd="0" parTransId="{77966542-1215-4614-9863-89C366BC4873}" sibTransId="{8883610E-BEF0-4B05-B56D-ECBB90A504EC}"/>
    <dgm:cxn modelId="{CB61793D-F1D1-4051-BC12-3B18AA9367BA}" srcId="{A4AC5FFD-FB4B-42EE-9ABE-0B0D1A97EB2D}" destId="{E8E7BC15-8CBB-4B6B-8136-DF5199B5BC50}" srcOrd="0" destOrd="0" parTransId="{F66718BD-EF88-467C-AE67-7C3DCE22AA24}" sibTransId="{ED69EAEC-5D22-4CAF-B689-95228BC38AC4}"/>
    <dgm:cxn modelId="{F88A66B1-BC9E-4F9C-B395-A77190DC8780}" srcId="{F7976A75-21C0-4C54-B9E6-0B03F9FD8CC1}" destId="{1ACEDFA9-DA88-4FEE-ADEA-DC1B565EBE16}" srcOrd="1" destOrd="0" parTransId="{821F6773-73FD-49B8-BD6C-2DAE7A391C13}" sibTransId="{CB902EE5-7F90-4B56-9AF1-0841831C75E1}"/>
    <dgm:cxn modelId="{6B3720BC-560B-45E9-9CCA-9DE1B250BF52}" type="presOf" srcId="{A4AC5FFD-FB4B-42EE-9ABE-0B0D1A97EB2D}" destId="{C9F869D0-99F4-4D79-A1AF-70900995832E}" srcOrd="0" destOrd="0" presId="urn:microsoft.com/office/officeart/2005/8/layout/hProcess7#1"/>
    <dgm:cxn modelId="{0B912C4B-8C83-4ACA-ADF1-5D48F51AD1BC}" type="presOf" srcId="{1ACEDFA9-DA88-4FEE-ADEA-DC1B565EBE16}" destId="{16B4071B-3FBD-4519-AE94-D65BC2FDBCE3}" srcOrd="1" destOrd="0" presId="urn:microsoft.com/office/officeart/2005/8/layout/hProcess7#1"/>
    <dgm:cxn modelId="{25EAB26F-DE9F-4A47-9F5A-0DE08F44FFBE}" type="presOf" srcId="{362FBAA7-F217-4E65-94D1-64000CAFF32B}" destId="{05B9B4C2-7083-4C7F-BC5A-F7EC9990201C}" srcOrd="0" destOrd="0" presId="urn:microsoft.com/office/officeart/2005/8/layout/hProcess7#1"/>
    <dgm:cxn modelId="{84AD62BC-D36F-4840-A2B0-905E5393F0C8}" type="presOf" srcId="{6656AE7B-E8FF-4B6E-82F0-3A668124F2AE}" destId="{2F80DCF8-8C5F-4093-AC37-B46E96DEF81C}" srcOrd="0" destOrd="0" presId="urn:microsoft.com/office/officeart/2005/8/layout/hProcess7#1"/>
    <dgm:cxn modelId="{94588F96-9C37-4D62-9321-E2B7EAC66CE4}" type="presOf" srcId="{F7976A75-21C0-4C54-B9E6-0B03F9FD8CC1}" destId="{99D6CE53-0005-4369-B2D1-1645B8DA688D}" srcOrd="0" destOrd="0" presId="urn:microsoft.com/office/officeart/2005/8/layout/hProcess7#1"/>
    <dgm:cxn modelId="{F04F19D7-0AA4-4541-89B8-FCE62135F8BD}" srcId="{F7976A75-21C0-4C54-B9E6-0B03F9FD8CC1}" destId="{A4AC5FFD-FB4B-42EE-9ABE-0B0D1A97EB2D}" srcOrd="0" destOrd="0" parTransId="{40125848-CF0E-4324-8E15-6C30D892C6DA}" sibTransId="{54E41A17-9129-4D47-B431-6006187A8D95}"/>
    <dgm:cxn modelId="{3D5BD5E8-AF58-46E2-8F14-826490454562}" srcId="{F7976A75-21C0-4C54-B9E6-0B03F9FD8CC1}" destId="{330B4612-8788-4B67-9911-2218419AD3B3}" srcOrd="2" destOrd="0" parTransId="{9B069AE2-5195-4B76-A0C8-B192DECBF895}" sibTransId="{6482BACF-DCE0-4A17-984C-6BE2508EF3BC}"/>
    <dgm:cxn modelId="{8F96B0EF-9320-47FB-A0B3-03BBF9A1326F}" type="presOf" srcId="{A4AC5FFD-FB4B-42EE-9ABE-0B0D1A97EB2D}" destId="{EA5B56FE-D4F4-44AD-BA40-2BD7C5884721}" srcOrd="1" destOrd="0" presId="urn:microsoft.com/office/officeart/2005/8/layout/hProcess7#1"/>
    <dgm:cxn modelId="{73ACAC0A-1F11-41FC-921A-4064FB2F1785}" type="presOf" srcId="{330B4612-8788-4B67-9911-2218419AD3B3}" destId="{7AFB2955-2888-4277-BBAD-AFFEBA63C7E6}" srcOrd="1" destOrd="0" presId="urn:microsoft.com/office/officeart/2005/8/layout/hProcess7#1"/>
    <dgm:cxn modelId="{4F291D03-686C-46E2-B302-AB9FF1CEB381}" type="presOf" srcId="{330B4612-8788-4B67-9911-2218419AD3B3}" destId="{D535C71D-D6E7-4057-9851-129A6706DAE7}" srcOrd="0" destOrd="0" presId="urn:microsoft.com/office/officeart/2005/8/layout/hProcess7#1"/>
    <dgm:cxn modelId="{28F11907-5825-46BC-99AE-180AA979BB78}" type="presOf" srcId="{1ACEDFA9-DA88-4FEE-ADEA-DC1B565EBE16}" destId="{5CA647BA-F276-4660-90E0-A41DFB73AF6D}" srcOrd="0" destOrd="0" presId="urn:microsoft.com/office/officeart/2005/8/layout/hProcess7#1"/>
    <dgm:cxn modelId="{53E2548E-9B44-4ACA-A9F6-2AA33ACB40F5}" srcId="{330B4612-8788-4B67-9911-2218419AD3B3}" destId="{6656AE7B-E8FF-4B6E-82F0-3A668124F2AE}" srcOrd="0" destOrd="0" parTransId="{1263E2C0-7F5D-4B63-80F4-776C08030457}" sibTransId="{82AAB948-12AA-41DE-A03F-BFF20F0C2B9D}"/>
    <dgm:cxn modelId="{B6CF69BF-20A7-4BC3-8BDF-B51ED98902A9}" type="presParOf" srcId="{99D6CE53-0005-4369-B2D1-1645B8DA688D}" destId="{8A7CE7C6-C463-4E5F-B56E-2F27268B789E}" srcOrd="0" destOrd="0" presId="urn:microsoft.com/office/officeart/2005/8/layout/hProcess7#1"/>
    <dgm:cxn modelId="{D7404984-81EA-4B81-AC25-CA786BC6C984}" type="presParOf" srcId="{8A7CE7C6-C463-4E5F-B56E-2F27268B789E}" destId="{C9F869D0-99F4-4D79-A1AF-70900995832E}" srcOrd="0" destOrd="0" presId="urn:microsoft.com/office/officeart/2005/8/layout/hProcess7#1"/>
    <dgm:cxn modelId="{4178B99E-74BF-4059-8FDF-1F7F1C91D055}" type="presParOf" srcId="{8A7CE7C6-C463-4E5F-B56E-2F27268B789E}" destId="{EA5B56FE-D4F4-44AD-BA40-2BD7C5884721}" srcOrd="1" destOrd="0" presId="urn:microsoft.com/office/officeart/2005/8/layout/hProcess7#1"/>
    <dgm:cxn modelId="{02D12646-4D81-40C2-836A-20C9B6130C88}" type="presParOf" srcId="{8A7CE7C6-C463-4E5F-B56E-2F27268B789E}" destId="{37A83080-3686-491B-9264-8227E16B9EAB}" srcOrd="2" destOrd="0" presId="urn:microsoft.com/office/officeart/2005/8/layout/hProcess7#1"/>
    <dgm:cxn modelId="{5E844301-56A0-42D7-BD9C-2569AF6EA784}" type="presParOf" srcId="{99D6CE53-0005-4369-B2D1-1645B8DA688D}" destId="{EDAEE4AB-6F35-4110-B581-D011EC526F35}" srcOrd="1" destOrd="0" presId="urn:microsoft.com/office/officeart/2005/8/layout/hProcess7#1"/>
    <dgm:cxn modelId="{F8052C1C-B187-4556-A4F2-8DED549BF91D}" type="presParOf" srcId="{99D6CE53-0005-4369-B2D1-1645B8DA688D}" destId="{5790CEE8-DC4C-405A-8A4D-A5471E683F41}" srcOrd="2" destOrd="0" presId="urn:microsoft.com/office/officeart/2005/8/layout/hProcess7#1"/>
    <dgm:cxn modelId="{B4893BAD-0557-4709-A468-FB475DD074E3}" type="presParOf" srcId="{5790CEE8-DC4C-405A-8A4D-A5471E683F41}" destId="{BD527C36-2095-4C84-A8CA-9BDE3FECDAD3}" srcOrd="0" destOrd="0" presId="urn:microsoft.com/office/officeart/2005/8/layout/hProcess7#1"/>
    <dgm:cxn modelId="{228EB40C-5F6D-416E-ACBC-69353DA88685}" type="presParOf" srcId="{5790CEE8-DC4C-405A-8A4D-A5471E683F41}" destId="{BBB724AE-9F0B-4049-AB36-FE61E9DBFF08}" srcOrd="1" destOrd="0" presId="urn:microsoft.com/office/officeart/2005/8/layout/hProcess7#1"/>
    <dgm:cxn modelId="{87F87368-7AE8-4CB2-964D-AFB35104BA4B}" type="presParOf" srcId="{5790CEE8-DC4C-405A-8A4D-A5471E683F41}" destId="{0C85703D-AEE7-4EE6-BDB8-3F328FA11CFB}" srcOrd="2" destOrd="0" presId="urn:microsoft.com/office/officeart/2005/8/layout/hProcess7#1"/>
    <dgm:cxn modelId="{CF3B3DCF-5FB2-4276-B492-CB6024A49862}" type="presParOf" srcId="{99D6CE53-0005-4369-B2D1-1645B8DA688D}" destId="{82E20C5B-E79A-4AD2-957B-61C2C374345A}" srcOrd="3" destOrd="0" presId="urn:microsoft.com/office/officeart/2005/8/layout/hProcess7#1"/>
    <dgm:cxn modelId="{957ED532-2FDC-44B8-A628-AA5AA008AB9B}" type="presParOf" srcId="{99D6CE53-0005-4369-B2D1-1645B8DA688D}" destId="{DCC9721C-922F-4751-B539-09A5BF8B6673}" srcOrd="4" destOrd="0" presId="urn:microsoft.com/office/officeart/2005/8/layout/hProcess7#1"/>
    <dgm:cxn modelId="{96E1326D-62B8-4EB1-8D65-8B6A7BCEA5E5}" type="presParOf" srcId="{DCC9721C-922F-4751-B539-09A5BF8B6673}" destId="{5CA647BA-F276-4660-90E0-A41DFB73AF6D}" srcOrd="0" destOrd="0" presId="urn:microsoft.com/office/officeart/2005/8/layout/hProcess7#1"/>
    <dgm:cxn modelId="{E9D9F4ED-4278-43BB-886D-CD80F74331E2}" type="presParOf" srcId="{DCC9721C-922F-4751-B539-09A5BF8B6673}" destId="{16B4071B-3FBD-4519-AE94-D65BC2FDBCE3}" srcOrd="1" destOrd="0" presId="urn:microsoft.com/office/officeart/2005/8/layout/hProcess7#1"/>
    <dgm:cxn modelId="{12173725-8784-4CB8-9928-1E59BAC611BA}" type="presParOf" srcId="{DCC9721C-922F-4751-B539-09A5BF8B6673}" destId="{05B9B4C2-7083-4C7F-BC5A-F7EC9990201C}" srcOrd="2" destOrd="0" presId="urn:microsoft.com/office/officeart/2005/8/layout/hProcess7#1"/>
    <dgm:cxn modelId="{36439B8E-85FC-485C-9097-02305790A21C}" type="presParOf" srcId="{99D6CE53-0005-4369-B2D1-1645B8DA688D}" destId="{D61A73E0-6A15-47A0-9821-03A83759AFA7}" srcOrd="5" destOrd="0" presId="urn:microsoft.com/office/officeart/2005/8/layout/hProcess7#1"/>
    <dgm:cxn modelId="{CEAB5893-97B2-40D8-BFCF-69F76EB2F453}" type="presParOf" srcId="{99D6CE53-0005-4369-B2D1-1645B8DA688D}" destId="{B63BEE87-7D62-4BC7-9F45-2C654A2381F7}" srcOrd="6" destOrd="0" presId="urn:microsoft.com/office/officeart/2005/8/layout/hProcess7#1"/>
    <dgm:cxn modelId="{D9AAA86C-8D1D-4B78-B8A2-60C5E84CEA32}" type="presParOf" srcId="{B63BEE87-7D62-4BC7-9F45-2C654A2381F7}" destId="{165073EE-7B82-4CAA-A6D0-4831F8C7B204}" srcOrd="0" destOrd="0" presId="urn:microsoft.com/office/officeart/2005/8/layout/hProcess7#1"/>
    <dgm:cxn modelId="{A7E96E81-2C12-4853-AA7F-C74C7D82AE1A}" type="presParOf" srcId="{B63BEE87-7D62-4BC7-9F45-2C654A2381F7}" destId="{44F58A15-DAE6-4461-99D2-3740A74AD734}" srcOrd="1" destOrd="0" presId="urn:microsoft.com/office/officeart/2005/8/layout/hProcess7#1"/>
    <dgm:cxn modelId="{BE901161-9B83-449E-97D0-8B7F0F8EB8D8}" type="presParOf" srcId="{B63BEE87-7D62-4BC7-9F45-2C654A2381F7}" destId="{D2F47681-442C-4369-BD75-5EC59359EF36}" srcOrd="2" destOrd="0" presId="urn:microsoft.com/office/officeart/2005/8/layout/hProcess7#1"/>
    <dgm:cxn modelId="{1DF10EC6-607E-4119-A0E2-7E6718DD81CC}" type="presParOf" srcId="{99D6CE53-0005-4369-B2D1-1645B8DA688D}" destId="{52BB6662-3B59-4DF8-A015-76DB1E60842F}" srcOrd="7" destOrd="0" presId="urn:microsoft.com/office/officeart/2005/8/layout/hProcess7#1"/>
    <dgm:cxn modelId="{BDFBA17A-6589-4F1F-9B11-812EA1E666CD}" type="presParOf" srcId="{99D6CE53-0005-4369-B2D1-1645B8DA688D}" destId="{FD9AEBF4-5057-49E8-8B91-48D3044CB356}" srcOrd="8" destOrd="0" presId="urn:microsoft.com/office/officeart/2005/8/layout/hProcess7#1"/>
    <dgm:cxn modelId="{86DAD275-75C7-4E4B-B360-84DB46199CA8}" type="presParOf" srcId="{FD9AEBF4-5057-49E8-8B91-48D3044CB356}" destId="{D535C71D-D6E7-4057-9851-129A6706DAE7}" srcOrd="0" destOrd="0" presId="urn:microsoft.com/office/officeart/2005/8/layout/hProcess7#1"/>
    <dgm:cxn modelId="{DB5C70B5-A520-48B6-8BAD-3A14CA28A6FC}" type="presParOf" srcId="{FD9AEBF4-5057-49E8-8B91-48D3044CB356}" destId="{7AFB2955-2888-4277-BBAD-AFFEBA63C7E6}" srcOrd="1" destOrd="0" presId="urn:microsoft.com/office/officeart/2005/8/layout/hProcess7#1"/>
    <dgm:cxn modelId="{BA459820-B2F5-4FAD-85CD-C8F32B07FBB5}" type="presParOf" srcId="{FD9AEBF4-5057-49E8-8B91-48D3044CB356}" destId="{2F80DCF8-8C5F-4093-AC37-B46E96DEF81C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850713-13F7-43C0-B929-911E7ED59FA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ECAE92C-2154-423D-82ED-4F2A1F54DC0F}">
      <dgm:prSet phldrT="[Text]" custT="1"/>
      <dgm:spPr>
        <a:noFill/>
        <a:ln>
          <a:noFill/>
        </a:ln>
      </dgm:spPr>
      <dgm:t>
        <a:bodyPr/>
        <a:lstStyle/>
        <a:p>
          <a:endParaRPr lang="id-ID" sz="1800" dirty="0"/>
        </a:p>
      </dgm:t>
    </dgm:pt>
    <dgm:pt modelId="{57B10533-9FAD-4ED0-A9E3-8F867ED9620E}" type="parTrans" cxnId="{36A37974-E326-4969-8F42-679A242D2CFB}">
      <dgm:prSet/>
      <dgm:spPr/>
      <dgm:t>
        <a:bodyPr/>
        <a:lstStyle/>
        <a:p>
          <a:endParaRPr lang="id-ID"/>
        </a:p>
      </dgm:t>
    </dgm:pt>
    <dgm:pt modelId="{304C7754-0593-4728-976D-76E3B5E7E52A}" type="sibTrans" cxnId="{36A37974-E326-4969-8F42-679A242D2CFB}">
      <dgm:prSet/>
      <dgm:spPr/>
      <dgm:t>
        <a:bodyPr/>
        <a:lstStyle/>
        <a:p>
          <a:endParaRPr lang="id-ID"/>
        </a:p>
      </dgm:t>
    </dgm:pt>
    <dgm:pt modelId="{67395EBC-1D55-4CB8-A55D-B4BF90BA254F}">
      <dgm:prSet phldrT="[Text]" custT="1"/>
      <dgm:spPr>
        <a:noFill/>
        <a:ln>
          <a:noFill/>
        </a:ln>
      </dgm:spPr>
      <dgm:t>
        <a:bodyPr/>
        <a:lstStyle/>
        <a:p>
          <a:endParaRPr lang="id-ID" sz="1800" dirty="0"/>
        </a:p>
      </dgm:t>
    </dgm:pt>
    <dgm:pt modelId="{22B52567-079F-42F8-855F-8730739FCFC1}" type="parTrans" cxnId="{016897BC-E2BD-4DB9-AED9-40CD13E87D6F}">
      <dgm:prSet/>
      <dgm:spPr/>
      <dgm:t>
        <a:bodyPr/>
        <a:lstStyle/>
        <a:p>
          <a:endParaRPr lang="id-ID"/>
        </a:p>
      </dgm:t>
    </dgm:pt>
    <dgm:pt modelId="{49BE526F-AEFC-41EE-A872-665B2E11ABD4}" type="sibTrans" cxnId="{016897BC-E2BD-4DB9-AED9-40CD13E87D6F}">
      <dgm:prSet/>
      <dgm:spPr/>
      <dgm:t>
        <a:bodyPr/>
        <a:lstStyle/>
        <a:p>
          <a:endParaRPr lang="id-ID"/>
        </a:p>
      </dgm:t>
    </dgm:pt>
    <dgm:pt modelId="{5D4BDFB9-2863-409D-AAFC-8338CD590ECD}">
      <dgm:prSet phldrT="[Text]" custT="1"/>
      <dgm:spPr>
        <a:noFill/>
        <a:ln>
          <a:noFill/>
        </a:ln>
      </dgm:spPr>
      <dgm:t>
        <a:bodyPr/>
        <a:lstStyle/>
        <a:p>
          <a:endParaRPr lang="id-ID" sz="1600" dirty="0"/>
        </a:p>
      </dgm:t>
    </dgm:pt>
    <dgm:pt modelId="{23AFF934-B881-4A53-BC1B-3FE7DB703EB8}" type="parTrans" cxnId="{AB9CE430-7ABC-43B1-BF9A-863DCCCB35DE}">
      <dgm:prSet/>
      <dgm:spPr/>
      <dgm:t>
        <a:bodyPr/>
        <a:lstStyle/>
        <a:p>
          <a:endParaRPr lang="id-ID"/>
        </a:p>
      </dgm:t>
    </dgm:pt>
    <dgm:pt modelId="{032944AE-E7E0-451B-9056-238D245EDFE8}" type="sibTrans" cxnId="{AB9CE430-7ABC-43B1-BF9A-863DCCCB35DE}">
      <dgm:prSet/>
      <dgm:spPr/>
      <dgm:t>
        <a:bodyPr/>
        <a:lstStyle/>
        <a:p>
          <a:endParaRPr lang="id-ID"/>
        </a:p>
      </dgm:t>
    </dgm:pt>
    <dgm:pt modelId="{ED7550EC-01A1-4795-8D93-8D7B557CBF67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Mengukur seluruh parameter, dan</a:t>
          </a:r>
          <a:endParaRPr lang="id-ID" sz="1800" dirty="0"/>
        </a:p>
      </dgm:t>
    </dgm:pt>
    <dgm:pt modelId="{94A128EA-9A20-440D-BB21-5DB856D41861}" type="parTrans" cxnId="{0BF55CC2-E4D7-4A51-8417-D491E16B88DC}">
      <dgm:prSet/>
      <dgm:spPr/>
      <dgm:t>
        <a:bodyPr/>
        <a:lstStyle/>
        <a:p>
          <a:endParaRPr lang="id-ID"/>
        </a:p>
      </dgm:t>
    </dgm:pt>
    <dgm:pt modelId="{01016F06-EBA5-4051-BFA2-EBE508D11DF1}" type="sibTrans" cxnId="{0BF55CC2-E4D7-4A51-8417-D491E16B88DC}">
      <dgm:prSet/>
      <dgm:spPr/>
      <dgm:t>
        <a:bodyPr/>
        <a:lstStyle/>
        <a:p>
          <a:endParaRPr lang="id-ID"/>
        </a:p>
      </dgm:t>
    </dgm:pt>
    <dgm:pt modelId="{30ED5E72-8984-4D81-9FED-AE32410059E0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Frekuensi pengukuran sesuai dengan ketentuan izin / peraturan yang berlaku</a:t>
          </a:r>
          <a:endParaRPr lang="id-ID" sz="1800" dirty="0"/>
        </a:p>
      </dgm:t>
    </dgm:pt>
    <dgm:pt modelId="{C90FBF5F-5D81-4B48-A6A2-525875DA5E40}" type="parTrans" cxnId="{F73323E4-37A7-4E36-9D61-3D4901D52E92}">
      <dgm:prSet/>
      <dgm:spPr/>
      <dgm:t>
        <a:bodyPr/>
        <a:lstStyle/>
        <a:p>
          <a:endParaRPr lang="id-ID"/>
        </a:p>
      </dgm:t>
    </dgm:pt>
    <dgm:pt modelId="{CE4745CA-EB0E-4F22-A59D-989039F58567}" type="sibTrans" cxnId="{F73323E4-37A7-4E36-9D61-3D4901D52E92}">
      <dgm:prSet/>
      <dgm:spPr/>
      <dgm:t>
        <a:bodyPr/>
        <a:lstStyle/>
        <a:p>
          <a:endParaRPr lang="id-ID"/>
        </a:p>
      </dgm:t>
    </dgm:pt>
    <dgm:pt modelId="{12E5433C-396B-4421-A48D-6073609C742E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Tidak mengukur seluruh parameter yang dipersyaratkan, atau</a:t>
          </a:r>
          <a:endParaRPr lang="id-ID" sz="1800" dirty="0"/>
        </a:p>
      </dgm:t>
    </dgm:pt>
    <dgm:pt modelId="{A606682A-2F5F-4AD2-9E27-4B343D5738B4}" type="parTrans" cxnId="{05F66548-433D-4C59-BF28-F3A05D0E8D12}">
      <dgm:prSet/>
      <dgm:spPr/>
      <dgm:t>
        <a:bodyPr/>
        <a:lstStyle/>
        <a:p>
          <a:endParaRPr lang="id-ID"/>
        </a:p>
      </dgm:t>
    </dgm:pt>
    <dgm:pt modelId="{662F62D3-8AE9-4473-9386-CADE5FD9326D}" type="sibTrans" cxnId="{05F66548-433D-4C59-BF28-F3A05D0E8D12}">
      <dgm:prSet/>
      <dgm:spPr/>
      <dgm:t>
        <a:bodyPr/>
        <a:lstStyle/>
        <a:p>
          <a:endParaRPr lang="id-ID"/>
        </a:p>
      </dgm:t>
    </dgm:pt>
    <dgm:pt modelId="{43942C3A-C113-44C7-BD81-B334A9DB5BBB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Frekuensi pengukuran tidak sesuai dengan izin</a:t>
          </a:r>
          <a:endParaRPr lang="id-ID" sz="1800" dirty="0"/>
        </a:p>
      </dgm:t>
    </dgm:pt>
    <dgm:pt modelId="{CEC6E34F-05EC-4DAA-9091-E46CA05002E6}" type="parTrans" cxnId="{4ED29727-DEAD-40DA-A810-9422FF12E038}">
      <dgm:prSet/>
      <dgm:spPr/>
      <dgm:t>
        <a:bodyPr/>
        <a:lstStyle/>
        <a:p>
          <a:endParaRPr lang="id-ID"/>
        </a:p>
      </dgm:t>
    </dgm:pt>
    <dgm:pt modelId="{0D56C93A-6395-4E16-89FB-D07288F489EC}" type="sibTrans" cxnId="{4ED29727-DEAD-40DA-A810-9422FF12E038}">
      <dgm:prSet/>
      <dgm:spPr/>
      <dgm:t>
        <a:bodyPr/>
        <a:lstStyle/>
        <a:p>
          <a:endParaRPr lang="id-ID"/>
        </a:p>
      </dgm:t>
    </dgm:pt>
    <dgm:pt modelId="{7BB8A7C6-CADC-47BE-991C-E15B30866E24}">
      <dgm:prSet custT="1"/>
      <dgm:spPr>
        <a:noFill/>
        <a:ln>
          <a:noFill/>
        </a:ln>
      </dgm:spPr>
      <dgm:t>
        <a:bodyPr/>
        <a:lstStyle/>
        <a:p>
          <a:r>
            <a:rPr lang="id-ID" sz="1600" dirty="0" smtClean="0"/>
            <a:t>Dalam satu periode penilaian semua data pemantauan tidak memenuhi baku mutu</a:t>
          </a:r>
          <a:endParaRPr lang="id-ID" sz="1600" dirty="0"/>
        </a:p>
      </dgm:t>
    </dgm:pt>
    <dgm:pt modelId="{D231A941-D80A-4B84-99B1-4616B5B23DB1}" type="parTrans" cxnId="{EF68CB3E-9090-46DD-9C67-8B5FB0EF96DD}">
      <dgm:prSet/>
      <dgm:spPr/>
      <dgm:t>
        <a:bodyPr/>
        <a:lstStyle/>
        <a:p>
          <a:endParaRPr lang="id-ID"/>
        </a:p>
      </dgm:t>
    </dgm:pt>
    <dgm:pt modelId="{5C17D8B3-B5F7-4179-B194-1B0D4EE8654C}" type="sibTrans" cxnId="{EF68CB3E-9090-46DD-9C67-8B5FB0EF96DD}">
      <dgm:prSet/>
      <dgm:spPr/>
      <dgm:t>
        <a:bodyPr/>
        <a:lstStyle/>
        <a:p>
          <a:endParaRPr lang="id-ID"/>
        </a:p>
      </dgm:t>
    </dgm:pt>
    <dgm:pt modelId="{820587C2-2611-4312-92F9-6DEDCB560493}">
      <dgm:prSet custT="1"/>
      <dgm:spPr>
        <a:noFill/>
        <a:ln>
          <a:noFill/>
        </a:ln>
      </dgm:spPr>
      <dgm:t>
        <a:bodyPr/>
        <a:lstStyle/>
        <a:p>
          <a:r>
            <a:rPr lang="id-ID" sz="1600" dirty="0" smtClean="0"/>
            <a:t>Melebihi baku mutu untuk parameter yang sama selama 3 kali berturut-turut</a:t>
          </a:r>
          <a:endParaRPr lang="id-ID" sz="1400" dirty="0"/>
        </a:p>
      </dgm:t>
    </dgm:pt>
    <dgm:pt modelId="{9F43D4E2-FF04-44CC-88FA-35DA5711DECD}" type="parTrans" cxnId="{67DF04C6-AB07-419F-9DC4-6F4A966DD9D8}">
      <dgm:prSet/>
      <dgm:spPr/>
      <dgm:t>
        <a:bodyPr/>
        <a:lstStyle/>
        <a:p>
          <a:endParaRPr lang="id-ID"/>
        </a:p>
      </dgm:t>
    </dgm:pt>
    <dgm:pt modelId="{1976D7A3-E2AD-47AD-AB2A-D4DFC9EA7DBC}" type="sibTrans" cxnId="{67DF04C6-AB07-419F-9DC4-6F4A966DD9D8}">
      <dgm:prSet/>
      <dgm:spPr/>
      <dgm:t>
        <a:bodyPr/>
        <a:lstStyle/>
        <a:p>
          <a:endParaRPr lang="id-ID"/>
        </a:p>
      </dgm:t>
    </dgm:pt>
    <dgm:pt modelId="{911BD438-DA0A-4307-AFF0-8CA2F7310F53}" type="pres">
      <dgm:prSet presAssocID="{35850713-13F7-43C0-B929-911E7ED59F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AC2DFD9-761D-46DC-84C5-1715D6ADC2E2}" type="pres">
      <dgm:prSet presAssocID="{1ECAE92C-2154-423D-82ED-4F2A1F54DC0F}" presName="linNode" presStyleCnt="0"/>
      <dgm:spPr/>
    </dgm:pt>
    <dgm:pt modelId="{13656E18-5326-4052-AD47-C613C1E74672}" type="pres">
      <dgm:prSet presAssocID="{1ECAE92C-2154-423D-82ED-4F2A1F54DC0F}" presName="parentText" presStyleLbl="node1" presStyleIdx="0" presStyleCnt="3" custScaleX="114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D1429-61E7-4D09-89C2-885F2A558261}" type="pres">
      <dgm:prSet presAssocID="{1ECAE92C-2154-423D-82ED-4F2A1F54DC0F}" presName="descendantText" presStyleLbl="alignAccFollowNode1" presStyleIdx="0" presStyleCnt="3" custLinFactNeighborX="18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99823-809E-4A76-AD79-F2A7061212F0}" type="pres">
      <dgm:prSet presAssocID="{304C7754-0593-4728-976D-76E3B5E7E52A}" presName="sp" presStyleCnt="0"/>
      <dgm:spPr/>
    </dgm:pt>
    <dgm:pt modelId="{6FB0AC94-B1D5-4094-834D-527D755CF0DB}" type="pres">
      <dgm:prSet presAssocID="{67395EBC-1D55-4CB8-A55D-B4BF90BA254F}" presName="linNode" presStyleCnt="0"/>
      <dgm:spPr/>
    </dgm:pt>
    <dgm:pt modelId="{A8575071-3FCC-4893-AA20-AE664CAF3DFC}" type="pres">
      <dgm:prSet presAssocID="{67395EBC-1D55-4CB8-A55D-B4BF90BA254F}" presName="parentText" presStyleLbl="node1" presStyleIdx="1" presStyleCnt="3" custScaleX="114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90EC68-4EDA-42B2-91C3-A55DFC59CC9C}" type="pres">
      <dgm:prSet presAssocID="{67395EBC-1D55-4CB8-A55D-B4BF90BA254F}" presName="descendantText" presStyleLbl="alignAccFollowNode1" presStyleIdx="1" presStyleCnt="3" custLinFactNeighborX="18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52A68-1A0D-4F5F-9B7B-D7311DDFC1CB}" type="pres">
      <dgm:prSet presAssocID="{49BE526F-AEFC-41EE-A872-665B2E11ABD4}" presName="sp" presStyleCnt="0"/>
      <dgm:spPr/>
    </dgm:pt>
    <dgm:pt modelId="{98B42949-D649-47F0-87A3-DD3326674C03}" type="pres">
      <dgm:prSet presAssocID="{5D4BDFB9-2863-409D-AAFC-8338CD590ECD}" presName="linNode" presStyleCnt="0"/>
      <dgm:spPr/>
    </dgm:pt>
    <dgm:pt modelId="{2ACB8449-1557-48A9-B9AB-A8D575624998}" type="pres">
      <dgm:prSet presAssocID="{5D4BDFB9-2863-409D-AAFC-8338CD590ECD}" presName="parentText" presStyleLbl="node1" presStyleIdx="2" presStyleCnt="3" custScaleX="114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9B15C-30C8-4083-91F2-2D3E07746037}" type="pres">
      <dgm:prSet presAssocID="{5D4BDFB9-2863-409D-AAFC-8338CD590ECD}" presName="descendantText" presStyleLbl="alignAccFollowNode1" presStyleIdx="2" presStyleCnt="3" custLinFactNeighborX="18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DF04C6-AB07-419F-9DC4-6F4A966DD9D8}" srcId="{5D4BDFB9-2863-409D-AAFC-8338CD590ECD}" destId="{820587C2-2611-4312-92F9-6DEDCB560493}" srcOrd="1" destOrd="0" parTransId="{9F43D4E2-FF04-44CC-88FA-35DA5711DECD}" sibTransId="{1976D7A3-E2AD-47AD-AB2A-D4DFC9EA7DBC}"/>
    <dgm:cxn modelId="{36A37974-E326-4969-8F42-679A242D2CFB}" srcId="{35850713-13F7-43C0-B929-911E7ED59FAE}" destId="{1ECAE92C-2154-423D-82ED-4F2A1F54DC0F}" srcOrd="0" destOrd="0" parTransId="{57B10533-9FAD-4ED0-A9E3-8F867ED9620E}" sibTransId="{304C7754-0593-4728-976D-76E3B5E7E52A}"/>
    <dgm:cxn modelId="{EF68CB3E-9090-46DD-9C67-8B5FB0EF96DD}" srcId="{5D4BDFB9-2863-409D-AAFC-8338CD590ECD}" destId="{7BB8A7C6-CADC-47BE-991C-E15B30866E24}" srcOrd="0" destOrd="0" parTransId="{D231A941-D80A-4B84-99B1-4616B5B23DB1}" sibTransId="{5C17D8B3-B5F7-4179-B194-1B0D4EE8654C}"/>
    <dgm:cxn modelId="{AB9CE430-7ABC-43B1-BF9A-863DCCCB35DE}" srcId="{35850713-13F7-43C0-B929-911E7ED59FAE}" destId="{5D4BDFB9-2863-409D-AAFC-8338CD590ECD}" srcOrd="2" destOrd="0" parTransId="{23AFF934-B881-4A53-BC1B-3FE7DB703EB8}" sibTransId="{032944AE-E7E0-451B-9056-238D245EDFE8}"/>
    <dgm:cxn modelId="{53770D60-2962-4F5E-A1D9-769EE1436C70}" type="presOf" srcId="{43942C3A-C113-44C7-BD81-B334A9DB5BBB}" destId="{5190EC68-4EDA-42B2-91C3-A55DFC59CC9C}" srcOrd="0" destOrd="1" presId="urn:microsoft.com/office/officeart/2005/8/layout/vList5"/>
    <dgm:cxn modelId="{E1AE1A61-E86B-4068-896F-4C9A1F7B6101}" type="presOf" srcId="{35850713-13F7-43C0-B929-911E7ED59FAE}" destId="{911BD438-DA0A-4307-AFF0-8CA2F7310F53}" srcOrd="0" destOrd="0" presId="urn:microsoft.com/office/officeart/2005/8/layout/vList5"/>
    <dgm:cxn modelId="{7FD19063-F97B-4919-BF92-33187E091CB7}" type="presOf" srcId="{30ED5E72-8984-4D81-9FED-AE32410059E0}" destId="{3F6D1429-61E7-4D09-89C2-885F2A558261}" srcOrd="0" destOrd="1" presId="urn:microsoft.com/office/officeart/2005/8/layout/vList5"/>
    <dgm:cxn modelId="{F73323E4-37A7-4E36-9D61-3D4901D52E92}" srcId="{1ECAE92C-2154-423D-82ED-4F2A1F54DC0F}" destId="{30ED5E72-8984-4D81-9FED-AE32410059E0}" srcOrd="1" destOrd="0" parTransId="{C90FBF5F-5D81-4B48-A6A2-525875DA5E40}" sibTransId="{CE4745CA-EB0E-4F22-A59D-989039F58567}"/>
    <dgm:cxn modelId="{66668661-D597-47DD-B6F1-979D58D0CF7F}" type="presOf" srcId="{67395EBC-1D55-4CB8-A55D-B4BF90BA254F}" destId="{A8575071-3FCC-4893-AA20-AE664CAF3DFC}" srcOrd="0" destOrd="0" presId="urn:microsoft.com/office/officeart/2005/8/layout/vList5"/>
    <dgm:cxn modelId="{2BBFE266-DC12-4CF0-940D-5B2868C70D73}" type="presOf" srcId="{7BB8A7C6-CADC-47BE-991C-E15B30866E24}" destId="{2B69B15C-30C8-4083-91F2-2D3E07746037}" srcOrd="0" destOrd="0" presId="urn:microsoft.com/office/officeart/2005/8/layout/vList5"/>
    <dgm:cxn modelId="{EC2877ED-26C4-450C-86B1-C15849252384}" type="presOf" srcId="{1ECAE92C-2154-423D-82ED-4F2A1F54DC0F}" destId="{13656E18-5326-4052-AD47-C613C1E74672}" srcOrd="0" destOrd="0" presId="urn:microsoft.com/office/officeart/2005/8/layout/vList5"/>
    <dgm:cxn modelId="{9A937C6E-F217-446A-AD0B-582B5D4FE8D0}" type="presOf" srcId="{ED7550EC-01A1-4795-8D93-8D7B557CBF67}" destId="{3F6D1429-61E7-4D09-89C2-885F2A558261}" srcOrd="0" destOrd="0" presId="urn:microsoft.com/office/officeart/2005/8/layout/vList5"/>
    <dgm:cxn modelId="{016897BC-E2BD-4DB9-AED9-40CD13E87D6F}" srcId="{35850713-13F7-43C0-B929-911E7ED59FAE}" destId="{67395EBC-1D55-4CB8-A55D-B4BF90BA254F}" srcOrd="1" destOrd="0" parTransId="{22B52567-079F-42F8-855F-8730739FCFC1}" sibTransId="{49BE526F-AEFC-41EE-A872-665B2E11ABD4}"/>
    <dgm:cxn modelId="{263E0B74-D8C6-410B-81ED-0F5B792B5D2F}" type="presOf" srcId="{820587C2-2611-4312-92F9-6DEDCB560493}" destId="{2B69B15C-30C8-4083-91F2-2D3E07746037}" srcOrd="0" destOrd="1" presId="urn:microsoft.com/office/officeart/2005/8/layout/vList5"/>
    <dgm:cxn modelId="{4ED29727-DEAD-40DA-A810-9422FF12E038}" srcId="{67395EBC-1D55-4CB8-A55D-B4BF90BA254F}" destId="{43942C3A-C113-44C7-BD81-B334A9DB5BBB}" srcOrd="1" destOrd="0" parTransId="{CEC6E34F-05EC-4DAA-9091-E46CA05002E6}" sibTransId="{0D56C93A-6395-4E16-89FB-D07288F489EC}"/>
    <dgm:cxn modelId="{05F66548-433D-4C59-BF28-F3A05D0E8D12}" srcId="{67395EBC-1D55-4CB8-A55D-B4BF90BA254F}" destId="{12E5433C-396B-4421-A48D-6073609C742E}" srcOrd="0" destOrd="0" parTransId="{A606682A-2F5F-4AD2-9E27-4B343D5738B4}" sibTransId="{662F62D3-8AE9-4473-9386-CADE5FD9326D}"/>
    <dgm:cxn modelId="{38C16C69-1BD1-464C-AD4E-DCB9F29638B8}" type="presOf" srcId="{5D4BDFB9-2863-409D-AAFC-8338CD590ECD}" destId="{2ACB8449-1557-48A9-B9AB-A8D575624998}" srcOrd="0" destOrd="0" presId="urn:microsoft.com/office/officeart/2005/8/layout/vList5"/>
    <dgm:cxn modelId="{39A216EE-E6F7-4E81-BE9B-D60DF5C7DF06}" type="presOf" srcId="{12E5433C-396B-4421-A48D-6073609C742E}" destId="{5190EC68-4EDA-42B2-91C3-A55DFC59CC9C}" srcOrd="0" destOrd="0" presId="urn:microsoft.com/office/officeart/2005/8/layout/vList5"/>
    <dgm:cxn modelId="{0BF55CC2-E4D7-4A51-8417-D491E16B88DC}" srcId="{1ECAE92C-2154-423D-82ED-4F2A1F54DC0F}" destId="{ED7550EC-01A1-4795-8D93-8D7B557CBF67}" srcOrd="0" destOrd="0" parTransId="{94A128EA-9A20-440D-BB21-5DB856D41861}" sibTransId="{01016F06-EBA5-4051-BFA2-EBE508D11DF1}"/>
    <dgm:cxn modelId="{CE8742F5-15F1-4E5C-AD87-D24BA0541DF4}" type="presParOf" srcId="{911BD438-DA0A-4307-AFF0-8CA2F7310F53}" destId="{EAC2DFD9-761D-46DC-84C5-1715D6ADC2E2}" srcOrd="0" destOrd="0" presId="urn:microsoft.com/office/officeart/2005/8/layout/vList5"/>
    <dgm:cxn modelId="{E1534021-67F7-45B9-B185-6EDD3AEACD07}" type="presParOf" srcId="{EAC2DFD9-761D-46DC-84C5-1715D6ADC2E2}" destId="{13656E18-5326-4052-AD47-C613C1E74672}" srcOrd="0" destOrd="0" presId="urn:microsoft.com/office/officeart/2005/8/layout/vList5"/>
    <dgm:cxn modelId="{E4670AA5-A7D2-4387-858F-96F3F6C92F5F}" type="presParOf" srcId="{EAC2DFD9-761D-46DC-84C5-1715D6ADC2E2}" destId="{3F6D1429-61E7-4D09-89C2-885F2A558261}" srcOrd="1" destOrd="0" presId="urn:microsoft.com/office/officeart/2005/8/layout/vList5"/>
    <dgm:cxn modelId="{FF7E0C07-C856-41AB-932A-22B4E4B072E3}" type="presParOf" srcId="{911BD438-DA0A-4307-AFF0-8CA2F7310F53}" destId="{07599823-809E-4A76-AD79-F2A7061212F0}" srcOrd="1" destOrd="0" presId="urn:microsoft.com/office/officeart/2005/8/layout/vList5"/>
    <dgm:cxn modelId="{1D1E89F5-6BA8-472F-AACF-AD57645E0A19}" type="presParOf" srcId="{911BD438-DA0A-4307-AFF0-8CA2F7310F53}" destId="{6FB0AC94-B1D5-4094-834D-527D755CF0DB}" srcOrd="2" destOrd="0" presId="urn:microsoft.com/office/officeart/2005/8/layout/vList5"/>
    <dgm:cxn modelId="{985C95AC-E13F-49B1-A14C-03F1D38549DE}" type="presParOf" srcId="{6FB0AC94-B1D5-4094-834D-527D755CF0DB}" destId="{A8575071-3FCC-4893-AA20-AE664CAF3DFC}" srcOrd="0" destOrd="0" presId="urn:microsoft.com/office/officeart/2005/8/layout/vList5"/>
    <dgm:cxn modelId="{4BDD90AA-C10C-4AE7-AD8F-042E865DAAAE}" type="presParOf" srcId="{6FB0AC94-B1D5-4094-834D-527D755CF0DB}" destId="{5190EC68-4EDA-42B2-91C3-A55DFC59CC9C}" srcOrd="1" destOrd="0" presId="urn:microsoft.com/office/officeart/2005/8/layout/vList5"/>
    <dgm:cxn modelId="{4F653FC3-0465-4C61-8850-6017A4A70A26}" type="presParOf" srcId="{911BD438-DA0A-4307-AFF0-8CA2F7310F53}" destId="{3AA52A68-1A0D-4F5F-9B7B-D7311DDFC1CB}" srcOrd="3" destOrd="0" presId="urn:microsoft.com/office/officeart/2005/8/layout/vList5"/>
    <dgm:cxn modelId="{A9AD0E09-4474-42C4-87B1-5FE57CD6BDCA}" type="presParOf" srcId="{911BD438-DA0A-4307-AFF0-8CA2F7310F53}" destId="{98B42949-D649-47F0-87A3-DD3326674C03}" srcOrd="4" destOrd="0" presId="urn:microsoft.com/office/officeart/2005/8/layout/vList5"/>
    <dgm:cxn modelId="{2C41E7B9-BF8D-4899-9311-7AD413FE3C96}" type="presParOf" srcId="{98B42949-D649-47F0-87A3-DD3326674C03}" destId="{2ACB8449-1557-48A9-B9AB-A8D575624998}" srcOrd="0" destOrd="0" presId="urn:microsoft.com/office/officeart/2005/8/layout/vList5"/>
    <dgm:cxn modelId="{6E7B946A-1405-4BF3-A8EF-17B767D5E4E2}" type="presParOf" srcId="{98B42949-D649-47F0-87A3-DD3326674C03}" destId="{2B69B15C-30C8-4083-91F2-2D3E0774603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A6D51-D0B5-4409-97F9-B146AD45914E}">
      <dsp:nvSpPr>
        <dsp:cNvPr id="0" name=""/>
        <dsp:cNvSpPr/>
      </dsp:nvSpPr>
      <dsp:spPr>
        <a:xfrm>
          <a:off x="0" y="0"/>
          <a:ext cx="1562706" cy="3992562"/>
        </a:xfrm>
        <a:prstGeom prst="roundRect">
          <a:avLst>
            <a:gd name="adj" fmla="val 10000"/>
          </a:avLst>
        </a:prstGeom>
        <a:solidFill>
          <a:srgbClr val="CC0000">
            <a:alpha val="72157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Penyimpanan</a:t>
          </a:r>
          <a:r>
            <a:rPr lang="en-US" sz="1700" b="1" kern="1200" dirty="0" smtClean="0">
              <a:solidFill>
                <a:schemeClr val="tx2"/>
              </a:solidFill>
            </a:rPr>
            <a:t>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2"/>
              </a:solidFill>
            </a:rPr>
            <a:t>&amp;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Pengumpulan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0" y="1597024"/>
        <a:ext cx="1562706" cy="1597024"/>
      </dsp:txXfrm>
    </dsp:sp>
    <dsp:sp modelId="{1668F5E2-5F9B-439A-B016-5786310C8C56}">
      <dsp:nvSpPr>
        <dsp:cNvPr id="0" name=""/>
        <dsp:cNvSpPr/>
      </dsp:nvSpPr>
      <dsp:spPr>
        <a:xfrm>
          <a:off x="116591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31DB675-17CA-40BE-A30B-13171C1CC039}">
      <dsp:nvSpPr>
        <dsp:cNvPr id="0" name=""/>
        <dsp:cNvSpPr/>
      </dsp:nvSpPr>
      <dsp:spPr>
        <a:xfrm>
          <a:off x="1609587" y="0"/>
          <a:ext cx="1562706" cy="399256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Pemanfaatan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1609587" y="1597024"/>
        <a:ext cx="1562706" cy="1597024"/>
      </dsp:txXfrm>
    </dsp:sp>
    <dsp:sp modelId="{2A86712B-1195-4C86-8255-238F318BC688}">
      <dsp:nvSpPr>
        <dsp:cNvPr id="0" name=""/>
        <dsp:cNvSpPr/>
      </dsp:nvSpPr>
      <dsp:spPr>
        <a:xfrm>
          <a:off x="1726178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0F50071-2FB5-44CB-9D7E-4CBB557A6CC3}">
      <dsp:nvSpPr>
        <dsp:cNvPr id="0" name=""/>
        <dsp:cNvSpPr/>
      </dsp:nvSpPr>
      <dsp:spPr>
        <a:xfrm>
          <a:off x="3184764" y="0"/>
          <a:ext cx="1562706" cy="3992562"/>
        </a:xfrm>
        <a:prstGeom prst="roundRect">
          <a:avLst>
            <a:gd name="adj" fmla="val 10000"/>
          </a:avLst>
        </a:prstGeom>
        <a:solidFill>
          <a:srgbClr val="9966FF">
            <a:alpha val="61961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Pengangkutan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3184764" y="1597024"/>
        <a:ext cx="1562706" cy="1597024"/>
      </dsp:txXfrm>
    </dsp:sp>
    <dsp:sp modelId="{DDD9CA16-1523-4063-AD0D-EE32AA545F08}">
      <dsp:nvSpPr>
        <dsp:cNvPr id="0" name=""/>
        <dsp:cNvSpPr/>
      </dsp:nvSpPr>
      <dsp:spPr>
        <a:xfrm>
          <a:off x="3335766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020FD84-F009-4D7B-951B-8C85F528BDB1}">
      <dsp:nvSpPr>
        <dsp:cNvPr id="0" name=""/>
        <dsp:cNvSpPr/>
      </dsp:nvSpPr>
      <dsp:spPr>
        <a:xfrm>
          <a:off x="4828762" y="0"/>
          <a:ext cx="1562706" cy="3992562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Pengolahan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4828762" y="1597024"/>
        <a:ext cx="1562706" cy="1597024"/>
      </dsp:txXfrm>
    </dsp:sp>
    <dsp:sp modelId="{21D198D6-1D49-407E-A5D4-02BA54C0CD7D}">
      <dsp:nvSpPr>
        <dsp:cNvPr id="0" name=""/>
        <dsp:cNvSpPr/>
      </dsp:nvSpPr>
      <dsp:spPr>
        <a:xfrm>
          <a:off x="4945353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51EA897-CD14-4C4A-960B-A4841BC4CF3A}">
      <dsp:nvSpPr>
        <dsp:cNvPr id="0" name=""/>
        <dsp:cNvSpPr/>
      </dsp:nvSpPr>
      <dsp:spPr>
        <a:xfrm>
          <a:off x="6438349" y="0"/>
          <a:ext cx="1562706" cy="3992562"/>
        </a:xfrm>
        <a:prstGeom prst="roundRect">
          <a:avLst>
            <a:gd name="adj" fmla="val 10000"/>
          </a:avLst>
        </a:prstGeom>
        <a:solidFill>
          <a:srgbClr val="FF6600">
            <a:alpha val="65098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Penimbunan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6438349" y="1597024"/>
        <a:ext cx="1562706" cy="1597024"/>
      </dsp:txXfrm>
    </dsp:sp>
    <dsp:sp modelId="{85B632DB-09C2-47EA-B78F-905073F1F57D}">
      <dsp:nvSpPr>
        <dsp:cNvPr id="0" name=""/>
        <dsp:cNvSpPr/>
      </dsp:nvSpPr>
      <dsp:spPr>
        <a:xfrm>
          <a:off x="6554941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62B6C25-9B9D-4D1C-94E1-61B06C306998}">
      <dsp:nvSpPr>
        <dsp:cNvPr id="0" name=""/>
        <dsp:cNvSpPr/>
      </dsp:nvSpPr>
      <dsp:spPr>
        <a:xfrm>
          <a:off x="320042" y="3393675"/>
          <a:ext cx="7360971" cy="598884"/>
        </a:xfrm>
        <a:prstGeom prst="leftRightArrow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869D0-99F4-4D79-A1AF-70900995832E}">
      <dsp:nvSpPr>
        <dsp:cNvPr id="0" name=""/>
        <dsp:cNvSpPr/>
      </dsp:nvSpPr>
      <dsp:spPr>
        <a:xfrm>
          <a:off x="8536" y="0"/>
          <a:ext cx="2210287" cy="2428892"/>
        </a:xfrm>
        <a:prstGeom prst="roundRect">
          <a:avLst>
            <a:gd name="adj" fmla="val 5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BIRU</a:t>
          </a:r>
          <a:endParaRPr lang="id-ID" sz="2500" kern="1200" dirty="0"/>
        </a:p>
      </dsp:txBody>
      <dsp:txXfrm rot="16200000">
        <a:off x="-766279" y="774816"/>
        <a:ext cx="1991691" cy="442057"/>
      </dsp:txXfrm>
    </dsp:sp>
    <dsp:sp modelId="{37A83080-3686-491B-9264-8227E16B9EAB}">
      <dsp:nvSpPr>
        <dsp:cNvPr id="0" name=""/>
        <dsp:cNvSpPr/>
      </dsp:nvSpPr>
      <dsp:spPr>
        <a:xfrm>
          <a:off x="450594" y="0"/>
          <a:ext cx="1646664" cy="242889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SELURUHNYA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TERPENUHI</a:t>
          </a:r>
          <a:endParaRPr lang="id-ID" sz="1700" kern="1200" dirty="0"/>
        </a:p>
      </dsp:txBody>
      <dsp:txXfrm>
        <a:off x="450594" y="0"/>
        <a:ext cx="1646664" cy="2428892"/>
      </dsp:txXfrm>
    </dsp:sp>
    <dsp:sp modelId="{5CA647BA-F276-4660-90E0-A41DFB73AF6D}">
      <dsp:nvSpPr>
        <dsp:cNvPr id="0" name=""/>
        <dsp:cNvSpPr/>
      </dsp:nvSpPr>
      <dsp:spPr>
        <a:xfrm>
          <a:off x="2288161" y="0"/>
          <a:ext cx="2210287" cy="2428892"/>
        </a:xfrm>
        <a:prstGeom prst="roundRect">
          <a:avLst>
            <a:gd name="adj" fmla="val 5000"/>
          </a:avLst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MERAH</a:t>
          </a:r>
          <a:endParaRPr lang="id-ID" sz="2500" kern="1200" dirty="0"/>
        </a:p>
      </dsp:txBody>
      <dsp:txXfrm rot="16200000">
        <a:off x="1513344" y="774816"/>
        <a:ext cx="1991691" cy="442057"/>
      </dsp:txXfrm>
    </dsp:sp>
    <dsp:sp modelId="{BBB724AE-9F0B-4049-AB36-FE61E9DBFF08}">
      <dsp:nvSpPr>
        <dsp:cNvPr id="0" name=""/>
        <dsp:cNvSpPr/>
      </dsp:nvSpPr>
      <dsp:spPr>
        <a:xfrm rot="5400000">
          <a:off x="2149958" y="1945002"/>
          <a:ext cx="356893" cy="331543"/>
        </a:xfrm>
        <a:prstGeom prst="flowChartExtra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</dsp:sp>
    <dsp:sp modelId="{05B9B4C2-7083-4C7F-BC5A-F7EC9990201C}">
      <dsp:nvSpPr>
        <dsp:cNvPr id="0" name=""/>
        <dsp:cNvSpPr/>
      </dsp:nvSpPr>
      <dsp:spPr>
        <a:xfrm>
          <a:off x="2730218" y="0"/>
          <a:ext cx="1646664" cy="242889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tx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tx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>
              <a:solidFill>
                <a:schemeClr val="tx1"/>
              </a:solidFill>
            </a:rPr>
            <a:t>SEBAGAIAN TERPENUHI</a:t>
          </a:r>
          <a:endParaRPr lang="id-ID" sz="1700" kern="1200" dirty="0">
            <a:solidFill>
              <a:schemeClr val="tx1"/>
            </a:solidFill>
          </a:endParaRPr>
        </a:p>
      </dsp:txBody>
      <dsp:txXfrm>
        <a:off x="2730218" y="0"/>
        <a:ext cx="1646664" cy="2428892"/>
      </dsp:txXfrm>
    </dsp:sp>
    <dsp:sp modelId="{D535C71D-D6E7-4057-9851-129A6706DAE7}">
      <dsp:nvSpPr>
        <dsp:cNvPr id="0" name=""/>
        <dsp:cNvSpPr/>
      </dsp:nvSpPr>
      <dsp:spPr>
        <a:xfrm>
          <a:off x="4576322" y="0"/>
          <a:ext cx="2210287" cy="2428892"/>
        </a:xfrm>
        <a:prstGeom prst="roundRect">
          <a:avLst>
            <a:gd name="adj" fmla="val 5000"/>
          </a:avLst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>
              <a:solidFill>
                <a:schemeClr val="bg1"/>
              </a:solidFill>
            </a:rPr>
            <a:t>HITAM </a:t>
          </a:r>
        </a:p>
      </dsp:txBody>
      <dsp:txXfrm rot="16200000">
        <a:off x="3801505" y="774816"/>
        <a:ext cx="1991691" cy="442057"/>
      </dsp:txXfrm>
    </dsp:sp>
    <dsp:sp modelId="{44F58A15-DAE6-4461-99D2-3740A74AD734}">
      <dsp:nvSpPr>
        <dsp:cNvPr id="0" name=""/>
        <dsp:cNvSpPr/>
      </dsp:nvSpPr>
      <dsp:spPr>
        <a:xfrm rot="5400000">
          <a:off x="4408413" y="1916107"/>
          <a:ext cx="356893" cy="331543"/>
        </a:xfrm>
        <a:prstGeom prst="flowChartExtra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</dsp:sp>
    <dsp:sp modelId="{2F80DCF8-8C5F-4093-AC37-B46E96DEF81C}">
      <dsp:nvSpPr>
        <dsp:cNvPr id="0" name=""/>
        <dsp:cNvSpPr/>
      </dsp:nvSpPr>
      <dsp:spPr>
        <a:xfrm>
          <a:off x="5018379" y="0"/>
          <a:ext cx="1646664" cy="242889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bg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bg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>
              <a:solidFill>
                <a:schemeClr val="bg1"/>
              </a:solidFill>
            </a:rPr>
            <a:t>Tidak melakukan pengelolaan lanjutan terhadap  limbah B3 dominan dan atau sangat berbahaya </a:t>
          </a:r>
          <a:endParaRPr lang="id-ID" sz="1700" kern="1200" dirty="0">
            <a:solidFill>
              <a:schemeClr val="bg1"/>
            </a:solidFill>
          </a:endParaRPr>
        </a:p>
      </dsp:txBody>
      <dsp:txXfrm>
        <a:off x="5018379" y="0"/>
        <a:ext cx="1646664" cy="24288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D1429-61E7-4D09-89C2-885F2A558261}">
      <dsp:nvSpPr>
        <dsp:cNvPr id="0" name=""/>
        <dsp:cNvSpPr/>
      </dsp:nvSpPr>
      <dsp:spPr>
        <a:xfrm rot="5400000">
          <a:off x="3343922" y="-1467495"/>
          <a:ext cx="992056" cy="4178819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Mengukur seluruh parameter, dan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Frekuensi pengukuran sesuai dengan ketentuan izin / peraturan yang berlaku</a:t>
          </a:r>
          <a:endParaRPr lang="id-ID" sz="1800" kern="1200" dirty="0"/>
        </a:p>
      </dsp:txBody>
      <dsp:txXfrm rot="-5400000">
        <a:off x="1750541" y="174314"/>
        <a:ext cx="4130391" cy="895200"/>
      </dsp:txXfrm>
    </dsp:sp>
    <dsp:sp modelId="{13656E18-5326-4052-AD47-C613C1E74672}">
      <dsp:nvSpPr>
        <dsp:cNvPr id="0" name=""/>
        <dsp:cNvSpPr/>
      </dsp:nvSpPr>
      <dsp:spPr>
        <a:xfrm>
          <a:off x="1040193" y="1878"/>
          <a:ext cx="270199" cy="124007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1053383" y="15068"/>
        <a:ext cx="243819" cy="1213690"/>
      </dsp:txXfrm>
    </dsp:sp>
    <dsp:sp modelId="{5190EC68-4EDA-42B2-91C3-A55DFC59CC9C}">
      <dsp:nvSpPr>
        <dsp:cNvPr id="0" name=""/>
        <dsp:cNvSpPr/>
      </dsp:nvSpPr>
      <dsp:spPr>
        <a:xfrm rot="5400000">
          <a:off x="3343922" y="-165421"/>
          <a:ext cx="992056" cy="4178819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Tidak mengukur seluruh parameter yang dipersyaratkan, atau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Frekuensi pengukuran tidak sesuai dengan izin</a:t>
          </a:r>
          <a:endParaRPr lang="id-ID" sz="1800" kern="1200" dirty="0"/>
        </a:p>
      </dsp:txBody>
      <dsp:txXfrm rot="-5400000">
        <a:off x="1750541" y="1476388"/>
        <a:ext cx="4130391" cy="895200"/>
      </dsp:txXfrm>
    </dsp:sp>
    <dsp:sp modelId="{A8575071-3FCC-4893-AA20-AE664CAF3DFC}">
      <dsp:nvSpPr>
        <dsp:cNvPr id="0" name=""/>
        <dsp:cNvSpPr/>
      </dsp:nvSpPr>
      <dsp:spPr>
        <a:xfrm>
          <a:off x="1040193" y="1303952"/>
          <a:ext cx="270199" cy="124007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1053383" y="1317142"/>
        <a:ext cx="243819" cy="1213690"/>
      </dsp:txXfrm>
    </dsp:sp>
    <dsp:sp modelId="{2B69B15C-30C8-4083-91F2-2D3E07746037}">
      <dsp:nvSpPr>
        <dsp:cNvPr id="0" name=""/>
        <dsp:cNvSpPr/>
      </dsp:nvSpPr>
      <dsp:spPr>
        <a:xfrm rot="5400000">
          <a:off x="3343922" y="1136651"/>
          <a:ext cx="992056" cy="4178819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Dalam satu periode penilaian semua data pemantauan tidak memenuhi baku mutu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Melebihi baku mutu untuk parameter yang sama selama 3 kali berturut-turut</a:t>
          </a:r>
          <a:endParaRPr lang="id-ID" sz="1400" kern="1200" dirty="0"/>
        </a:p>
      </dsp:txBody>
      <dsp:txXfrm rot="-5400000">
        <a:off x="1750541" y="2778460"/>
        <a:ext cx="4130391" cy="895200"/>
      </dsp:txXfrm>
    </dsp:sp>
    <dsp:sp modelId="{2ACB8449-1557-48A9-B9AB-A8D575624998}">
      <dsp:nvSpPr>
        <dsp:cNvPr id="0" name=""/>
        <dsp:cNvSpPr/>
      </dsp:nvSpPr>
      <dsp:spPr>
        <a:xfrm>
          <a:off x="1040193" y="2606026"/>
          <a:ext cx="270199" cy="124007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600" kern="1200" dirty="0"/>
        </a:p>
      </dsp:txBody>
      <dsp:txXfrm>
        <a:off x="1053383" y="2619216"/>
        <a:ext cx="243819" cy="1213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61006EF6-441F-4C52-8DCE-92CE1150C111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2D978457-3C48-4D83-93C1-DAF2FE32FF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80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1D891-AC18-47F4-9C7F-02890869B315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orm%20penilaian%20PLB3.xls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Kriteria Penilaian PROPER Pengelolaan Limbah B3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d-ID" sz="4000" b="1" dirty="0" smtClean="0"/>
              <a:t>Dasar Penilaian Kriteria PLB3</a:t>
            </a:r>
            <a:endParaRPr lang="id-ID" sz="40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57158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819175" y="1571612"/>
            <a:ext cx="7467601" cy="3477204"/>
            <a:chOff x="609600" y="2578208"/>
            <a:chExt cx="7467601" cy="3477204"/>
          </a:xfrm>
        </p:grpSpPr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609600" y="2578208"/>
              <a:ext cx="1678622" cy="537994"/>
              <a:chOff x="816" y="2304"/>
              <a:chExt cx="1440" cy="448"/>
            </a:xfrm>
          </p:grpSpPr>
          <p:sp>
            <p:nvSpPr>
              <p:cNvPr id="26" name="Freeform 29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/>
                <a:ahLst/>
                <a:cxnLst>
                  <a:cxn ang="0">
                    <a:pos x="1120" y="252"/>
                  </a:cxn>
                  <a:cxn ang="0">
                    <a:pos x="1116" y="250"/>
                  </a:cxn>
                  <a:cxn ang="0">
                    <a:pos x="1100" y="246"/>
                  </a:cxn>
                  <a:cxn ang="0">
                    <a:pos x="1074" y="240"/>
                  </a:cxn>
                  <a:cxn ang="0">
                    <a:pos x="1038" y="232"/>
                  </a:cxn>
                  <a:cxn ang="0">
                    <a:pos x="992" y="222"/>
                  </a:cxn>
                  <a:cxn ang="0">
                    <a:pos x="938" y="212"/>
                  </a:cxn>
                  <a:cxn ang="0">
                    <a:pos x="876" y="204"/>
                  </a:cxn>
                  <a:cxn ang="0">
                    <a:pos x="806" y="196"/>
                  </a:cxn>
                  <a:cxn ang="0">
                    <a:pos x="730" y="190"/>
                  </a:cxn>
                  <a:cxn ang="0">
                    <a:pos x="646" y="184"/>
                  </a:cxn>
                  <a:cxn ang="0">
                    <a:pos x="556" y="184"/>
                  </a:cxn>
                  <a:cxn ang="0">
                    <a:pos x="466" y="184"/>
                  </a:cxn>
                  <a:cxn ang="0">
                    <a:pos x="384" y="190"/>
                  </a:cxn>
                  <a:cxn ang="0">
                    <a:pos x="308" y="196"/>
                  </a:cxn>
                  <a:cxn ang="0">
                    <a:pos x="238" y="204"/>
                  </a:cxn>
                  <a:cxn ang="0">
                    <a:pos x="178" y="212"/>
                  </a:cxn>
                  <a:cxn ang="0">
                    <a:pos x="126" y="222"/>
                  </a:cxn>
                  <a:cxn ang="0">
                    <a:pos x="82" y="232"/>
                  </a:cxn>
                  <a:cxn ang="0">
                    <a:pos x="46" y="240"/>
                  </a:cxn>
                  <a:cxn ang="0">
                    <a:pos x="20" y="246"/>
                  </a:cxn>
                  <a:cxn ang="0">
                    <a:pos x="6" y="250"/>
                  </a:cxn>
                  <a:cxn ang="0">
                    <a:pos x="0" y="252"/>
                  </a:cxn>
                  <a:cxn ang="0">
                    <a:pos x="0" y="62"/>
                  </a:cxn>
                  <a:cxn ang="0">
                    <a:pos x="560" y="0"/>
                  </a:cxn>
                  <a:cxn ang="0">
                    <a:pos x="1120" y="62"/>
                  </a:cxn>
                  <a:cxn ang="0">
                    <a:pos x="1120" y="252"/>
                  </a:cxn>
                  <a:cxn ang="0">
                    <a:pos x="1120" y="252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00"/>
                  </a:gs>
                  <a:gs pos="50000">
                    <a:srgbClr val="000000">
                      <a:gamma/>
                      <a:tint val="57647"/>
                      <a:invGamma/>
                    </a:srgbClr>
                  </a:gs>
                  <a:gs pos="100000">
                    <a:srgbClr val="000000"/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 sz="2400"/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lumMod val="50000"/>
                    </a:schemeClr>
                  </a:gs>
                  <a:gs pos="50000">
                    <a:schemeClr val="accent1">
                      <a:gamma/>
                      <a:tint val="57647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id-ID" sz="1600" b="1" dirty="0" smtClean="0"/>
                  <a:t>UU 32 Tahun 2009</a:t>
                </a:r>
                <a:endParaRPr lang="en-US" sz="1600" b="1" dirty="0"/>
              </a:p>
            </p:txBody>
          </p:sp>
        </p:grpSp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609600" y="3852406"/>
              <a:ext cx="1678622" cy="537994"/>
              <a:chOff x="816" y="2304"/>
              <a:chExt cx="1440" cy="448"/>
            </a:xfrm>
          </p:grpSpPr>
          <p:sp>
            <p:nvSpPr>
              <p:cNvPr id="24" name="Freeform 32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/>
                <a:ahLst/>
                <a:cxnLst>
                  <a:cxn ang="0">
                    <a:pos x="1120" y="252"/>
                  </a:cxn>
                  <a:cxn ang="0">
                    <a:pos x="1116" y="250"/>
                  </a:cxn>
                  <a:cxn ang="0">
                    <a:pos x="1100" y="246"/>
                  </a:cxn>
                  <a:cxn ang="0">
                    <a:pos x="1074" y="240"/>
                  </a:cxn>
                  <a:cxn ang="0">
                    <a:pos x="1038" y="232"/>
                  </a:cxn>
                  <a:cxn ang="0">
                    <a:pos x="992" y="222"/>
                  </a:cxn>
                  <a:cxn ang="0">
                    <a:pos x="938" y="212"/>
                  </a:cxn>
                  <a:cxn ang="0">
                    <a:pos x="876" y="204"/>
                  </a:cxn>
                  <a:cxn ang="0">
                    <a:pos x="806" y="196"/>
                  </a:cxn>
                  <a:cxn ang="0">
                    <a:pos x="730" y="190"/>
                  </a:cxn>
                  <a:cxn ang="0">
                    <a:pos x="646" y="184"/>
                  </a:cxn>
                  <a:cxn ang="0">
                    <a:pos x="556" y="184"/>
                  </a:cxn>
                  <a:cxn ang="0">
                    <a:pos x="466" y="184"/>
                  </a:cxn>
                  <a:cxn ang="0">
                    <a:pos x="384" y="190"/>
                  </a:cxn>
                  <a:cxn ang="0">
                    <a:pos x="308" y="196"/>
                  </a:cxn>
                  <a:cxn ang="0">
                    <a:pos x="238" y="204"/>
                  </a:cxn>
                  <a:cxn ang="0">
                    <a:pos x="178" y="212"/>
                  </a:cxn>
                  <a:cxn ang="0">
                    <a:pos x="126" y="222"/>
                  </a:cxn>
                  <a:cxn ang="0">
                    <a:pos x="82" y="232"/>
                  </a:cxn>
                  <a:cxn ang="0">
                    <a:pos x="46" y="240"/>
                  </a:cxn>
                  <a:cxn ang="0">
                    <a:pos x="20" y="246"/>
                  </a:cxn>
                  <a:cxn ang="0">
                    <a:pos x="6" y="250"/>
                  </a:cxn>
                  <a:cxn ang="0">
                    <a:pos x="0" y="252"/>
                  </a:cxn>
                  <a:cxn ang="0">
                    <a:pos x="0" y="62"/>
                  </a:cxn>
                  <a:cxn ang="0">
                    <a:pos x="560" y="0"/>
                  </a:cxn>
                  <a:cxn ang="0">
                    <a:pos x="1120" y="62"/>
                  </a:cxn>
                  <a:cxn ang="0">
                    <a:pos x="1120" y="252"/>
                  </a:cxn>
                  <a:cxn ang="0">
                    <a:pos x="1120" y="252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chemeClr val="tx1">
                      <a:gamma/>
                      <a:tint val="57647"/>
                      <a:invGamma/>
                    </a:schemeClr>
                  </a:gs>
                  <a:gs pos="100000">
                    <a:schemeClr val="tx1"/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 sz="2400"/>
              </a:p>
            </p:txBody>
          </p:sp>
          <p:sp>
            <p:nvSpPr>
              <p:cNvPr id="25" name="Rectangle 33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gradFill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2700000" scaled="0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id-ID" sz="1600" b="1" dirty="0" smtClean="0"/>
                  <a:t>PP 18 jo PP 85</a:t>
                </a:r>
              </a:p>
              <a:p>
                <a:pPr algn="ctr" eaLnBrk="0" hangingPunct="0"/>
                <a:r>
                  <a:rPr lang="id-ID" sz="1600" b="1" dirty="0" smtClean="0"/>
                  <a:t>Tahun 1999</a:t>
                </a:r>
                <a:endParaRPr lang="en-US" sz="1600" b="1" dirty="0"/>
              </a:p>
            </p:txBody>
          </p:sp>
        </p:grpSp>
        <p:grpSp>
          <p:nvGrpSpPr>
            <p:cNvPr id="12" name="Group 34"/>
            <p:cNvGrpSpPr>
              <a:grpSpLocks/>
            </p:cNvGrpSpPr>
            <p:nvPr/>
          </p:nvGrpSpPr>
          <p:grpSpPr bwMode="auto">
            <a:xfrm>
              <a:off x="609600" y="5126603"/>
              <a:ext cx="1678622" cy="537994"/>
              <a:chOff x="816" y="2304"/>
              <a:chExt cx="1440" cy="448"/>
            </a:xfrm>
          </p:grpSpPr>
          <p:sp>
            <p:nvSpPr>
              <p:cNvPr id="22" name="Freeform 35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/>
                <a:ahLst/>
                <a:cxnLst>
                  <a:cxn ang="0">
                    <a:pos x="1120" y="252"/>
                  </a:cxn>
                  <a:cxn ang="0">
                    <a:pos x="1116" y="250"/>
                  </a:cxn>
                  <a:cxn ang="0">
                    <a:pos x="1100" y="246"/>
                  </a:cxn>
                  <a:cxn ang="0">
                    <a:pos x="1074" y="240"/>
                  </a:cxn>
                  <a:cxn ang="0">
                    <a:pos x="1038" y="232"/>
                  </a:cxn>
                  <a:cxn ang="0">
                    <a:pos x="992" y="222"/>
                  </a:cxn>
                  <a:cxn ang="0">
                    <a:pos x="938" y="212"/>
                  </a:cxn>
                  <a:cxn ang="0">
                    <a:pos x="876" y="204"/>
                  </a:cxn>
                  <a:cxn ang="0">
                    <a:pos x="806" y="196"/>
                  </a:cxn>
                  <a:cxn ang="0">
                    <a:pos x="730" y="190"/>
                  </a:cxn>
                  <a:cxn ang="0">
                    <a:pos x="646" y="184"/>
                  </a:cxn>
                  <a:cxn ang="0">
                    <a:pos x="556" y="184"/>
                  </a:cxn>
                  <a:cxn ang="0">
                    <a:pos x="466" y="184"/>
                  </a:cxn>
                  <a:cxn ang="0">
                    <a:pos x="384" y="190"/>
                  </a:cxn>
                  <a:cxn ang="0">
                    <a:pos x="308" y="196"/>
                  </a:cxn>
                  <a:cxn ang="0">
                    <a:pos x="238" y="204"/>
                  </a:cxn>
                  <a:cxn ang="0">
                    <a:pos x="178" y="212"/>
                  </a:cxn>
                  <a:cxn ang="0">
                    <a:pos x="126" y="222"/>
                  </a:cxn>
                  <a:cxn ang="0">
                    <a:pos x="82" y="232"/>
                  </a:cxn>
                  <a:cxn ang="0">
                    <a:pos x="46" y="240"/>
                  </a:cxn>
                  <a:cxn ang="0">
                    <a:pos x="20" y="246"/>
                  </a:cxn>
                  <a:cxn ang="0">
                    <a:pos x="6" y="250"/>
                  </a:cxn>
                  <a:cxn ang="0">
                    <a:pos x="0" y="252"/>
                  </a:cxn>
                  <a:cxn ang="0">
                    <a:pos x="0" y="62"/>
                  </a:cxn>
                  <a:cxn ang="0">
                    <a:pos x="560" y="0"/>
                  </a:cxn>
                  <a:cxn ang="0">
                    <a:pos x="1120" y="62"/>
                  </a:cxn>
                  <a:cxn ang="0">
                    <a:pos x="1120" y="252"/>
                  </a:cxn>
                  <a:cxn ang="0">
                    <a:pos x="1120" y="252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00"/>
                  </a:gs>
                  <a:gs pos="50000">
                    <a:srgbClr val="000000">
                      <a:gamma/>
                      <a:tint val="57647"/>
                      <a:invGamma/>
                    </a:srgbClr>
                  </a:gs>
                  <a:gs pos="100000">
                    <a:srgbClr val="000000"/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 sz="2400"/>
              </a:p>
            </p:txBody>
          </p:sp>
          <p:sp>
            <p:nvSpPr>
              <p:cNvPr id="23" name="Rectangle 36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gradFill rotWithShape="1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2700000" scaled="0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id-ID" sz="1600" b="1" dirty="0" smtClean="0"/>
                  <a:t>Peraturan Lainnya</a:t>
                </a:r>
                <a:endParaRPr lang="en-US" sz="1600" b="1" dirty="0"/>
              </a:p>
            </p:txBody>
          </p:sp>
        </p:grpSp>
        <p:cxnSp>
          <p:nvCxnSpPr>
            <p:cNvPr id="13" name="AutoShape 40"/>
            <p:cNvCxnSpPr>
              <a:cxnSpLocks noChangeShapeType="1"/>
              <a:stCxn id="26" idx="11"/>
              <a:endCxn id="25" idx="0"/>
            </p:cNvCxnSpPr>
            <p:nvPr/>
          </p:nvCxnSpPr>
          <p:spPr bwMode="gray">
            <a:xfrm>
              <a:off x="1444275" y="3054262"/>
              <a:ext cx="4638" cy="798144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</p:cxnSp>
        <p:cxnSp>
          <p:nvCxnSpPr>
            <p:cNvPr id="14" name="AutoShape 41"/>
            <p:cNvCxnSpPr>
              <a:cxnSpLocks noChangeShapeType="1"/>
              <a:stCxn id="24" idx="11"/>
              <a:endCxn id="23" idx="0"/>
            </p:cNvCxnSpPr>
            <p:nvPr/>
          </p:nvCxnSpPr>
          <p:spPr bwMode="gray">
            <a:xfrm>
              <a:off x="1444275" y="4328459"/>
              <a:ext cx="4638" cy="798144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</p:cxnSp>
        <p:sp>
          <p:nvSpPr>
            <p:cNvPr id="15" name="Line 43"/>
            <p:cNvSpPr>
              <a:spLocks noChangeShapeType="1"/>
            </p:cNvSpPr>
            <p:nvPr/>
          </p:nvSpPr>
          <p:spPr bwMode="auto">
            <a:xfrm>
              <a:off x="1447800" y="3352801"/>
              <a:ext cx="6629400" cy="45719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id-ID" sz="2400"/>
            </a:p>
          </p:txBody>
        </p:sp>
        <p:sp>
          <p:nvSpPr>
            <p:cNvPr id="16" name="Line 44"/>
            <p:cNvSpPr>
              <a:spLocks noChangeShapeType="1"/>
            </p:cNvSpPr>
            <p:nvPr/>
          </p:nvSpPr>
          <p:spPr bwMode="auto">
            <a:xfrm>
              <a:off x="1499920" y="4760272"/>
              <a:ext cx="6577281" cy="45719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id-ID" sz="2400"/>
            </a:p>
          </p:txBody>
        </p:sp>
        <p:sp>
          <p:nvSpPr>
            <p:cNvPr id="17" name="Line 45"/>
            <p:cNvSpPr>
              <a:spLocks noChangeShapeType="1"/>
            </p:cNvSpPr>
            <p:nvPr/>
          </p:nvSpPr>
          <p:spPr bwMode="auto">
            <a:xfrm>
              <a:off x="1499920" y="6009693"/>
              <a:ext cx="6577281" cy="45719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id-ID" sz="2400"/>
            </a:p>
          </p:txBody>
        </p:sp>
        <p:sp>
          <p:nvSpPr>
            <p:cNvPr id="18" name="Text Box 46"/>
            <p:cNvSpPr txBox="1">
              <a:spLocks noChangeArrowheads="1"/>
            </p:cNvSpPr>
            <p:nvPr/>
          </p:nvSpPr>
          <p:spPr bwMode="auto">
            <a:xfrm>
              <a:off x="2761204" y="2645024"/>
              <a:ext cx="454765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dirty="0" smtClean="0">
                  <a:effectLst/>
                  <a:latin typeface="Verdana" pitchFamily="34" charset="0"/>
                </a:rPr>
                <a:t>Perlindungan dan Pengelolaan Lingkungan</a:t>
              </a:r>
              <a:endParaRPr lang="en-US" sz="1600" dirty="0">
                <a:effectLst/>
                <a:latin typeface="Verdana" pitchFamily="34" charset="0"/>
              </a:endParaRPr>
            </a:p>
          </p:txBody>
        </p:sp>
        <p:sp>
          <p:nvSpPr>
            <p:cNvPr id="19" name="Text Box 47"/>
            <p:cNvSpPr txBox="1">
              <a:spLocks noChangeArrowheads="1"/>
            </p:cNvSpPr>
            <p:nvPr/>
          </p:nvSpPr>
          <p:spPr bwMode="auto">
            <a:xfrm>
              <a:off x="2761205" y="3930908"/>
              <a:ext cx="258577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dirty="0" smtClean="0">
                  <a:effectLst/>
                  <a:latin typeface="Verdana" pitchFamily="34" charset="0"/>
                </a:rPr>
                <a:t>Pengelolaan Limbah B3</a:t>
              </a:r>
              <a:endParaRPr lang="en-US" sz="1600" dirty="0">
                <a:effectLst/>
                <a:latin typeface="Verdana" pitchFamily="34" charset="0"/>
              </a:endParaRPr>
            </a:p>
          </p:txBody>
        </p:sp>
        <p:sp>
          <p:nvSpPr>
            <p:cNvPr id="20" name="Text Box 48"/>
            <p:cNvSpPr txBox="1">
              <a:spLocks noChangeArrowheads="1"/>
            </p:cNvSpPr>
            <p:nvPr/>
          </p:nvSpPr>
          <p:spPr bwMode="auto">
            <a:xfrm>
              <a:off x="2761205" y="5120360"/>
              <a:ext cx="4525783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buFontTx/>
                <a:buChar char="-"/>
              </a:pPr>
              <a:r>
                <a:rPr lang="id-ID" sz="1400" dirty="0" smtClean="0">
                  <a:effectLst/>
                  <a:latin typeface="Verdana" pitchFamily="34" charset="0"/>
                </a:rPr>
                <a:t> Keputusan Kepala Bapedal</a:t>
              </a:r>
            </a:p>
            <a:p>
              <a:pPr eaLnBrk="0" hangingPunct="0">
                <a:buFontTx/>
                <a:buChar char="-"/>
              </a:pPr>
              <a:r>
                <a:rPr lang="id-ID" sz="1400" dirty="0" smtClean="0">
                  <a:latin typeface="Verdana" pitchFamily="34" charset="0"/>
                </a:rPr>
                <a:t> Keputusan Menteri Negara Lingkungan Hidup</a:t>
              </a:r>
            </a:p>
            <a:p>
              <a:pPr eaLnBrk="0" hangingPunct="0">
                <a:buFontTx/>
                <a:buChar char="-"/>
              </a:pPr>
              <a:r>
                <a:rPr lang="id-ID" sz="1400" dirty="0" smtClean="0">
                  <a:latin typeface="Verdana" pitchFamily="34" charset="0"/>
                </a:rPr>
                <a:t> </a:t>
              </a:r>
              <a:r>
                <a:rPr lang="id-ID" sz="1400" dirty="0" smtClean="0">
                  <a:effectLst/>
                  <a:latin typeface="Verdana" pitchFamily="34" charset="0"/>
                </a:rPr>
                <a:t>Peraturan Menteri Negara Lingkungan Hidup</a:t>
              </a:r>
              <a:endParaRPr lang="en-US" sz="1400" dirty="0">
                <a:effectLst/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Peraturan Pengelolaan Limbah 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Group 66"/>
          <p:cNvGraphicFramePr>
            <a:graphicFrameLocks/>
          </p:cNvGraphicFramePr>
          <p:nvPr/>
        </p:nvGraphicFramePr>
        <p:xfrm>
          <a:off x="428596" y="1857363"/>
          <a:ext cx="7981952" cy="4364105"/>
        </p:xfrm>
        <a:graphic>
          <a:graphicData uri="http://schemas.openxmlformats.org/drawingml/2006/table">
            <a:tbl>
              <a:tblPr/>
              <a:tblGrid>
                <a:gridCol w="272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4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Tentang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UU 32/2009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Perlindungan dan Pengelolaan Lingkungan Hidup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PP 18 /199 jo PP 85/1999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Pengelolaan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18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PP 38/2007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id-ID" sz="1400" b="1" dirty="0" smtClean="0">
                          <a:latin typeface="Arial" pitchFamily="34" charset="0"/>
                          <a:cs typeface="Arial" pitchFamily="34" charset="0"/>
                        </a:rPr>
                        <a:t>Pembagian Urusan antara  Pemerintah, Pemerintahan Daerah Provinsi dan Pemerintahan Daerah Kab/Kota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18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01/BAPEDAL/09/95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Cara &amp; Persyartan Teknis Penyimpanan &amp; Pengumpulan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02/BAPEDAL/09/95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Dokumen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03/BAPEDAL/09/95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Persyaratan Teknis Pengolahan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63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04/BAPEDAL/09/95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Tata Cara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Penimbunan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Hasil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Pengolahan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Persyaratan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Lokasi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Bekas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Pengolahan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Lokasi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Penimbunan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Limbah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Peraturan Pengelolaan Limbah 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Group 66"/>
          <p:cNvGraphicFramePr>
            <a:graphicFrameLocks/>
          </p:cNvGraphicFramePr>
          <p:nvPr/>
        </p:nvGraphicFramePr>
        <p:xfrm>
          <a:off x="495328" y="1714488"/>
          <a:ext cx="8077200" cy="4499614"/>
        </p:xfrm>
        <a:graphic>
          <a:graphicData uri="http://schemas.openxmlformats.org/drawingml/2006/table">
            <a:tbl>
              <a:tblPr/>
              <a:tblGrid>
                <a:gridCol w="275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5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Tentang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5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05/BAPEDAL/09/95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Simbol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Label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5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68/BAPEDAL/05/94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Tata Cara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Memperoleh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Izin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Pengelolaa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Limbah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02/BAPEDAL/01/98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Laksana Pengawasan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03/2007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Fasilitas Reception Facility (Penyimpanan) di Pelabuhan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02/2008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Pemanfaatan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Perizinan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NSPK (Norma, Standar, Prosedur, Kriteria)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Peraturan Pengelolaan Limbah 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Group 66"/>
          <p:cNvGraphicFramePr>
            <a:graphicFrameLocks/>
          </p:cNvGraphicFramePr>
          <p:nvPr/>
        </p:nvGraphicFramePr>
        <p:xfrm>
          <a:off x="214282" y="1928802"/>
          <a:ext cx="8153400" cy="4419600"/>
        </p:xfrm>
        <a:graphic>
          <a:graphicData uri="http://schemas.openxmlformats.org/drawingml/2006/table">
            <a:tbl>
              <a:tblPr/>
              <a:tblGrid>
                <a:gridCol w="2785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7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7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Tentang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05/BAPEDAL/09/95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Simbol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Label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7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68/BAPEDAL/05/94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Tata Cara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Memperoleh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Izin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Pengelolaa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Limbah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02/BAPEDAL/01/98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Laksana Pengawasan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03/2007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Fasilitas Reception Facility (Penyimpanan) di Pelabuhan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02/2008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Pemanfaatan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Cara Perizinan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NSPK (Norma, Standar, Prosedur, Kriteria)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33/2009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Cara Pemulihan Kontaminasi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9" name="Title 4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Mekanisme Penilaian PROPER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5"/>
          <p:cNvGrpSpPr/>
          <p:nvPr/>
        </p:nvGrpSpPr>
        <p:grpSpPr>
          <a:xfrm>
            <a:off x="71406" y="1362915"/>
            <a:ext cx="8877299" cy="5709423"/>
            <a:chOff x="123826" y="1196976"/>
            <a:chExt cx="8877299" cy="5709423"/>
          </a:xfrm>
        </p:grpSpPr>
        <p:sp>
          <p:nvSpPr>
            <p:cNvPr id="11" name="Line 48"/>
            <p:cNvSpPr>
              <a:spLocks noChangeShapeType="1"/>
            </p:cNvSpPr>
            <p:nvPr/>
          </p:nvSpPr>
          <p:spPr bwMode="auto">
            <a:xfrm>
              <a:off x="6659564" y="2428875"/>
              <a:ext cx="2339975" cy="0"/>
            </a:xfrm>
            <a:prstGeom prst="line">
              <a:avLst/>
            </a:prstGeom>
            <a:noFill/>
            <a:ln w="38100" cmpd="dbl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6732588" y="3363913"/>
              <a:ext cx="2268537" cy="0"/>
            </a:xfrm>
            <a:prstGeom prst="line">
              <a:avLst/>
            </a:prstGeom>
            <a:noFill/>
            <a:ln w="38100" cmpd="dbl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AutoShape 15"/>
            <p:cNvSpPr>
              <a:spLocks noChangeArrowheads="1"/>
            </p:cNvSpPr>
            <p:nvPr/>
          </p:nvSpPr>
          <p:spPr bwMode="auto">
            <a:xfrm rot="16200000">
              <a:off x="4787900" y="4797427"/>
              <a:ext cx="1800225" cy="64770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>
                <a:alpha val="44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7019926" y="4292601"/>
              <a:ext cx="1943100" cy="276999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dirty="0" smtClean="0">
                  <a:solidFill>
                    <a:schemeClr val="bg1"/>
                  </a:solidFill>
                </a:rPr>
                <a:t>BIRU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7019926" y="4940301"/>
              <a:ext cx="1943100" cy="27699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dirty="0" smtClean="0">
                  <a:solidFill>
                    <a:schemeClr val="bg1"/>
                  </a:solidFill>
                </a:rPr>
                <a:t>MERAH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7019926" y="5583238"/>
              <a:ext cx="1943100" cy="27699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dirty="0" smtClean="0">
                  <a:solidFill>
                    <a:schemeClr val="bg1"/>
                  </a:solidFill>
                </a:rPr>
                <a:t>HITAM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351693" y="4343401"/>
              <a:ext cx="4602529" cy="1711325"/>
            </a:xfrm>
            <a:prstGeom prst="rect">
              <a:avLst/>
            </a:prstGeom>
            <a:solidFill>
              <a:srgbClr val="0070C0"/>
            </a:solidFill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tIns="0" bIns="0" anchor="ctr"/>
            <a:lstStyle/>
            <a:p>
              <a:pPr lvl="1" algn="ctr"/>
              <a:endParaRPr lang="en-US" sz="1600" b="1" dirty="0"/>
            </a:p>
            <a:p>
              <a:pPr lvl="1" algn="ctr"/>
              <a:r>
                <a:rPr lang="id-ID" sz="1600" b="1" dirty="0" smtClean="0"/>
                <a:t>Pengendalian Pencemaran Laut</a:t>
              </a:r>
              <a:endParaRPr lang="en-US" sz="1600" b="1" dirty="0"/>
            </a:p>
            <a:p>
              <a:pPr lvl="1" algn="ctr"/>
              <a:r>
                <a:rPr lang="id-ID" sz="1600" b="1" dirty="0" smtClean="0"/>
                <a:t>Pengelolaan Limbah B3</a:t>
              </a:r>
              <a:endParaRPr lang="en-US" sz="1600" b="1" dirty="0"/>
            </a:p>
            <a:p>
              <a:pPr lvl="1" algn="ctr"/>
              <a:r>
                <a:rPr lang="id-ID" sz="1600" b="1" dirty="0" smtClean="0"/>
                <a:t>Pengendalian Pencemaran Udara</a:t>
              </a:r>
              <a:endParaRPr lang="en-US" sz="1600" b="1" dirty="0"/>
            </a:p>
            <a:p>
              <a:pPr algn="ctr"/>
              <a:r>
                <a:rPr lang="id-ID" sz="1600" b="1" dirty="0" smtClean="0"/>
                <a:t>Pengendalian Pencemaran Air</a:t>
              </a:r>
              <a:endParaRPr lang="en-US" sz="1600" b="1" dirty="0"/>
            </a:p>
            <a:p>
              <a:pPr algn="ctr"/>
              <a:r>
                <a:rPr lang="id-ID" sz="1600" b="1" dirty="0" smtClean="0"/>
                <a:t>Pelaksanaan AMDAL</a:t>
              </a:r>
              <a:endParaRPr lang="en-US" sz="1600" b="1" dirty="0"/>
            </a:p>
            <a:p>
              <a:pPr algn="ctr"/>
              <a:endParaRPr lang="en-US" sz="1600" b="1" dirty="0"/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4645026" y="5640388"/>
              <a:ext cx="20875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TANPA UPAYA</a:t>
              </a:r>
              <a:endParaRPr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4787900" y="4995863"/>
              <a:ext cx="179863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TIDAK TAAT</a:t>
              </a:r>
              <a:endParaRPr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4714876" y="4365625"/>
              <a:ext cx="186531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TAAT</a:t>
              </a:r>
              <a:endParaRPr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804025" y="4508500"/>
              <a:ext cx="2159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6804025" y="5157788"/>
              <a:ext cx="214313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6804025" y="5805488"/>
              <a:ext cx="214313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50825" y="4076700"/>
              <a:ext cx="8642350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grpSp>
          <p:nvGrpSpPr>
            <p:cNvPr id="25" name="Group 36"/>
            <p:cNvGrpSpPr>
              <a:grpSpLocks/>
            </p:cNvGrpSpPr>
            <p:nvPr/>
          </p:nvGrpSpPr>
          <p:grpSpPr bwMode="auto">
            <a:xfrm>
              <a:off x="2672862" y="1752600"/>
              <a:ext cx="1584325" cy="1655980"/>
              <a:chOff x="1836" y="1253"/>
              <a:chExt cx="998" cy="952"/>
            </a:xfr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50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grpSpPr>
          <p:sp>
            <p:nvSpPr>
              <p:cNvPr id="47" name="Rectangle 29"/>
              <p:cNvSpPr>
                <a:spLocks noChangeArrowheads="1"/>
              </p:cNvSpPr>
              <p:nvPr/>
            </p:nvSpPr>
            <p:spPr bwMode="auto">
              <a:xfrm>
                <a:off x="1836" y="1253"/>
                <a:ext cx="998" cy="9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1891" y="1510"/>
                <a:ext cx="897" cy="33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Pemanfaatan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Sumber Daya</a:t>
                </a:r>
                <a:endParaRPr lang="id-ID" sz="1600" b="1" dirty="0">
                  <a:solidFill>
                    <a:schemeClr val="bg1"/>
                  </a:solidFill>
                  <a:effectLst/>
                </a:endParaRPr>
              </a:p>
            </p:txBody>
          </p:sp>
        </p:grpSp>
        <p:grpSp>
          <p:nvGrpSpPr>
            <p:cNvPr id="26" name="Group 37"/>
            <p:cNvGrpSpPr>
              <a:grpSpLocks/>
            </p:cNvGrpSpPr>
            <p:nvPr/>
          </p:nvGrpSpPr>
          <p:grpSpPr bwMode="auto">
            <a:xfrm>
              <a:off x="4283074" y="1773451"/>
              <a:ext cx="1584325" cy="1655552"/>
              <a:chOff x="2879" y="1253"/>
              <a:chExt cx="998" cy="952"/>
            </a:xfr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50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grpSpPr>
          <p:sp>
            <p:nvSpPr>
              <p:cNvPr id="45" name="Rectangle 28"/>
              <p:cNvSpPr>
                <a:spLocks noChangeArrowheads="1"/>
              </p:cNvSpPr>
              <p:nvPr/>
            </p:nvSpPr>
            <p:spPr bwMode="auto">
              <a:xfrm>
                <a:off x="2879" y="1253"/>
                <a:ext cx="998" cy="9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2923" y="1260"/>
                <a:ext cx="935" cy="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algn="ctr"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</a:rPr>
                  <a:t>Corporate Social Responsibility /</a:t>
                </a:r>
              </a:p>
              <a:p>
                <a:pPr algn="ctr"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</a:rPr>
                  <a:t>Community Development</a:t>
                </a:r>
                <a:endParaRPr lang="id-ID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7019926" y="1557338"/>
              <a:ext cx="1943100" cy="276999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b="1" dirty="0" smtClean="0">
                  <a:solidFill>
                    <a:srgbClr val="0033CC"/>
                  </a:solidFill>
                </a:rPr>
                <a:t>EMAS</a:t>
              </a:r>
              <a:endParaRPr lang="en-US" b="1" dirty="0">
                <a:solidFill>
                  <a:srgbClr val="0033CC"/>
                </a:solidFill>
              </a:endParaRP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7019926" y="2500313"/>
              <a:ext cx="1943100" cy="276999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HIJAU</a:t>
              </a:r>
              <a:endParaRPr lang="en-US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9" name="AutoShape 38"/>
            <p:cNvSpPr>
              <a:spLocks noChangeArrowheads="1"/>
            </p:cNvSpPr>
            <p:nvPr/>
          </p:nvSpPr>
          <p:spPr bwMode="auto">
            <a:xfrm>
              <a:off x="123826" y="1771447"/>
              <a:ext cx="803275" cy="1634490"/>
            </a:xfrm>
            <a:prstGeom prst="upArrow">
              <a:avLst>
                <a:gd name="adj1" fmla="val 50000"/>
                <a:gd name="adj2" fmla="val 41947"/>
              </a:avLst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S</a:t>
              </a:r>
              <a:endParaRPr lang="id-ID" b="1" dirty="0" smtClean="0"/>
            </a:p>
            <a:p>
              <a:r>
                <a:rPr lang="id-ID" b="1" dirty="0" smtClean="0"/>
                <a:t>C</a:t>
              </a:r>
            </a:p>
            <a:p>
              <a:r>
                <a:rPr lang="id-ID" b="1" dirty="0" smtClean="0"/>
                <a:t>O</a:t>
              </a:r>
            </a:p>
            <a:p>
              <a:r>
                <a:rPr lang="id-ID" b="1" dirty="0" smtClean="0"/>
                <a:t>R</a:t>
              </a:r>
            </a:p>
            <a:p>
              <a:r>
                <a:rPr lang="id-ID" b="1" dirty="0" smtClean="0"/>
                <a:t>E</a:t>
              </a:r>
              <a:endParaRPr lang="en-US" b="1" dirty="0"/>
            </a:p>
          </p:txBody>
        </p:sp>
        <p:sp>
          <p:nvSpPr>
            <p:cNvPr id="30" name="AutoShape 39"/>
            <p:cNvSpPr>
              <a:spLocks noChangeArrowheads="1"/>
            </p:cNvSpPr>
            <p:nvPr/>
          </p:nvSpPr>
          <p:spPr bwMode="auto">
            <a:xfrm>
              <a:off x="971551" y="1196976"/>
              <a:ext cx="4895850" cy="505539"/>
            </a:xfrm>
            <a:prstGeom prst="downArrowCallout">
              <a:avLst>
                <a:gd name="adj1" fmla="val 266782"/>
                <a:gd name="adj2" fmla="val 266782"/>
                <a:gd name="adj3" fmla="val 16667"/>
                <a:gd name="adj4" fmla="val 66667"/>
              </a:avLst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/>
                <a:t>BOBOT</a:t>
              </a:r>
              <a:endParaRPr lang="en-US" sz="1600" b="1" dirty="0"/>
            </a:p>
          </p:txBody>
        </p:sp>
        <p:sp>
          <p:nvSpPr>
            <p:cNvPr id="31" name="AutoShape 41"/>
            <p:cNvSpPr>
              <a:spLocks noChangeArrowheads="1"/>
            </p:cNvSpPr>
            <p:nvPr/>
          </p:nvSpPr>
          <p:spPr bwMode="auto">
            <a:xfrm>
              <a:off x="6084889" y="1762863"/>
              <a:ext cx="493712" cy="1754326"/>
            </a:xfrm>
            <a:prstGeom prst="flowChartProcess">
              <a:avLst/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id-ID" b="1" dirty="0" smtClean="0"/>
                <a:t>N</a:t>
              </a:r>
            </a:p>
            <a:p>
              <a:pPr algn="ctr"/>
              <a:r>
                <a:rPr lang="id-ID" b="1" dirty="0" smtClean="0"/>
                <a:t>I</a:t>
              </a:r>
            </a:p>
            <a:p>
              <a:pPr algn="ctr"/>
              <a:r>
                <a:rPr lang="id-ID" b="1" dirty="0" smtClean="0"/>
                <a:t>L</a:t>
              </a:r>
            </a:p>
            <a:p>
              <a:pPr algn="ctr"/>
              <a:r>
                <a:rPr lang="id-ID" b="1" dirty="0" smtClean="0"/>
                <a:t>A</a:t>
              </a:r>
            </a:p>
            <a:p>
              <a:pPr algn="ctr"/>
              <a:r>
                <a:rPr lang="id-ID" b="1" dirty="0" smtClean="0"/>
                <a:t>I</a:t>
              </a:r>
            </a:p>
            <a:p>
              <a:pPr algn="ctr"/>
              <a:endParaRPr lang="en-US" b="1" dirty="0"/>
            </a:p>
          </p:txBody>
        </p:sp>
        <p:grpSp>
          <p:nvGrpSpPr>
            <p:cNvPr id="32" name="Group 35"/>
            <p:cNvGrpSpPr>
              <a:grpSpLocks/>
            </p:cNvGrpSpPr>
            <p:nvPr/>
          </p:nvGrpSpPr>
          <p:grpSpPr bwMode="auto">
            <a:xfrm>
              <a:off x="971550" y="1773910"/>
              <a:ext cx="1600200" cy="1655090"/>
              <a:chOff x="793" y="1253"/>
              <a:chExt cx="1008" cy="952"/>
            </a:xfr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50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grpSpPr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793" y="1253"/>
                <a:ext cx="998" cy="9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Rectangle 22"/>
              <p:cNvSpPr>
                <a:spLocks noChangeArrowheads="1"/>
              </p:cNvSpPr>
              <p:nvPr/>
            </p:nvSpPr>
            <p:spPr bwMode="auto">
              <a:xfrm>
                <a:off x="811" y="1368"/>
                <a:ext cx="990" cy="63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Penerapan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Sistem 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Manajemen 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Lingkungan</a:t>
                </a:r>
                <a:endParaRPr lang="id-ID" sz="1600" b="1" dirty="0">
                  <a:solidFill>
                    <a:schemeClr val="bg1"/>
                  </a:solidFill>
                  <a:effectLst/>
                </a:endParaRPr>
              </a:p>
            </p:txBody>
          </p:sp>
        </p:grpSp>
        <p:sp>
          <p:nvSpPr>
            <p:cNvPr id="33" name="Text Box 49"/>
            <p:cNvSpPr txBox="1">
              <a:spLocks noChangeArrowheads="1"/>
            </p:cNvSpPr>
            <p:nvPr/>
          </p:nvSpPr>
          <p:spPr bwMode="auto">
            <a:xfrm>
              <a:off x="7415214" y="2154239"/>
              <a:ext cx="127945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Passing Grade</a:t>
              </a:r>
            </a:p>
          </p:txBody>
        </p:sp>
        <p:sp>
          <p:nvSpPr>
            <p:cNvPr id="34" name="Line 50"/>
            <p:cNvSpPr>
              <a:spLocks noChangeShapeType="1"/>
            </p:cNvSpPr>
            <p:nvPr/>
          </p:nvSpPr>
          <p:spPr bwMode="auto">
            <a:xfrm flipV="1">
              <a:off x="8027988" y="1990725"/>
              <a:ext cx="0" cy="1428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35" name="Line 51"/>
            <p:cNvSpPr>
              <a:spLocks noChangeShapeType="1"/>
            </p:cNvSpPr>
            <p:nvPr/>
          </p:nvSpPr>
          <p:spPr bwMode="auto">
            <a:xfrm flipV="1">
              <a:off x="8027988" y="2933701"/>
              <a:ext cx="0" cy="1428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36" name="Text Box 52"/>
            <p:cNvSpPr txBox="1">
              <a:spLocks noChangeArrowheads="1"/>
            </p:cNvSpPr>
            <p:nvPr/>
          </p:nvSpPr>
          <p:spPr bwMode="auto">
            <a:xfrm>
              <a:off x="7380288" y="3076576"/>
              <a:ext cx="127945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Passing Grade</a:t>
              </a:r>
            </a:p>
          </p:txBody>
        </p:sp>
        <p:sp>
          <p:nvSpPr>
            <p:cNvPr id="37" name="Line 55"/>
            <p:cNvSpPr>
              <a:spLocks noChangeShapeType="1"/>
            </p:cNvSpPr>
            <p:nvPr/>
          </p:nvSpPr>
          <p:spPr bwMode="auto">
            <a:xfrm>
              <a:off x="7956550" y="3573463"/>
              <a:ext cx="0" cy="6477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38" name="Text Box 57"/>
            <p:cNvSpPr txBox="1">
              <a:spLocks noChangeArrowheads="1"/>
            </p:cNvSpPr>
            <p:nvPr/>
          </p:nvSpPr>
          <p:spPr bwMode="auto">
            <a:xfrm>
              <a:off x="1023938" y="3457576"/>
              <a:ext cx="484346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400" b="1" dirty="0">
                  <a:effectLst/>
                </a:rPr>
                <a:t>Best Practices ; Best Available Technology;</a:t>
              </a:r>
            </a:p>
            <a:p>
              <a:pPr algn="ctr"/>
              <a:r>
                <a:rPr lang="en-US" sz="1400" b="1" dirty="0">
                  <a:effectLst/>
                </a:rPr>
                <a:t>Best Corporate Social Responsibility </a:t>
              </a:r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395289" y="1196976"/>
              <a:ext cx="431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3300"/>
                  </a:solidFill>
                </a:rPr>
                <a:t>X</a:t>
              </a: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auto">
            <a:xfrm>
              <a:off x="6084888" y="1196976"/>
              <a:ext cx="431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3300"/>
                  </a:solidFill>
                </a:rPr>
                <a:t>=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743200" y="6629400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id-ID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350904" y="6215082"/>
              <a:ext cx="24994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000" b="1" dirty="0" smtClean="0"/>
                <a:t>Aspek Penaatan</a:t>
              </a:r>
              <a:endParaRPr lang="id-ID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d-ID" sz="3600" b="1" dirty="0" smtClean="0">
                <a:latin typeface="+mn-lt"/>
              </a:rPr>
              <a:t>2. Pengelolaan Limbah B3</a:t>
            </a:r>
            <a:endParaRPr lang="id-ID" sz="3600" b="1" dirty="0"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d-ID" b="1" dirty="0" smtClean="0">
                <a:solidFill>
                  <a:srgbClr val="C00000"/>
                </a:solidFill>
              </a:rPr>
              <a:t>From Cradle to Grave</a:t>
            </a:r>
            <a:endParaRPr lang="id-ID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00034" y="2222520"/>
          <a:ext cx="8001056" cy="3992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57488" y="5286388"/>
            <a:ext cx="3340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Perizinan Pengelolaan Limbah B3</a:t>
            </a: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3. Penilaian Kinerja PLB3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785786" y="1600200"/>
            <a:ext cx="7500990" cy="4391025"/>
            <a:chOff x="1371600" y="1600200"/>
            <a:chExt cx="6553200" cy="4391025"/>
          </a:xfrm>
        </p:grpSpPr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5638800" y="3324225"/>
              <a:ext cx="2286000" cy="2667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EF2CC">
                    <a:gamma/>
                    <a:tint val="0"/>
                    <a:invGamma/>
                  </a:srgbClr>
                </a:gs>
                <a:gs pos="100000">
                  <a:srgbClr val="9EF2CC"/>
                </a:gs>
              </a:gsLst>
              <a:lin ang="2700000" scaled="1"/>
            </a:gradFill>
            <a:ln w="38100">
              <a:solidFill>
                <a:srgbClr val="969696"/>
              </a:solidFill>
              <a:round/>
              <a:headEnd/>
              <a:tailEnd/>
            </a:ln>
            <a:effectLst>
              <a:outerShdw dist="91581" dir="3378596" algn="ctr" rotWithShape="0">
                <a:srgbClr val="B2B2B2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latin typeface="Verdana" pitchFamily="34" charset="0"/>
              </a:endParaRPr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gray">
            <a:xfrm>
              <a:off x="5791200" y="3519488"/>
              <a:ext cx="2057400" cy="1292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id-ID" sz="2400" b="1" dirty="0" smtClean="0">
                  <a:solidFill>
                    <a:srgbClr val="000000"/>
                  </a:solidFill>
                </a:rPr>
                <a:t>Kinerja PLB3</a:t>
              </a:r>
            </a:p>
            <a:p>
              <a:pPr eaLnBrk="0" hangingPunct="0"/>
              <a:endParaRPr lang="id-ID" dirty="0" smtClean="0">
                <a:solidFill>
                  <a:srgbClr val="000000"/>
                </a:solidFill>
              </a:endParaRP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Neraca Limbah B3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Pengelolaan</a:t>
              </a: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1371600" y="3324225"/>
              <a:ext cx="2286000" cy="2667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9E4FF">
                    <a:gamma/>
                    <a:tint val="0"/>
                    <a:invGamma/>
                  </a:srgbClr>
                </a:gs>
                <a:gs pos="100000">
                  <a:srgbClr val="C9E4FF"/>
                </a:gs>
              </a:gsLst>
              <a:lin ang="2700000" scaled="1"/>
            </a:gradFill>
            <a:ln w="38100">
              <a:solidFill>
                <a:srgbClr val="969696"/>
              </a:solidFill>
              <a:round/>
              <a:headEnd/>
              <a:tailEnd/>
            </a:ln>
            <a:effectLst>
              <a:outerShdw dist="91581" dir="3378596" algn="ctr" rotWithShape="0">
                <a:srgbClr val="B2B2B2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latin typeface="Verdana" pitchFamily="34" charset="0"/>
              </a:endParaRP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gray">
            <a:xfrm>
              <a:off x="1428728" y="3524250"/>
              <a:ext cx="2105018" cy="203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id-ID" b="1" dirty="0" smtClean="0">
                  <a:solidFill>
                    <a:srgbClr val="000000"/>
                  </a:solidFill>
                </a:rPr>
                <a:t>Peraturan/Penaatan Izin PLB3 :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Penyimpanan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Pemanfaatan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Pengolahan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Pengangkutan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Penimbunan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16" name="AutoShape 8"/>
            <p:cNvSpPr>
              <a:spLocks noChangeAspect="1" noChangeArrowheads="1" noTextEdit="1"/>
            </p:cNvSpPr>
            <p:nvPr/>
          </p:nvSpPr>
          <p:spPr bwMode="gray">
            <a:xfrm>
              <a:off x="3451225" y="3224213"/>
              <a:ext cx="909638" cy="124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gray">
            <a:xfrm>
              <a:off x="3451225" y="3227388"/>
              <a:ext cx="903288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9CC"/>
                </a:gs>
                <a:gs pos="100000">
                  <a:srgbClr val="0099CC">
                    <a:gamma/>
                    <a:tint val="31765"/>
                    <a:invGamma/>
                  </a:srgb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8" name="AutoShape 10"/>
            <p:cNvSpPr>
              <a:spLocks noChangeAspect="1" noChangeArrowheads="1" noTextEdit="1"/>
            </p:cNvSpPr>
            <p:nvPr/>
          </p:nvSpPr>
          <p:spPr bwMode="gray">
            <a:xfrm flipH="1">
              <a:off x="4945063" y="3224213"/>
              <a:ext cx="909637" cy="124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gray">
            <a:xfrm flipH="1">
              <a:off x="4951413" y="3227388"/>
              <a:ext cx="903287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9966"/>
                </a:gs>
                <a:gs pos="100000">
                  <a:srgbClr val="FF9966">
                    <a:gamma/>
                    <a:tint val="31765"/>
                    <a:invGamma/>
                  </a:srgb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20" name="Group 12"/>
            <p:cNvGrpSpPr>
              <a:grpSpLocks/>
            </p:cNvGrpSpPr>
            <p:nvPr/>
          </p:nvGrpSpPr>
          <p:grpSpPr bwMode="auto">
            <a:xfrm>
              <a:off x="3170240" y="1600200"/>
              <a:ext cx="2998788" cy="1601788"/>
              <a:chOff x="1997" y="1314"/>
              <a:chExt cx="1889" cy="1009"/>
            </a:xfrm>
          </p:grpSpPr>
          <p:grpSp>
            <p:nvGrpSpPr>
              <p:cNvPr id="22" name="Group 13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27" name="Oval 14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71CD">
                        <a:gamma/>
                        <a:shade val="63529"/>
                        <a:invGamma/>
                      </a:srgbClr>
                    </a:gs>
                    <a:gs pos="100000">
                      <a:srgbClr val="3371CD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71CD">
                        <a:gamma/>
                        <a:tint val="44314"/>
                        <a:invGamma/>
                      </a:srgbClr>
                    </a:gs>
                    <a:gs pos="100000">
                      <a:srgbClr val="3371CD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3" name="Oval 16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gamma/>
                      <a:shade val="46275"/>
                      <a:invGamma/>
                    </a:srgbClr>
                  </a:gs>
                  <a:gs pos="100000">
                    <a:srgbClr val="E6BF80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24" name="Oval 17"/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alpha val="0"/>
                    </a:srgbClr>
                  </a:gs>
                  <a:gs pos="100000">
                    <a:srgbClr val="E6BF80">
                      <a:gamma/>
                      <a:tint val="34902"/>
                      <a:invGamma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25" name="Oval 18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gamma/>
                      <a:shade val="79216"/>
                      <a:invGamma/>
                    </a:srgbClr>
                  </a:gs>
                  <a:gs pos="100000">
                    <a:srgbClr val="E6BF80">
                      <a:alpha val="48000"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26" name="Oval 19"/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gamma/>
                      <a:tint val="0"/>
                      <a:invGamma/>
                    </a:srgbClr>
                  </a:gs>
                  <a:gs pos="100000">
                    <a:srgbClr val="E6BF80">
                      <a:alpha val="38000"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</p:grpSp>
        <p:sp>
          <p:nvSpPr>
            <p:cNvPr id="21" name="Text Box 20"/>
            <p:cNvSpPr txBox="1">
              <a:spLocks noChangeArrowheads="1"/>
            </p:cNvSpPr>
            <p:nvPr/>
          </p:nvSpPr>
          <p:spPr bwMode="gray">
            <a:xfrm>
              <a:off x="3643306" y="1967203"/>
              <a:ext cx="2078198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400" b="1" dirty="0" smtClean="0">
                  <a:solidFill>
                    <a:srgbClr val="000000"/>
                  </a:solidFill>
                </a:rPr>
                <a:t>Penaatan PLB3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Aspek Penilaian Kinerja PLB3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3418" y="2016142"/>
            <a:ext cx="8995490" cy="3770312"/>
            <a:chOff x="171827" y="2020888"/>
            <a:chExt cx="8995490" cy="3770312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gray">
            <a:xfrm rot="17973186">
              <a:off x="4615657" y="2675731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gray">
            <a:xfrm rot="3465783">
              <a:off x="4615656" y="4839494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 rot="14369022">
              <a:off x="3396457" y="2751931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 rot="7535209">
              <a:off x="3358357" y="4806156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gray">
            <a:xfrm>
              <a:off x="5194300" y="3803650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gray">
            <a:xfrm rot="10800000">
              <a:off x="2784475" y="3797300"/>
              <a:ext cx="863600" cy="288925"/>
            </a:xfrm>
            <a:prstGeom prst="rightArrow">
              <a:avLst>
                <a:gd name="adj1" fmla="val 35167"/>
                <a:gd name="adj2" fmla="val 121041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505075" y="2046288"/>
              <a:ext cx="3743325" cy="3744912"/>
            </a:xfrm>
            <a:prstGeom prst="ellipse">
              <a:avLst/>
            </a:prstGeom>
            <a:noFill/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3267075" y="2093913"/>
              <a:ext cx="360363" cy="360362"/>
              <a:chOff x="1973" y="1706"/>
              <a:chExt cx="227" cy="227"/>
            </a:xfrm>
          </p:grpSpPr>
          <p:sp>
            <p:nvSpPr>
              <p:cNvPr id="49" name="Oval 11"/>
              <p:cNvSpPr>
                <a:spLocks noChangeArrowheads="1"/>
              </p:cNvSpPr>
              <p:nvPr/>
            </p:nvSpPr>
            <p:spPr bwMode="gray">
              <a:xfrm>
                <a:off x="1973" y="1706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0" name="Oval 12"/>
              <p:cNvSpPr>
                <a:spLocks noChangeArrowheads="1"/>
              </p:cNvSpPr>
              <p:nvPr/>
            </p:nvSpPr>
            <p:spPr bwMode="gray">
              <a:xfrm>
                <a:off x="1983" y="1725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8" name="Group 13"/>
            <p:cNvGrpSpPr>
              <a:grpSpLocks/>
            </p:cNvGrpSpPr>
            <p:nvPr/>
          </p:nvGrpSpPr>
          <p:grpSpPr bwMode="auto">
            <a:xfrm>
              <a:off x="2322513" y="3749675"/>
              <a:ext cx="360362" cy="360363"/>
              <a:chOff x="1565" y="2659"/>
              <a:chExt cx="227" cy="227"/>
            </a:xfrm>
          </p:grpSpPr>
          <p:sp>
            <p:nvSpPr>
              <p:cNvPr id="47" name="Oval 14"/>
              <p:cNvSpPr>
                <a:spLocks noChangeArrowheads="1"/>
              </p:cNvSpPr>
              <p:nvPr/>
            </p:nvSpPr>
            <p:spPr bwMode="gray">
              <a:xfrm>
                <a:off x="1565" y="2659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8" name="Oval 15"/>
              <p:cNvSpPr>
                <a:spLocks noChangeArrowheads="1"/>
              </p:cNvSpPr>
              <p:nvPr/>
            </p:nvSpPr>
            <p:spPr bwMode="gray">
              <a:xfrm>
                <a:off x="1575" y="2678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9" name="Group 16"/>
            <p:cNvGrpSpPr>
              <a:grpSpLocks/>
            </p:cNvGrpSpPr>
            <p:nvPr/>
          </p:nvGrpSpPr>
          <p:grpSpPr bwMode="auto">
            <a:xfrm>
              <a:off x="3186113" y="5292725"/>
              <a:ext cx="360362" cy="360363"/>
              <a:chOff x="2109" y="3612"/>
              <a:chExt cx="227" cy="227"/>
            </a:xfrm>
          </p:grpSpPr>
          <p:sp>
            <p:nvSpPr>
              <p:cNvPr id="45" name="Oval 17"/>
              <p:cNvSpPr>
                <a:spLocks noChangeArrowheads="1"/>
              </p:cNvSpPr>
              <p:nvPr/>
            </p:nvSpPr>
            <p:spPr bwMode="gray">
              <a:xfrm>
                <a:off x="2109" y="3612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6" name="Oval 18"/>
              <p:cNvSpPr>
                <a:spLocks noChangeArrowheads="1"/>
              </p:cNvSpPr>
              <p:nvPr/>
            </p:nvSpPr>
            <p:spPr bwMode="gray">
              <a:xfrm>
                <a:off x="2119" y="3631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5116513" y="2073275"/>
              <a:ext cx="360362" cy="360363"/>
              <a:chOff x="3470" y="1706"/>
              <a:chExt cx="227" cy="227"/>
            </a:xfrm>
          </p:grpSpPr>
          <p:sp>
            <p:nvSpPr>
              <p:cNvPr id="43" name="Oval 20"/>
              <p:cNvSpPr>
                <a:spLocks noChangeArrowheads="1"/>
              </p:cNvSpPr>
              <p:nvPr/>
            </p:nvSpPr>
            <p:spPr bwMode="gray">
              <a:xfrm>
                <a:off x="3470" y="1706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4" name="Oval 21"/>
              <p:cNvSpPr>
                <a:spLocks noChangeArrowheads="1"/>
              </p:cNvSpPr>
              <p:nvPr/>
            </p:nvSpPr>
            <p:spPr bwMode="gray">
              <a:xfrm>
                <a:off x="3480" y="1725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21" name="Group 22"/>
            <p:cNvGrpSpPr>
              <a:grpSpLocks/>
            </p:cNvGrpSpPr>
            <p:nvPr/>
          </p:nvGrpSpPr>
          <p:grpSpPr bwMode="auto">
            <a:xfrm>
              <a:off x="6065838" y="3749675"/>
              <a:ext cx="360362" cy="360363"/>
              <a:chOff x="3923" y="2659"/>
              <a:chExt cx="227" cy="227"/>
            </a:xfrm>
          </p:grpSpPr>
          <p:sp>
            <p:nvSpPr>
              <p:cNvPr id="41" name="Oval 23"/>
              <p:cNvSpPr>
                <a:spLocks noChangeArrowheads="1"/>
              </p:cNvSpPr>
              <p:nvPr/>
            </p:nvSpPr>
            <p:spPr bwMode="gray">
              <a:xfrm>
                <a:off x="3923" y="2659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2" name="Oval 24"/>
              <p:cNvSpPr>
                <a:spLocks noChangeArrowheads="1"/>
              </p:cNvSpPr>
              <p:nvPr/>
            </p:nvSpPr>
            <p:spPr bwMode="gray">
              <a:xfrm>
                <a:off x="3933" y="2678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22" name="Group 25"/>
            <p:cNvGrpSpPr>
              <a:grpSpLocks/>
            </p:cNvGrpSpPr>
            <p:nvPr/>
          </p:nvGrpSpPr>
          <p:grpSpPr bwMode="auto">
            <a:xfrm>
              <a:off x="5172075" y="5349875"/>
              <a:ext cx="360363" cy="360363"/>
              <a:chOff x="3515" y="3521"/>
              <a:chExt cx="227" cy="227"/>
            </a:xfrm>
          </p:grpSpPr>
          <p:sp>
            <p:nvSpPr>
              <p:cNvPr id="39" name="Oval 26"/>
              <p:cNvSpPr>
                <a:spLocks noChangeArrowheads="1"/>
              </p:cNvSpPr>
              <p:nvPr/>
            </p:nvSpPr>
            <p:spPr bwMode="gray">
              <a:xfrm>
                <a:off x="3515" y="3521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0" name="Oval 27"/>
              <p:cNvSpPr>
                <a:spLocks noChangeArrowheads="1"/>
              </p:cNvSpPr>
              <p:nvPr/>
            </p:nvSpPr>
            <p:spPr bwMode="gray">
              <a:xfrm>
                <a:off x="3525" y="3540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23" name="Oval 28"/>
            <p:cNvSpPr>
              <a:spLocks noChangeArrowheads="1"/>
            </p:cNvSpPr>
            <p:nvPr/>
          </p:nvSpPr>
          <p:spPr bwMode="gray">
            <a:xfrm>
              <a:off x="3462338" y="2987675"/>
              <a:ext cx="1944687" cy="194468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d-ID"/>
            </a:p>
          </p:txBody>
        </p:sp>
        <p:sp>
          <p:nvSpPr>
            <p:cNvPr id="24" name="Oval 29"/>
            <p:cNvSpPr>
              <a:spLocks noChangeArrowheads="1"/>
            </p:cNvSpPr>
            <p:nvPr/>
          </p:nvSpPr>
          <p:spPr bwMode="gray">
            <a:xfrm>
              <a:off x="3455988" y="2971800"/>
              <a:ext cx="1944687" cy="1944688"/>
            </a:xfrm>
            <a:prstGeom prst="ellipse">
              <a:avLst/>
            </a:prstGeom>
            <a:solidFill>
              <a:srgbClr val="00206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d-ID"/>
            </a:p>
          </p:txBody>
        </p:sp>
        <p:sp>
          <p:nvSpPr>
            <p:cNvPr id="25" name="Oval 30"/>
            <p:cNvSpPr>
              <a:spLocks noChangeArrowheads="1"/>
            </p:cNvSpPr>
            <p:nvPr/>
          </p:nvSpPr>
          <p:spPr bwMode="gray">
            <a:xfrm>
              <a:off x="3589338" y="3114675"/>
              <a:ext cx="1690687" cy="169068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sp>
          <p:nvSpPr>
            <p:cNvPr id="26" name="Oval 31"/>
            <p:cNvSpPr>
              <a:spLocks noChangeArrowheads="1"/>
            </p:cNvSpPr>
            <p:nvPr/>
          </p:nvSpPr>
          <p:spPr bwMode="gray">
            <a:xfrm>
              <a:off x="3571875" y="3087688"/>
              <a:ext cx="1690688" cy="1690687"/>
            </a:xfrm>
            <a:prstGeom prst="ellipse">
              <a:avLst/>
            </a:prstGeom>
            <a:solidFill>
              <a:srgbClr val="00206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sp>
          <p:nvSpPr>
            <p:cNvPr id="27" name="Oval 32"/>
            <p:cNvSpPr>
              <a:spLocks noChangeArrowheads="1"/>
            </p:cNvSpPr>
            <p:nvPr/>
          </p:nvSpPr>
          <p:spPr bwMode="gray">
            <a:xfrm>
              <a:off x="3673475" y="3198813"/>
              <a:ext cx="1522413" cy="1522412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gray">
            <a:xfrm>
              <a:off x="3695700" y="3217863"/>
              <a:ext cx="1471613" cy="14732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29" name="Oval 34"/>
            <p:cNvSpPr>
              <a:spLocks noChangeArrowheads="1"/>
            </p:cNvSpPr>
            <p:nvPr/>
          </p:nvSpPr>
          <p:spPr bwMode="gray">
            <a:xfrm>
              <a:off x="3713163" y="3227388"/>
              <a:ext cx="1438275" cy="14351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30" name="Oval 35"/>
            <p:cNvSpPr>
              <a:spLocks noChangeArrowheads="1"/>
            </p:cNvSpPr>
            <p:nvPr/>
          </p:nvSpPr>
          <p:spPr bwMode="gray">
            <a:xfrm>
              <a:off x="3729038" y="3241675"/>
              <a:ext cx="1366837" cy="13414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31" name="Oval 36"/>
            <p:cNvSpPr>
              <a:spLocks noChangeArrowheads="1"/>
            </p:cNvSpPr>
            <p:nvPr/>
          </p:nvSpPr>
          <p:spPr bwMode="gray">
            <a:xfrm>
              <a:off x="3810000" y="3278188"/>
              <a:ext cx="1214438" cy="109061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gray">
            <a:xfrm>
              <a:off x="3836566" y="3429000"/>
              <a:ext cx="1220912" cy="10156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id-ID" sz="2000" b="1" dirty="0" smtClean="0">
                  <a:solidFill>
                    <a:srgbClr val="000000"/>
                  </a:solidFill>
                </a:rPr>
                <a:t>Aspek </a:t>
              </a:r>
            </a:p>
            <a:p>
              <a:pPr algn="ctr" eaLnBrk="0" hangingPunct="0"/>
              <a:r>
                <a:rPr lang="id-ID" sz="2000" b="1" dirty="0" smtClean="0">
                  <a:solidFill>
                    <a:srgbClr val="000000"/>
                  </a:solidFill>
                </a:rPr>
                <a:t>Penilaian </a:t>
              </a:r>
            </a:p>
            <a:p>
              <a:pPr algn="ctr" eaLnBrk="0" hangingPunct="0"/>
              <a:r>
                <a:rPr lang="id-ID" sz="2000" b="1" dirty="0" smtClean="0">
                  <a:solidFill>
                    <a:srgbClr val="000000"/>
                  </a:solidFill>
                </a:rPr>
                <a:t>PLB3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5553075" y="2020888"/>
              <a:ext cx="2794804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b="1" dirty="0" smtClean="0"/>
                <a:t>1. Pendataan jenis dan volume</a:t>
              </a:r>
              <a:endParaRPr lang="en-US" sz="1600" b="1" dirty="0"/>
            </a:p>
          </p:txBody>
        </p:sp>
        <p:sp>
          <p:nvSpPr>
            <p:cNvPr id="34" name="Text Box 39"/>
            <p:cNvSpPr txBox="1">
              <a:spLocks noChangeArrowheads="1"/>
            </p:cNvSpPr>
            <p:nvPr/>
          </p:nvSpPr>
          <p:spPr bwMode="auto">
            <a:xfrm>
              <a:off x="959270" y="2020888"/>
              <a:ext cx="227607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id-ID" sz="1600" b="1" dirty="0" smtClean="0"/>
                <a:t>6. Tanah terkontaminasi </a:t>
              </a:r>
            </a:p>
            <a:p>
              <a:pPr algn="r" eaLnBrk="0" hangingPunct="0"/>
              <a:r>
                <a:rPr lang="id-ID" sz="1600" b="1" dirty="0" smtClean="0"/>
                <a:t>&amp; open burning</a:t>
              </a:r>
              <a:endParaRPr lang="en-US" sz="1600" b="1" dirty="0"/>
            </a:p>
          </p:txBody>
        </p:sp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6467475" y="3773488"/>
              <a:ext cx="269984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b="1" dirty="0" smtClean="0"/>
                <a:t>2. Status Perizinan,  </a:t>
              </a:r>
              <a:r>
                <a:rPr lang="id-ID" sz="1600" b="1" dirty="0" smtClean="0">
                  <a:hlinkClick r:id="rId3" action="ppaction://hlinkfile"/>
                </a:rPr>
                <a:t>penaatan</a:t>
              </a:r>
            </a:p>
            <a:p>
              <a:pPr eaLnBrk="0" hangingPunct="0"/>
              <a:r>
                <a:rPr lang="id-ID" sz="1600" b="1" dirty="0" smtClean="0">
                  <a:hlinkClick r:id="rId3" action="ppaction://hlinkfile"/>
                </a:rPr>
                <a:t>Ketentuan izin &amp; Baku Mutu</a:t>
              </a:r>
              <a:endParaRPr lang="en-US" sz="1600" b="1" dirty="0"/>
            </a:p>
          </p:txBody>
        </p:sp>
        <p:sp>
          <p:nvSpPr>
            <p:cNvPr id="36" name="Text Box 41"/>
            <p:cNvSpPr txBox="1">
              <a:spLocks noChangeArrowheads="1"/>
            </p:cNvSpPr>
            <p:nvPr/>
          </p:nvSpPr>
          <p:spPr bwMode="auto">
            <a:xfrm>
              <a:off x="5553075" y="5181600"/>
              <a:ext cx="182864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b="1" dirty="0" smtClean="0"/>
                <a:t>3. Pen gelolaan LB3</a:t>
              </a:r>
            </a:p>
            <a:p>
              <a:pPr eaLnBrk="0" hangingPunct="0"/>
              <a:r>
                <a:rPr lang="id-ID" sz="1600" b="1" dirty="0" smtClean="0"/>
                <a:t>cara tertentu</a:t>
              </a:r>
              <a:endParaRPr lang="en-US" sz="1600" b="1" dirty="0"/>
            </a:p>
          </p:txBody>
        </p:sp>
        <p:sp>
          <p:nvSpPr>
            <p:cNvPr id="37" name="Text Box 42"/>
            <p:cNvSpPr txBox="1">
              <a:spLocks noChangeArrowheads="1"/>
            </p:cNvSpPr>
            <p:nvPr/>
          </p:nvSpPr>
          <p:spPr bwMode="auto">
            <a:xfrm>
              <a:off x="171827" y="3773488"/>
              <a:ext cx="2149114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id-ID" sz="1600" b="1" dirty="0" smtClean="0"/>
                <a:t>5. PLB3 oleh pihak ke-3</a:t>
              </a:r>
              <a:endParaRPr lang="en-US" sz="1600" b="1" dirty="0"/>
            </a:p>
          </p:txBody>
        </p:sp>
        <p:sp>
          <p:nvSpPr>
            <p:cNvPr id="38" name="Text Box 43"/>
            <p:cNvSpPr txBox="1">
              <a:spLocks noChangeArrowheads="1"/>
            </p:cNvSpPr>
            <p:nvPr/>
          </p:nvSpPr>
          <p:spPr bwMode="auto">
            <a:xfrm>
              <a:off x="1066800" y="5311775"/>
              <a:ext cx="2092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id-ID" sz="1600" b="1" dirty="0" smtClean="0"/>
                <a:t>4. Neraca Limbah B3</a:t>
              </a:r>
              <a:endParaRPr lang="en-US" sz="1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Pendataan jenis dan volume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714348" y="1790720"/>
            <a:ext cx="8045067" cy="4495800"/>
            <a:chOff x="890558" y="1143000"/>
            <a:chExt cx="8045067" cy="4495800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ltGray">
            <a:xfrm>
              <a:off x="890558" y="1143000"/>
              <a:ext cx="5357842" cy="4495800"/>
            </a:xfrm>
            <a:prstGeom prst="rightArrow">
              <a:avLst>
                <a:gd name="adj1" fmla="val 79306"/>
                <a:gd name="adj2" fmla="val 32395"/>
              </a:avLst>
            </a:prstGeom>
            <a:gradFill flip="none" rotWithShape="1">
              <a:gsLst>
                <a:gs pos="0">
                  <a:srgbClr val="6699FF">
                    <a:tint val="66000"/>
                    <a:satMod val="160000"/>
                  </a:srgbClr>
                </a:gs>
                <a:gs pos="50000">
                  <a:srgbClr val="6699FF">
                    <a:tint val="44500"/>
                    <a:satMod val="160000"/>
                  </a:srgbClr>
                </a:gs>
                <a:gs pos="100000">
                  <a:srgbClr val="6699FF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blackWhite">
            <a:xfrm>
              <a:off x="990600" y="1752600"/>
              <a:ext cx="4038600" cy="990600"/>
            </a:xfrm>
            <a:prstGeom prst="roundRect">
              <a:avLst>
                <a:gd name="adj" fmla="val 9106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id-ID" b="1" dirty="0" smtClean="0">
                  <a:solidFill>
                    <a:schemeClr val="bg1"/>
                  </a:solidFill>
                </a:rPr>
                <a:t>Identifikasi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blackWhite">
            <a:xfrm>
              <a:off x="990600" y="2895600"/>
              <a:ext cx="4038600" cy="990600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699D5F"/>
                </a:gs>
                <a:gs pos="100000">
                  <a:srgbClr val="699D5F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id-ID" b="1" dirty="0" smtClean="0">
                  <a:solidFill>
                    <a:schemeClr val="bg1"/>
                  </a:solidFill>
                </a:rPr>
                <a:t>Pencatatan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blackWhite">
            <a:xfrm>
              <a:off x="990600" y="4038600"/>
              <a:ext cx="4038600" cy="990600"/>
            </a:xfrm>
            <a:prstGeom prst="roundRect">
              <a:avLst>
                <a:gd name="adj" fmla="val 9106"/>
              </a:avLst>
            </a:prstGeom>
            <a:solidFill>
              <a:srgbClr val="003366">
                <a:alpha val="56000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id-ID" b="1" dirty="0" smtClean="0">
                  <a:solidFill>
                    <a:schemeClr val="bg1"/>
                  </a:solidFill>
                </a:rPr>
                <a:t>Pengelolaan Lanjutan/Manifest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96000" y="2971800"/>
              <a:ext cx="28396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d-ID" sz="2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Pendataan jenis dan </a:t>
              </a:r>
            </a:p>
            <a:p>
              <a:pPr algn="ctr"/>
              <a:r>
                <a:rPr lang="id-ID" sz="2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volume LB3</a:t>
              </a:r>
              <a:endPara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Pendataan jenis dan volume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Content Placeholder 3"/>
          <p:cNvGraphicFramePr>
            <a:graphicFrameLocks/>
          </p:cNvGraphicFramePr>
          <p:nvPr/>
        </p:nvGraphicFramePr>
        <p:xfrm>
          <a:off x="714348" y="3286124"/>
          <a:ext cx="6786610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11188" y="1773238"/>
            <a:ext cx="8137525" cy="1200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>
                <a:solidFill>
                  <a:schemeClr val="tx1"/>
                </a:solidFill>
              </a:rPr>
              <a:t>Identifikasi jenis Limbah B3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>
                <a:solidFill>
                  <a:schemeClr val="tx1"/>
                </a:solidFill>
              </a:rPr>
              <a:t>Pencatatan Jenis Limbah B3 yang dihasilkan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>
                <a:solidFill>
                  <a:schemeClr val="tx1"/>
                </a:solidFill>
              </a:rPr>
              <a:t>Melakukan Pengelolaan  </a:t>
            </a:r>
            <a:r>
              <a:rPr lang="id-ID" sz="2400" dirty="0" smtClean="0">
                <a:solidFill>
                  <a:schemeClr val="tx1"/>
                </a:solidFill>
              </a:rPr>
              <a:t>Lanjutan/Manifest</a:t>
            </a:r>
            <a:endParaRPr lang="id-ID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Status Perizinan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914400" y="1524000"/>
            <a:ext cx="6934200" cy="4419600"/>
            <a:chOff x="914400" y="1752600"/>
            <a:chExt cx="6934200" cy="4419600"/>
          </a:xfrm>
        </p:grpSpPr>
        <p:sp>
          <p:nvSpPr>
            <p:cNvPr id="7" name="Freeform 2"/>
            <p:cNvSpPr>
              <a:spLocks noEditPoints="1"/>
            </p:cNvSpPr>
            <p:nvPr/>
          </p:nvSpPr>
          <p:spPr bwMode="gray">
            <a:xfrm rot="20954467">
              <a:off x="2114550" y="3136900"/>
              <a:ext cx="3384550" cy="3035300"/>
            </a:xfrm>
            <a:custGeom>
              <a:avLst/>
              <a:gdLst/>
              <a:ahLst/>
              <a:cxnLst>
                <a:cxn ang="0">
                  <a:pos x="1092" y="50"/>
                </a:cxn>
                <a:cxn ang="0">
                  <a:pos x="822" y="168"/>
                </a:cxn>
                <a:cxn ang="0">
                  <a:pos x="594" y="300"/>
                </a:cxn>
                <a:cxn ang="0">
                  <a:pos x="406" y="446"/>
                </a:cxn>
                <a:cxn ang="0">
                  <a:pos x="254" y="604"/>
                </a:cxn>
                <a:cxn ang="0">
                  <a:pos x="140" y="772"/>
                </a:cxn>
                <a:cxn ang="0">
                  <a:pos x="60" y="944"/>
                </a:cxn>
                <a:cxn ang="0">
                  <a:pos x="14" y="1122"/>
                </a:cxn>
                <a:cxn ang="0">
                  <a:pos x="0" y="1300"/>
                </a:cxn>
                <a:cxn ang="0">
                  <a:pos x="18" y="1476"/>
                </a:cxn>
                <a:cxn ang="0">
                  <a:pos x="64" y="1650"/>
                </a:cxn>
                <a:cxn ang="0">
                  <a:pos x="138" y="1818"/>
                </a:cxn>
                <a:cxn ang="0">
                  <a:pos x="238" y="1978"/>
                </a:cxn>
                <a:cxn ang="0">
                  <a:pos x="364" y="2126"/>
                </a:cxn>
                <a:cxn ang="0">
                  <a:pos x="512" y="2262"/>
                </a:cxn>
                <a:cxn ang="0">
                  <a:pos x="684" y="2382"/>
                </a:cxn>
                <a:cxn ang="0">
                  <a:pos x="874" y="2484"/>
                </a:cxn>
                <a:cxn ang="0">
                  <a:pos x="1086" y="2564"/>
                </a:cxn>
                <a:cxn ang="0">
                  <a:pos x="1314" y="2622"/>
                </a:cxn>
                <a:cxn ang="0">
                  <a:pos x="1558" y="2654"/>
                </a:cxn>
                <a:cxn ang="0">
                  <a:pos x="1818" y="2658"/>
                </a:cxn>
                <a:cxn ang="0">
                  <a:pos x="2090" y="2632"/>
                </a:cxn>
                <a:cxn ang="0">
                  <a:pos x="2374" y="2574"/>
                </a:cxn>
                <a:cxn ang="0">
                  <a:pos x="2544" y="2912"/>
                </a:cxn>
                <a:cxn ang="0">
                  <a:pos x="1868" y="1552"/>
                </a:cxn>
                <a:cxn ang="0">
                  <a:pos x="1956" y="1914"/>
                </a:cxn>
                <a:cxn ang="0">
                  <a:pos x="1788" y="1936"/>
                </a:cxn>
                <a:cxn ang="0">
                  <a:pos x="1616" y="1934"/>
                </a:cxn>
                <a:cxn ang="0">
                  <a:pos x="1442" y="1912"/>
                </a:cxn>
                <a:cxn ang="0">
                  <a:pos x="1272" y="1872"/>
                </a:cxn>
                <a:cxn ang="0">
                  <a:pos x="1108" y="1812"/>
                </a:cxn>
                <a:cxn ang="0">
                  <a:pos x="952" y="1736"/>
                </a:cxn>
                <a:cxn ang="0">
                  <a:pos x="810" y="1646"/>
                </a:cxn>
                <a:cxn ang="0">
                  <a:pos x="684" y="1542"/>
                </a:cxn>
                <a:cxn ang="0">
                  <a:pos x="578" y="1428"/>
                </a:cxn>
                <a:cxn ang="0">
                  <a:pos x="494" y="1304"/>
                </a:cxn>
                <a:cxn ang="0">
                  <a:pos x="438" y="1170"/>
                </a:cxn>
                <a:cxn ang="0">
                  <a:pos x="410" y="1032"/>
                </a:cxn>
                <a:cxn ang="0">
                  <a:pos x="416" y="888"/>
                </a:cxn>
                <a:cxn ang="0">
                  <a:pos x="460" y="742"/>
                </a:cxn>
                <a:cxn ang="0">
                  <a:pos x="544" y="592"/>
                </a:cxn>
                <a:cxn ang="0">
                  <a:pos x="670" y="444"/>
                </a:cxn>
                <a:cxn ang="0">
                  <a:pos x="844" y="298"/>
                </a:cxn>
                <a:cxn ang="0">
                  <a:pos x="1070" y="154"/>
                </a:cxn>
                <a:cxn ang="0">
                  <a:pos x="1348" y="16"/>
                </a:cxn>
                <a:cxn ang="0">
                  <a:pos x="1244" y="0"/>
                </a:cxn>
                <a:cxn ang="0">
                  <a:pos x="2820" y="1934"/>
                </a:cxn>
                <a:cxn ang="0">
                  <a:pos x="2820" y="1934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gradFill rotWithShape="1">
              <a:gsLst>
                <a:gs pos="0">
                  <a:srgbClr val="0066CC"/>
                </a:gs>
                <a:gs pos="50000">
                  <a:srgbClr val="0066CC">
                    <a:gamma/>
                    <a:tint val="42353"/>
                    <a:invGamma/>
                  </a:srgbClr>
                </a:gs>
                <a:gs pos="100000">
                  <a:srgbClr val="0066CC"/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PerspectiveFront">
                <a:rot lat="1500000" lon="2009999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CC"/>
              </a:extrusionClr>
            </a:sp3d>
          </p:spPr>
          <p:txBody>
            <a:bodyPr>
              <a:flatTx/>
            </a:bodyPr>
            <a:lstStyle/>
            <a:p>
              <a:endParaRPr lang="id-ID"/>
            </a:p>
          </p:txBody>
        </p:sp>
        <p:sp>
          <p:nvSpPr>
            <p:cNvPr id="11" name="Freeform 3"/>
            <p:cNvSpPr>
              <a:spLocks noEditPoints="1"/>
            </p:cNvSpPr>
            <p:nvPr/>
          </p:nvSpPr>
          <p:spPr bwMode="gray">
            <a:xfrm rot="10552877">
              <a:off x="3581400" y="1752600"/>
              <a:ext cx="3505200" cy="2897188"/>
            </a:xfrm>
            <a:custGeom>
              <a:avLst/>
              <a:gdLst/>
              <a:ahLst/>
              <a:cxnLst>
                <a:cxn ang="0">
                  <a:pos x="1092" y="50"/>
                </a:cxn>
                <a:cxn ang="0">
                  <a:pos x="822" y="168"/>
                </a:cxn>
                <a:cxn ang="0">
                  <a:pos x="594" y="300"/>
                </a:cxn>
                <a:cxn ang="0">
                  <a:pos x="406" y="446"/>
                </a:cxn>
                <a:cxn ang="0">
                  <a:pos x="254" y="604"/>
                </a:cxn>
                <a:cxn ang="0">
                  <a:pos x="140" y="772"/>
                </a:cxn>
                <a:cxn ang="0">
                  <a:pos x="60" y="944"/>
                </a:cxn>
                <a:cxn ang="0">
                  <a:pos x="14" y="1122"/>
                </a:cxn>
                <a:cxn ang="0">
                  <a:pos x="0" y="1300"/>
                </a:cxn>
                <a:cxn ang="0">
                  <a:pos x="18" y="1476"/>
                </a:cxn>
                <a:cxn ang="0">
                  <a:pos x="64" y="1650"/>
                </a:cxn>
                <a:cxn ang="0">
                  <a:pos x="138" y="1818"/>
                </a:cxn>
                <a:cxn ang="0">
                  <a:pos x="238" y="1978"/>
                </a:cxn>
                <a:cxn ang="0">
                  <a:pos x="364" y="2126"/>
                </a:cxn>
                <a:cxn ang="0">
                  <a:pos x="512" y="2262"/>
                </a:cxn>
                <a:cxn ang="0">
                  <a:pos x="684" y="2382"/>
                </a:cxn>
                <a:cxn ang="0">
                  <a:pos x="874" y="2484"/>
                </a:cxn>
                <a:cxn ang="0">
                  <a:pos x="1086" y="2564"/>
                </a:cxn>
                <a:cxn ang="0">
                  <a:pos x="1314" y="2622"/>
                </a:cxn>
                <a:cxn ang="0">
                  <a:pos x="1558" y="2654"/>
                </a:cxn>
                <a:cxn ang="0">
                  <a:pos x="1818" y="2658"/>
                </a:cxn>
                <a:cxn ang="0">
                  <a:pos x="2090" y="2632"/>
                </a:cxn>
                <a:cxn ang="0">
                  <a:pos x="2374" y="2574"/>
                </a:cxn>
                <a:cxn ang="0">
                  <a:pos x="2544" y="2912"/>
                </a:cxn>
                <a:cxn ang="0">
                  <a:pos x="1868" y="1552"/>
                </a:cxn>
                <a:cxn ang="0">
                  <a:pos x="1956" y="1914"/>
                </a:cxn>
                <a:cxn ang="0">
                  <a:pos x="1788" y="1936"/>
                </a:cxn>
                <a:cxn ang="0">
                  <a:pos x="1616" y="1934"/>
                </a:cxn>
                <a:cxn ang="0">
                  <a:pos x="1442" y="1912"/>
                </a:cxn>
                <a:cxn ang="0">
                  <a:pos x="1272" y="1872"/>
                </a:cxn>
                <a:cxn ang="0">
                  <a:pos x="1108" y="1812"/>
                </a:cxn>
                <a:cxn ang="0">
                  <a:pos x="952" y="1736"/>
                </a:cxn>
                <a:cxn ang="0">
                  <a:pos x="810" y="1646"/>
                </a:cxn>
                <a:cxn ang="0">
                  <a:pos x="684" y="1542"/>
                </a:cxn>
                <a:cxn ang="0">
                  <a:pos x="578" y="1428"/>
                </a:cxn>
                <a:cxn ang="0">
                  <a:pos x="494" y="1304"/>
                </a:cxn>
                <a:cxn ang="0">
                  <a:pos x="438" y="1170"/>
                </a:cxn>
                <a:cxn ang="0">
                  <a:pos x="410" y="1032"/>
                </a:cxn>
                <a:cxn ang="0">
                  <a:pos x="416" y="888"/>
                </a:cxn>
                <a:cxn ang="0">
                  <a:pos x="460" y="742"/>
                </a:cxn>
                <a:cxn ang="0">
                  <a:pos x="544" y="592"/>
                </a:cxn>
                <a:cxn ang="0">
                  <a:pos x="670" y="444"/>
                </a:cxn>
                <a:cxn ang="0">
                  <a:pos x="844" y="298"/>
                </a:cxn>
                <a:cxn ang="0">
                  <a:pos x="1070" y="154"/>
                </a:cxn>
                <a:cxn ang="0">
                  <a:pos x="1348" y="16"/>
                </a:cxn>
                <a:cxn ang="0">
                  <a:pos x="1244" y="0"/>
                </a:cxn>
                <a:cxn ang="0">
                  <a:pos x="2820" y="1934"/>
                </a:cxn>
                <a:cxn ang="0">
                  <a:pos x="2820" y="1934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gradFill rotWithShape="1">
              <a:gsLst>
                <a:gs pos="0">
                  <a:srgbClr val="009999"/>
                </a:gs>
                <a:gs pos="50000">
                  <a:srgbClr val="009999">
                    <a:gamma/>
                    <a:tint val="66667"/>
                    <a:invGamma/>
                  </a:srgbClr>
                </a:gs>
                <a:gs pos="100000">
                  <a:srgbClr val="009999"/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PerspectiveFront">
                <a:rot lat="1500000" lon="2009999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>
              <a:flatTx/>
            </a:bodyPr>
            <a:lstStyle/>
            <a:p>
              <a:endParaRPr lang="id-ID"/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gray">
            <a:xfrm>
              <a:off x="914400" y="2186226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id-ID" sz="1600" b="1" dirty="0" smtClean="0">
                  <a:solidFill>
                    <a:srgbClr val="0066CC"/>
                  </a:solidFill>
                  <a:latin typeface="Verdana" pitchFamily="34" charset="0"/>
                </a:rPr>
                <a:t>Izin Pengelolaan </a:t>
              </a:r>
            </a:p>
            <a:p>
              <a:pPr algn="l"/>
              <a:r>
                <a:rPr lang="id-ID" sz="1600" b="1" dirty="0" smtClean="0">
                  <a:solidFill>
                    <a:srgbClr val="0066CC"/>
                  </a:solidFill>
                  <a:latin typeface="Verdana" pitchFamily="34" charset="0"/>
                </a:rPr>
                <a:t>Limbah B3</a:t>
              </a:r>
              <a:endParaRPr lang="en-US" sz="1600" b="1" dirty="0">
                <a:solidFill>
                  <a:srgbClr val="0066CC"/>
                </a:solidFill>
                <a:latin typeface="Verdana" pitchFamily="34" charset="0"/>
              </a:endParaRP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gray">
            <a:xfrm>
              <a:off x="5715000" y="4343400"/>
              <a:ext cx="21336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id-ID" sz="1600" b="1" dirty="0" smtClean="0">
                  <a:solidFill>
                    <a:srgbClr val="009999"/>
                  </a:solidFill>
                  <a:latin typeface="Verdana" pitchFamily="34" charset="0"/>
                </a:rPr>
                <a:t>Masa Berlaku Izin</a:t>
              </a:r>
              <a:endParaRPr lang="en-US" sz="1600" b="1" dirty="0">
                <a:solidFill>
                  <a:srgbClr val="009999"/>
                </a:solidFill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Status Perizinan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1143000" y="2057400"/>
            <a:ext cx="6888163" cy="4035425"/>
            <a:chOff x="1143000" y="2057400"/>
            <a:chExt cx="6888163" cy="4035425"/>
          </a:xfrm>
        </p:grpSpPr>
        <p:grpSp>
          <p:nvGrpSpPr>
            <p:cNvPr id="15" name="Group 95"/>
            <p:cNvGrpSpPr>
              <a:grpSpLocks/>
            </p:cNvGrpSpPr>
            <p:nvPr/>
          </p:nvGrpSpPr>
          <p:grpSpPr bwMode="auto">
            <a:xfrm>
              <a:off x="1143000" y="2057400"/>
              <a:ext cx="2170113" cy="4035425"/>
              <a:chOff x="720" y="1296"/>
              <a:chExt cx="1367" cy="2542"/>
            </a:xfrm>
          </p:grpSpPr>
          <p:sp>
            <p:nvSpPr>
              <p:cNvPr id="45" name="AutoShape 52"/>
              <p:cNvSpPr>
                <a:spLocks noChangeArrowheads="1"/>
              </p:cNvSpPr>
              <p:nvPr/>
            </p:nvSpPr>
            <p:spPr bwMode="gray">
              <a:xfrm>
                <a:off x="720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4E91D4"/>
                  </a:gs>
                  <a:gs pos="100000">
                    <a:srgbClr val="3477A4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6" name="AutoShape 53"/>
              <p:cNvSpPr>
                <a:spLocks noChangeArrowheads="1"/>
              </p:cNvSpPr>
              <p:nvPr/>
            </p:nvSpPr>
            <p:spPr bwMode="gray">
              <a:xfrm>
                <a:off x="741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8" name="AutoShape 55"/>
              <p:cNvSpPr>
                <a:spLocks noChangeArrowheads="1"/>
              </p:cNvSpPr>
              <p:nvPr/>
            </p:nvSpPr>
            <p:spPr bwMode="gray">
              <a:xfrm>
                <a:off x="752" y="1509"/>
                <a:ext cx="1304" cy="446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sz="1600"/>
              </a:p>
            </p:txBody>
          </p:sp>
          <p:sp>
            <p:nvSpPr>
              <p:cNvPr id="49" name="AutoShape 56"/>
              <p:cNvSpPr>
                <a:spLocks noChangeArrowheads="1"/>
              </p:cNvSpPr>
              <p:nvPr/>
            </p:nvSpPr>
            <p:spPr bwMode="gray">
              <a:xfrm>
                <a:off x="724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0" name="AutoShape 57"/>
              <p:cNvSpPr>
                <a:spLocks noChangeArrowheads="1"/>
              </p:cNvSpPr>
              <p:nvPr/>
            </p:nvSpPr>
            <p:spPr bwMode="gray">
              <a:xfrm>
                <a:off x="752" y="3305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pSp>
            <p:nvGrpSpPr>
              <p:cNvPr id="51" name="Group 58"/>
              <p:cNvGrpSpPr>
                <a:grpSpLocks/>
              </p:cNvGrpSpPr>
              <p:nvPr/>
            </p:nvGrpSpPr>
            <p:grpSpPr bwMode="auto">
              <a:xfrm>
                <a:off x="1189" y="1296"/>
                <a:ext cx="405" cy="405"/>
                <a:chOff x="1289" y="582"/>
                <a:chExt cx="668" cy="668"/>
              </a:xfrm>
            </p:grpSpPr>
            <p:sp>
              <p:nvSpPr>
                <p:cNvPr id="54" name="Oval 59"/>
                <p:cNvSpPr>
                  <a:spLocks noChangeArrowheads="1"/>
                </p:cNvSpPr>
                <p:nvPr/>
              </p:nvSpPr>
              <p:spPr bwMode="gray">
                <a:xfrm>
                  <a:off x="1289" y="582"/>
                  <a:ext cx="668" cy="668"/>
                </a:xfrm>
                <a:prstGeom prst="ellipse">
                  <a:avLst/>
                </a:prstGeom>
                <a:solidFill>
                  <a:srgbClr val="3333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id-ID"/>
                </a:p>
              </p:txBody>
            </p:sp>
            <p:sp>
              <p:nvSpPr>
                <p:cNvPr id="55" name="Oval 60"/>
                <p:cNvSpPr>
                  <a:spLocks noChangeArrowheads="1"/>
                </p:cNvSpPr>
                <p:nvPr/>
              </p:nvSpPr>
              <p:spPr bwMode="gray">
                <a:xfrm>
                  <a:off x="1296" y="587"/>
                  <a:ext cx="646" cy="64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56" name="Oval 61"/>
                <p:cNvSpPr>
                  <a:spLocks noChangeArrowheads="1"/>
                </p:cNvSpPr>
                <p:nvPr/>
              </p:nvSpPr>
              <p:spPr bwMode="gray">
                <a:xfrm>
                  <a:off x="1304" y="591"/>
                  <a:ext cx="631" cy="63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gray">
                <a:xfrm>
                  <a:off x="1311" y="597"/>
                  <a:ext cx="600" cy="5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gray">
                <a:xfrm>
                  <a:off x="1346" y="613"/>
                  <a:ext cx="533" cy="4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52" name="Text Box 64"/>
              <p:cNvSpPr txBox="1">
                <a:spLocks noChangeArrowheads="1"/>
              </p:cNvSpPr>
              <p:nvPr/>
            </p:nvSpPr>
            <p:spPr bwMode="gray">
              <a:xfrm>
                <a:off x="1276" y="1354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53" name="Text Box 65"/>
              <p:cNvSpPr txBox="1">
                <a:spLocks noChangeArrowheads="1"/>
              </p:cNvSpPr>
              <p:nvPr/>
            </p:nvSpPr>
            <p:spPr bwMode="gray">
              <a:xfrm>
                <a:off x="768" y="1776"/>
                <a:ext cx="1296" cy="1476"/>
              </a:xfrm>
              <a:prstGeom prst="rect">
                <a:avLst/>
              </a:prstGeom>
              <a:solidFill>
                <a:srgbClr val="0070C0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71450" lvl="1" indent="-171450" defTabSz="7112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Memiliki izin PLB3 yang dipersyaratkan dan izin tersebut masih berlaku</a:t>
                </a:r>
              </a:p>
              <a:p>
                <a:pPr marL="171450" lvl="1" indent="-171450" defTabSz="7112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id-ID" sz="1400" dirty="0" smtClean="0">
                  <a:solidFill>
                    <a:schemeClr val="bg1"/>
                  </a:solidFill>
                </a:endParaRPr>
              </a:p>
              <a:p>
                <a:pPr marL="171450" lvl="1" indent="-171450" defTabSz="7112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Telah mengajukan izin PLB3 dan secara teknis telah memenuhi ketentuan (berdasarkan hasil verifikasi tim PROPER)</a:t>
                </a:r>
              </a:p>
              <a:p>
                <a:pPr algn="l"/>
                <a:endParaRPr lang="en-US" sz="1400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</p:grpSp>
        <p:grpSp>
          <p:nvGrpSpPr>
            <p:cNvPr id="16" name="Group 96"/>
            <p:cNvGrpSpPr>
              <a:grpSpLocks/>
            </p:cNvGrpSpPr>
            <p:nvPr/>
          </p:nvGrpSpPr>
          <p:grpSpPr bwMode="auto">
            <a:xfrm>
              <a:off x="3505200" y="2057400"/>
              <a:ext cx="2166938" cy="4035425"/>
              <a:chOff x="2208" y="1296"/>
              <a:chExt cx="1365" cy="2542"/>
            </a:xfrm>
          </p:grpSpPr>
          <p:sp>
            <p:nvSpPr>
              <p:cNvPr id="32" name="AutoShape 67"/>
              <p:cNvSpPr>
                <a:spLocks noChangeArrowheads="1"/>
              </p:cNvSpPr>
              <p:nvPr/>
            </p:nvSpPr>
            <p:spPr bwMode="gray">
              <a:xfrm>
                <a:off x="2208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66AF35"/>
                  </a:gs>
                  <a:gs pos="100000">
                    <a:srgbClr val="588D3D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3" name="AutoShape 68"/>
              <p:cNvSpPr>
                <a:spLocks noChangeArrowheads="1"/>
              </p:cNvSpPr>
              <p:nvPr/>
            </p:nvSpPr>
            <p:spPr bwMode="gray">
              <a:xfrm>
                <a:off x="2229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4" name="AutoShape 69"/>
              <p:cNvSpPr>
                <a:spLocks noChangeArrowheads="1"/>
              </p:cNvSpPr>
              <p:nvPr/>
            </p:nvSpPr>
            <p:spPr bwMode="gray">
              <a:xfrm>
                <a:off x="2240" y="2795"/>
                <a:ext cx="1304" cy="447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5" name="AutoShape 70"/>
              <p:cNvSpPr>
                <a:spLocks noChangeArrowheads="1"/>
              </p:cNvSpPr>
              <p:nvPr/>
            </p:nvSpPr>
            <p:spPr bwMode="gray">
              <a:xfrm>
                <a:off x="2240" y="1509"/>
                <a:ext cx="1304" cy="446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6" name="Oval 71"/>
              <p:cNvSpPr>
                <a:spLocks noChangeArrowheads="1"/>
              </p:cNvSpPr>
              <p:nvPr/>
            </p:nvSpPr>
            <p:spPr bwMode="gray">
              <a:xfrm>
                <a:off x="2677" y="1296"/>
                <a:ext cx="405" cy="405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37" name="Oval 72"/>
              <p:cNvSpPr>
                <a:spLocks noChangeArrowheads="1"/>
              </p:cNvSpPr>
              <p:nvPr/>
            </p:nvSpPr>
            <p:spPr bwMode="gray">
              <a:xfrm>
                <a:off x="2681" y="1299"/>
                <a:ext cx="392" cy="39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38" name="Oval 73"/>
              <p:cNvSpPr>
                <a:spLocks noChangeArrowheads="1"/>
              </p:cNvSpPr>
              <p:nvPr/>
            </p:nvSpPr>
            <p:spPr bwMode="gray">
              <a:xfrm>
                <a:off x="2686" y="1301"/>
                <a:ext cx="383" cy="38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39" name="Oval 74"/>
              <p:cNvSpPr>
                <a:spLocks noChangeArrowheads="1"/>
              </p:cNvSpPr>
              <p:nvPr/>
            </p:nvSpPr>
            <p:spPr bwMode="gray">
              <a:xfrm>
                <a:off x="2690" y="1305"/>
                <a:ext cx="364" cy="35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40" name="Oval 75"/>
              <p:cNvSpPr>
                <a:spLocks noChangeArrowheads="1"/>
              </p:cNvSpPr>
              <p:nvPr/>
            </p:nvSpPr>
            <p:spPr bwMode="gray">
              <a:xfrm>
                <a:off x="2712" y="1315"/>
                <a:ext cx="323" cy="29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41" name="Text Box 76"/>
              <p:cNvSpPr txBox="1">
                <a:spLocks noChangeArrowheads="1"/>
              </p:cNvSpPr>
              <p:nvPr/>
            </p:nvSpPr>
            <p:spPr bwMode="gray">
              <a:xfrm>
                <a:off x="2764" y="1354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0000"/>
                    </a:solidFill>
                  </a:rPr>
                  <a:t>2</a:t>
                </a:r>
              </a:p>
            </p:txBody>
          </p:sp>
          <p:sp>
            <p:nvSpPr>
              <p:cNvPr id="42" name="Text Box 77"/>
              <p:cNvSpPr txBox="1">
                <a:spLocks noChangeArrowheads="1"/>
              </p:cNvSpPr>
              <p:nvPr/>
            </p:nvSpPr>
            <p:spPr bwMode="gray">
              <a:xfrm>
                <a:off x="2256" y="1755"/>
                <a:ext cx="1296" cy="154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14300" lvl="1" indent="-114300" defTabSz="6223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Izin telah habis masa berlaku dan tidak mengajukan perpanjangan izin</a:t>
                </a:r>
              </a:p>
              <a:p>
                <a:pPr marL="114300" lvl="1" indent="-114300" defTabSz="6223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Telah mengajukan izin, namun belum menyelesaikan persyaratan teknis </a:t>
                </a:r>
                <a:r>
                  <a:rPr lang="id-ID" sz="1400" b="1" dirty="0" smtClean="0">
                    <a:solidFill>
                      <a:schemeClr val="bg1"/>
                    </a:solidFill>
                  </a:rPr>
                  <a:t>dan</a:t>
                </a:r>
                <a:r>
                  <a:rPr lang="id-ID" sz="1400" dirty="0" smtClean="0">
                    <a:solidFill>
                      <a:schemeClr val="bg1"/>
                    </a:solidFill>
                  </a:rPr>
                  <a:t> ditemukan penyimpangan dalam pelaksanaan kegiatannya. </a:t>
                </a:r>
                <a:endParaRPr lang="id-ID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AutoShape 78"/>
              <p:cNvSpPr>
                <a:spLocks noChangeArrowheads="1"/>
              </p:cNvSpPr>
              <p:nvPr/>
            </p:nvSpPr>
            <p:spPr bwMode="gray">
              <a:xfrm>
                <a:off x="2210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4" name="AutoShape 79"/>
              <p:cNvSpPr>
                <a:spLocks noChangeArrowheads="1"/>
              </p:cNvSpPr>
              <p:nvPr/>
            </p:nvSpPr>
            <p:spPr bwMode="gray">
              <a:xfrm>
                <a:off x="2238" y="3305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7" name="Group 97"/>
            <p:cNvGrpSpPr>
              <a:grpSpLocks/>
            </p:cNvGrpSpPr>
            <p:nvPr/>
          </p:nvGrpSpPr>
          <p:grpSpPr bwMode="auto">
            <a:xfrm>
              <a:off x="5861050" y="2057400"/>
              <a:ext cx="2170113" cy="4035425"/>
              <a:chOff x="3692" y="1296"/>
              <a:chExt cx="1367" cy="2542"/>
            </a:xfrm>
          </p:grpSpPr>
          <p:sp>
            <p:nvSpPr>
              <p:cNvPr id="18" name="AutoShape 81"/>
              <p:cNvSpPr>
                <a:spLocks noChangeArrowheads="1"/>
              </p:cNvSpPr>
              <p:nvPr/>
            </p:nvSpPr>
            <p:spPr bwMode="gray">
              <a:xfrm>
                <a:off x="3696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C16237"/>
                  </a:gs>
                  <a:gs pos="100000">
                    <a:srgbClr val="AB4E47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9" name="AutoShape 82"/>
              <p:cNvSpPr>
                <a:spLocks noChangeArrowheads="1"/>
              </p:cNvSpPr>
              <p:nvPr/>
            </p:nvSpPr>
            <p:spPr bwMode="gray">
              <a:xfrm>
                <a:off x="3717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0" name="AutoShape 83"/>
              <p:cNvSpPr>
                <a:spLocks noChangeArrowheads="1"/>
              </p:cNvSpPr>
              <p:nvPr/>
            </p:nvSpPr>
            <p:spPr bwMode="gray">
              <a:xfrm>
                <a:off x="3728" y="2795"/>
                <a:ext cx="1304" cy="4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1" name="AutoShape 84"/>
              <p:cNvSpPr>
                <a:spLocks noChangeArrowheads="1"/>
              </p:cNvSpPr>
              <p:nvPr/>
            </p:nvSpPr>
            <p:spPr bwMode="gray">
              <a:xfrm>
                <a:off x="3728" y="1509"/>
                <a:ext cx="1304" cy="4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2" name="Group 85"/>
              <p:cNvGrpSpPr>
                <a:grpSpLocks/>
              </p:cNvGrpSpPr>
              <p:nvPr/>
            </p:nvGrpSpPr>
            <p:grpSpPr bwMode="auto">
              <a:xfrm>
                <a:off x="4165" y="1296"/>
                <a:ext cx="405" cy="405"/>
                <a:chOff x="1289" y="582"/>
                <a:chExt cx="668" cy="668"/>
              </a:xfrm>
            </p:grpSpPr>
            <p:sp>
              <p:nvSpPr>
                <p:cNvPr id="27" name="Oval 86"/>
                <p:cNvSpPr>
                  <a:spLocks noChangeArrowheads="1"/>
                </p:cNvSpPr>
                <p:nvPr/>
              </p:nvSpPr>
              <p:spPr bwMode="gray">
                <a:xfrm>
                  <a:off x="1289" y="582"/>
                  <a:ext cx="668" cy="668"/>
                </a:xfrm>
                <a:prstGeom prst="ellipse">
                  <a:avLst/>
                </a:prstGeom>
                <a:solidFill>
                  <a:srgbClr val="3333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id-ID"/>
                </a:p>
              </p:txBody>
            </p:sp>
            <p:sp>
              <p:nvSpPr>
                <p:cNvPr id="28" name="Oval 87"/>
                <p:cNvSpPr>
                  <a:spLocks noChangeArrowheads="1"/>
                </p:cNvSpPr>
                <p:nvPr/>
              </p:nvSpPr>
              <p:spPr bwMode="gray">
                <a:xfrm>
                  <a:off x="1296" y="587"/>
                  <a:ext cx="646" cy="64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29" name="Oval 88"/>
                <p:cNvSpPr>
                  <a:spLocks noChangeArrowheads="1"/>
                </p:cNvSpPr>
                <p:nvPr/>
              </p:nvSpPr>
              <p:spPr bwMode="gray">
                <a:xfrm>
                  <a:off x="1304" y="591"/>
                  <a:ext cx="631" cy="63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30" name="Oval 89"/>
                <p:cNvSpPr>
                  <a:spLocks noChangeArrowheads="1"/>
                </p:cNvSpPr>
                <p:nvPr/>
              </p:nvSpPr>
              <p:spPr bwMode="gray">
                <a:xfrm>
                  <a:off x="1311" y="597"/>
                  <a:ext cx="600" cy="5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31" name="Oval 90"/>
                <p:cNvSpPr>
                  <a:spLocks noChangeArrowheads="1"/>
                </p:cNvSpPr>
                <p:nvPr/>
              </p:nvSpPr>
              <p:spPr bwMode="gray">
                <a:xfrm>
                  <a:off x="1346" y="613"/>
                  <a:ext cx="533" cy="4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3" name="Text Box 91"/>
              <p:cNvSpPr txBox="1">
                <a:spLocks noChangeArrowheads="1"/>
              </p:cNvSpPr>
              <p:nvPr/>
            </p:nvSpPr>
            <p:spPr bwMode="gray">
              <a:xfrm>
                <a:off x="4252" y="1354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0000"/>
                    </a:solidFill>
                  </a:rPr>
                  <a:t>3</a:t>
                </a:r>
              </a:p>
            </p:txBody>
          </p:sp>
          <p:sp>
            <p:nvSpPr>
              <p:cNvPr id="24" name="Text Box 92"/>
              <p:cNvSpPr txBox="1">
                <a:spLocks noChangeArrowheads="1"/>
              </p:cNvSpPr>
              <p:nvPr/>
            </p:nvSpPr>
            <p:spPr bwMode="gray">
              <a:xfrm>
                <a:off x="3744" y="1776"/>
                <a:ext cx="1296" cy="1008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lvl="0"/>
                <a:r>
                  <a:rPr lang="id-ID" sz="1400" dirty="0" smtClean="0">
                    <a:solidFill>
                      <a:schemeClr val="bg1"/>
                    </a:solidFill>
                  </a:rPr>
                  <a:t>Tidak memiliki salah satu izin pengelolaan limbah B3 dan/atau tidak melakukan upaya pengajuan izin/perpanjangan izin kepada instansi terkait.</a:t>
                </a:r>
                <a:endParaRPr lang="id-ID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AutoShape 93"/>
              <p:cNvSpPr>
                <a:spLocks noChangeArrowheads="1"/>
              </p:cNvSpPr>
              <p:nvPr/>
            </p:nvSpPr>
            <p:spPr bwMode="gray">
              <a:xfrm>
                <a:off x="3692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" name="AutoShape 94"/>
              <p:cNvSpPr>
                <a:spLocks noChangeArrowheads="1"/>
              </p:cNvSpPr>
              <p:nvPr/>
            </p:nvSpPr>
            <p:spPr bwMode="gray">
              <a:xfrm>
                <a:off x="3720" y="3305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61772" indent="-34290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814388" indent="-342900">
              <a:defRPr/>
            </a:pPr>
            <a:r>
              <a:rPr lang="id-ID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Pemenuhan terhadap </a:t>
            </a:r>
          </a:p>
          <a:p>
            <a:pPr marL="442913">
              <a:defRPr/>
            </a:pPr>
            <a:r>
              <a:rPr lang="id-ID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ketentuan teknis dalam izin </a:t>
            </a:r>
          </a:p>
          <a:p>
            <a:pPr marL="460375" indent="-17463">
              <a:defRPr/>
            </a:pPr>
            <a:r>
              <a:rPr lang="id-ID" sz="2000" b="1" u="sng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selain Baku Mutu</a:t>
            </a:r>
            <a:r>
              <a:rPr lang="id-ID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. </a:t>
            </a:r>
            <a:endParaRPr lang="id-ID" sz="2000" b="1" dirty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Pelaksanaan ketentuan izin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1285852" y="1643050"/>
            <a:ext cx="5857892" cy="5048272"/>
            <a:chOff x="1143000" y="1524000"/>
            <a:chExt cx="6400800" cy="5181600"/>
          </a:xfrm>
        </p:grpSpPr>
        <p:sp>
          <p:nvSpPr>
            <p:cNvPr id="7" name="Freeform 6"/>
            <p:cNvSpPr>
              <a:spLocks/>
            </p:cNvSpPr>
            <p:nvPr/>
          </p:nvSpPr>
          <p:spPr bwMode="gray">
            <a:xfrm rot="14128376">
              <a:off x="4722812" y="230188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solidFill>
              <a:srgbClr val="0070C0"/>
            </a:soli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gray">
            <a:xfrm rot="14922872">
              <a:off x="4875212" y="458788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E6CD">
                    <a:gamma/>
                    <a:tint val="0"/>
                    <a:invGamma/>
                  </a:srgbClr>
                </a:gs>
                <a:gs pos="100000">
                  <a:srgbClr val="FFE6CD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Freeform 4"/>
            <p:cNvSpPr>
              <a:spLocks/>
            </p:cNvSpPr>
            <p:nvPr/>
          </p:nvSpPr>
          <p:spPr bwMode="gray">
            <a:xfrm rot="20805504">
              <a:off x="4540250" y="2667000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solidFill>
              <a:srgbClr val="C00000"/>
            </a:soli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5461794">
              <a:off x="2436812" y="2055813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gray">
            <a:xfrm>
              <a:off x="4303713" y="2743200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D5DDF3">
                    <a:gamma/>
                    <a:tint val="0"/>
                    <a:invGamma/>
                  </a:srgbClr>
                </a:gs>
                <a:gs pos="100000">
                  <a:srgbClr val="D5DDF3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gray">
            <a:xfrm rot="6256290">
              <a:off x="2436812" y="1830388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A2EAE8">
                    <a:gamma/>
                    <a:tint val="0"/>
                    <a:invGamma/>
                  </a:srgbClr>
                </a:gs>
                <a:gs pos="100000">
                  <a:srgbClr val="A2EAE8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16" name="Group 11"/>
            <p:cNvGrpSpPr>
              <a:grpSpLocks/>
            </p:cNvGrpSpPr>
            <p:nvPr/>
          </p:nvGrpSpPr>
          <p:grpSpPr bwMode="auto">
            <a:xfrm>
              <a:off x="3595688" y="2709863"/>
              <a:ext cx="1600200" cy="1600200"/>
              <a:chOff x="2016" y="1920"/>
              <a:chExt cx="1680" cy="1680"/>
            </a:xfrm>
          </p:grpSpPr>
          <p:sp>
            <p:nvSpPr>
              <p:cNvPr id="21" name="Oval 12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F14343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14343">
                      <a:gamma/>
                      <a:tint val="0"/>
                      <a:invGamma/>
                    </a:srgbClr>
                  </a:gs>
                  <a:gs pos="100000">
                    <a:srgbClr val="F14343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17" name="Text Box 14"/>
            <p:cNvSpPr txBox="1">
              <a:spLocks noChangeArrowheads="1"/>
            </p:cNvSpPr>
            <p:nvPr/>
          </p:nvSpPr>
          <p:spPr bwMode="gray">
            <a:xfrm>
              <a:off x="3733800" y="2971800"/>
              <a:ext cx="1393844" cy="8309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400" b="1" dirty="0" smtClean="0"/>
                <a:t>%</a:t>
              </a:r>
            </a:p>
            <a:p>
              <a:pPr algn="ctr"/>
              <a:r>
                <a:rPr lang="id-ID" sz="2400" b="1" dirty="0" smtClean="0"/>
                <a:t>penaatan</a:t>
              </a:r>
              <a:endParaRPr lang="en-US" sz="2400" b="1" dirty="0"/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gray">
            <a:xfrm>
              <a:off x="2862021" y="2895600"/>
              <a:ext cx="813043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id-ID" sz="2000" b="1" dirty="0" smtClean="0">
                  <a:solidFill>
                    <a:srgbClr val="000000"/>
                  </a:solidFill>
                </a:rPr>
                <a:t>&lt; 50%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gray">
            <a:xfrm>
              <a:off x="5334000" y="1905000"/>
              <a:ext cx="813043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id-ID" sz="2000" b="1" u="sng" dirty="0" smtClean="0">
                  <a:solidFill>
                    <a:srgbClr val="000000"/>
                  </a:solidFill>
                </a:rPr>
                <a:t>&gt;</a:t>
              </a:r>
              <a:r>
                <a:rPr lang="id-ID" sz="2000" b="1" dirty="0" smtClean="0">
                  <a:solidFill>
                    <a:srgbClr val="000000"/>
                  </a:solidFill>
                </a:rPr>
                <a:t> 90%</a:t>
              </a:r>
              <a:endParaRPr lang="en-US" sz="2000" b="1" u="sng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gray">
            <a:xfrm>
              <a:off x="4086028" y="5029200"/>
              <a:ext cx="1301959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id-ID" sz="2000" b="1" dirty="0" smtClean="0">
                  <a:solidFill>
                    <a:srgbClr val="000000"/>
                  </a:solidFill>
                </a:rPr>
                <a:t>90 &gt; x </a:t>
              </a:r>
              <a:r>
                <a:rPr lang="id-ID" sz="2000" b="1" u="sng" dirty="0" smtClean="0">
                  <a:solidFill>
                    <a:srgbClr val="000000"/>
                  </a:solidFill>
                </a:rPr>
                <a:t>&gt;</a:t>
              </a:r>
              <a:r>
                <a:rPr lang="id-ID" sz="2000" b="1" dirty="0" smtClean="0">
                  <a:solidFill>
                    <a:srgbClr val="000000"/>
                  </a:solidFill>
                </a:rPr>
                <a:t> 50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r>
              <a:rPr lang="id-ID" sz="2000" b="1" dirty="0" smtClean="0">
                <a:solidFill>
                  <a:schemeClr val="tx1"/>
                </a:solidFill>
              </a:rPr>
              <a:t>Contoh : Insinerator, Pengolahan Air Limbah B3 (Bioremediasi, Air Lindi)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>
                <a:solidFill>
                  <a:srgbClr val="002060"/>
                </a:solidFill>
              </a:rPr>
              <a:t>Pemenuhan Baku Mutu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500034" y="1785926"/>
            <a:ext cx="7901014" cy="3776674"/>
            <a:chOff x="533400" y="1676400"/>
            <a:chExt cx="8153400" cy="3886200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2743200" y="1676401"/>
              <a:ext cx="3455988" cy="3384551"/>
              <a:chOff x="1701" y="1253"/>
              <a:chExt cx="2177" cy="2132"/>
            </a:xfrm>
          </p:grpSpPr>
          <p:sp>
            <p:nvSpPr>
              <p:cNvPr id="14" name="AutoShape 4"/>
              <p:cNvSpPr>
                <a:spLocks noChangeArrowheads="1"/>
              </p:cNvSpPr>
              <p:nvPr/>
            </p:nvSpPr>
            <p:spPr bwMode="gray">
              <a:xfrm>
                <a:off x="1890" y="1442"/>
                <a:ext cx="1838" cy="1815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5" name="Freeform 5"/>
              <p:cNvSpPr>
                <a:spLocks/>
              </p:cNvSpPr>
              <p:nvPr/>
            </p:nvSpPr>
            <p:spPr bwMode="gray">
              <a:xfrm rot="5400000">
                <a:off x="2795" y="1397"/>
                <a:ext cx="905" cy="920"/>
              </a:xfrm>
              <a:custGeom>
                <a:avLst/>
                <a:gdLst/>
                <a:ahLst/>
                <a:cxnLst>
                  <a:cxn ang="0">
                    <a:pos x="0" y="1452"/>
                  </a:cxn>
                  <a:cxn ang="0">
                    <a:pos x="6" y="1320"/>
                  </a:cxn>
                  <a:cxn ang="0">
                    <a:pos x="24" y="1190"/>
                  </a:cxn>
                  <a:cxn ang="0">
                    <a:pos x="52" y="1066"/>
                  </a:cxn>
                  <a:cxn ang="0">
                    <a:pos x="90" y="946"/>
                  </a:cxn>
                  <a:cxn ang="0">
                    <a:pos x="140" y="830"/>
                  </a:cxn>
                  <a:cxn ang="0">
                    <a:pos x="198" y="718"/>
                  </a:cxn>
                  <a:cxn ang="0">
                    <a:pos x="264" y="614"/>
                  </a:cxn>
                  <a:cxn ang="0">
                    <a:pos x="340" y="516"/>
                  </a:cxn>
                  <a:cxn ang="0">
                    <a:pos x="424" y="424"/>
                  </a:cxn>
                  <a:cxn ang="0">
                    <a:pos x="516" y="342"/>
                  </a:cxn>
                  <a:cxn ang="0">
                    <a:pos x="612" y="266"/>
                  </a:cxn>
                  <a:cxn ang="0">
                    <a:pos x="718" y="198"/>
                  </a:cxn>
                  <a:cxn ang="0">
                    <a:pos x="828" y="140"/>
                  </a:cxn>
                  <a:cxn ang="0">
                    <a:pos x="942" y="90"/>
                  </a:cxn>
                  <a:cxn ang="0">
                    <a:pos x="1064" y="52"/>
                  </a:cxn>
                  <a:cxn ang="0">
                    <a:pos x="1188" y="22"/>
                  </a:cxn>
                  <a:cxn ang="0">
                    <a:pos x="1316" y="6"/>
                  </a:cxn>
                  <a:cxn ang="0">
                    <a:pos x="1448" y="0"/>
                  </a:cxn>
                  <a:cxn ang="0">
                    <a:pos x="1448" y="726"/>
                  </a:cxn>
                  <a:cxn ang="0">
                    <a:pos x="1358" y="732"/>
                  </a:cxn>
                  <a:cxn ang="0">
                    <a:pos x="1270" y="748"/>
                  </a:cxn>
                  <a:cxn ang="0">
                    <a:pos x="1186" y="774"/>
                  </a:cxn>
                  <a:cxn ang="0">
                    <a:pos x="1108" y="810"/>
                  </a:cxn>
                  <a:cxn ang="0">
                    <a:pos x="1034" y="856"/>
                  </a:cxn>
                  <a:cxn ang="0">
                    <a:pos x="968" y="910"/>
                  </a:cxn>
                  <a:cxn ang="0">
                    <a:pos x="906" y="970"/>
                  </a:cxn>
                  <a:cxn ang="0">
                    <a:pos x="854" y="1038"/>
                  </a:cxn>
                  <a:cxn ang="0">
                    <a:pos x="808" y="1110"/>
                  </a:cxn>
                  <a:cxn ang="0">
                    <a:pos x="772" y="1190"/>
                  </a:cxn>
                  <a:cxn ang="0">
                    <a:pos x="746" y="1274"/>
                  </a:cxn>
                  <a:cxn ang="0">
                    <a:pos x="730" y="1360"/>
                  </a:cxn>
                  <a:cxn ang="0">
                    <a:pos x="724" y="1452"/>
                  </a:cxn>
                  <a:cxn ang="0">
                    <a:pos x="0" y="1452"/>
                  </a:cxn>
                  <a:cxn ang="0">
                    <a:pos x="0" y="1452"/>
                  </a:cxn>
                </a:cxnLst>
                <a:rect l="0" t="0" r="r" b="b"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solidFill>
                <a:srgbClr val="3399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gray">
              <a:xfrm rot="7200000">
                <a:off x="2965" y="1686"/>
                <a:ext cx="905" cy="920"/>
              </a:xfrm>
              <a:custGeom>
                <a:avLst/>
                <a:gdLst/>
                <a:ahLst/>
                <a:cxnLst>
                  <a:cxn ang="0">
                    <a:pos x="0" y="1452"/>
                  </a:cxn>
                  <a:cxn ang="0">
                    <a:pos x="6" y="1320"/>
                  </a:cxn>
                  <a:cxn ang="0">
                    <a:pos x="24" y="1190"/>
                  </a:cxn>
                  <a:cxn ang="0">
                    <a:pos x="52" y="1066"/>
                  </a:cxn>
                  <a:cxn ang="0">
                    <a:pos x="90" y="946"/>
                  </a:cxn>
                  <a:cxn ang="0">
                    <a:pos x="140" y="830"/>
                  </a:cxn>
                  <a:cxn ang="0">
                    <a:pos x="198" y="718"/>
                  </a:cxn>
                  <a:cxn ang="0">
                    <a:pos x="264" y="614"/>
                  </a:cxn>
                  <a:cxn ang="0">
                    <a:pos x="340" y="516"/>
                  </a:cxn>
                  <a:cxn ang="0">
                    <a:pos x="424" y="424"/>
                  </a:cxn>
                  <a:cxn ang="0">
                    <a:pos x="516" y="342"/>
                  </a:cxn>
                  <a:cxn ang="0">
                    <a:pos x="612" y="266"/>
                  </a:cxn>
                  <a:cxn ang="0">
                    <a:pos x="718" y="198"/>
                  </a:cxn>
                  <a:cxn ang="0">
                    <a:pos x="828" y="140"/>
                  </a:cxn>
                  <a:cxn ang="0">
                    <a:pos x="942" y="90"/>
                  </a:cxn>
                  <a:cxn ang="0">
                    <a:pos x="1064" y="52"/>
                  </a:cxn>
                  <a:cxn ang="0">
                    <a:pos x="1188" y="22"/>
                  </a:cxn>
                  <a:cxn ang="0">
                    <a:pos x="1316" y="6"/>
                  </a:cxn>
                  <a:cxn ang="0">
                    <a:pos x="1448" y="0"/>
                  </a:cxn>
                  <a:cxn ang="0">
                    <a:pos x="1448" y="726"/>
                  </a:cxn>
                  <a:cxn ang="0">
                    <a:pos x="1358" y="732"/>
                  </a:cxn>
                  <a:cxn ang="0">
                    <a:pos x="1270" y="748"/>
                  </a:cxn>
                  <a:cxn ang="0">
                    <a:pos x="1186" y="774"/>
                  </a:cxn>
                  <a:cxn ang="0">
                    <a:pos x="1108" y="810"/>
                  </a:cxn>
                  <a:cxn ang="0">
                    <a:pos x="1034" y="856"/>
                  </a:cxn>
                  <a:cxn ang="0">
                    <a:pos x="968" y="910"/>
                  </a:cxn>
                  <a:cxn ang="0">
                    <a:pos x="906" y="970"/>
                  </a:cxn>
                  <a:cxn ang="0">
                    <a:pos x="854" y="1038"/>
                  </a:cxn>
                  <a:cxn ang="0">
                    <a:pos x="808" y="1110"/>
                  </a:cxn>
                  <a:cxn ang="0">
                    <a:pos x="772" y="1190"/>
                  </a:cxn>
                  <a:cxn ang="0">
                    <a:pos x="746" y="1274"/>
                  </a:cxn>
                  <a:cxn ang="0">
                    <a:pos x="730" y="1360"/>
                  </a:cxn>
                  <a:cxn ang="0">
                    <a:pos x="724" y="1452"/>
                  </a:cxn>
                  <a:cxn ang="0">
                    <a:pos x="0" y="1452"/>
                  </a:cxn>
                  <a:cxn ang="0">
                    <a:pos x="0" y="1452"/>
                  </a:cxn>
                </a:cxnLst>
                <a:rect l="0" t="0" r="r" b="b"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7" name="AutoShape 7"/>
              <p:cNvSpPr>
                <a:spLocks noChangeArrowheads="1"/>
              </p:cNvSpPr>
              <p:nvPr/>
            </p:nvSpPr>
            <p:spPr bwMode="gray">
              <a:xfrm rot="23400000">
                <a:off x="3016" y="2314"/>
                <a:ext cx="776" cy="493"/>
              </a:xfrm>
              <a:prstGeom prst="triangle">
                <a:avLst>
                  <a:gd name="adj" fmla="val 50000"/>
                </a:avLst>
              </a:prstGeom>
              <a:solidFill>
                <a:srgbClr val="4EC44E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pSp>
            <p:nvGrpSpPr>
              <p:cNvPr id="18" name="Group 8"/>
              <p:cNvGrpSpPr>
                <a:grpSpLocks/>
              </p:cNvGrpSpPr>
              <p:nvPr/>
            </p:nvGrpSpPr>
            <p:grpSpPr bwMode="auto">
              <a:xfrm>
                <a:off x="2158" y="2478"/>
                <a:ext cx="1254" cy="907"/>
                <a:chOff x="1895" y="2616"/>
                <a:chExt cx="1810" cy="1278"/>
              </a:xfrm>
            </p:grpSpPr>
            <p:sp>
              <p:nvSpPr>
                <p:cNvPr id="24" name="Freeform 9"/>
                <p:cNvSpPr>
                  <a:spLocks/>
                </p:cNvSpPr>
                <p:nvPr/>
              </p:nvSpPr>
              <p:spPr bwMode="gray">
                <a:xfrm rot="12600000">
                  <a:off x="2381" y="2616"/>
                  <a:ext cx="1324" cy="1278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rgbClr val="4EC44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" name="Freeform 10"/>
                <p:cNvSpPr>
                  <a:spLocks/>
                </p:cNvSpPr>
                <p:nvPr/>
              </p:nvSpPr>
              <p:spPr bwMode="gray">
                <a:xfrm rot="14400000">
                  <a:off x="1921" y="2593"/>
                  <a:ext cx="1275" cy="1327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4EC44E">
                        <a:gamma/>
                        <a:shade val="46275"/>
                        <a:invGamma/>
                      </a:srgbClr>
                    </a:gs>
                    <a:gs pos="100000">
                      <a:srgbClr val="4EC44E"/>
                    </a:gs>
                  </a:gsLst>
                  <a:lin ang="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  <p:sp>
            <p:nvSpPr>
              <p:cNvPr id="19" name="AutoShape 11"/>
              <p:cNvSpPr>
                <a:spLocks noChangeArrowheads="1"/>
              </p:cNvSpPr>
              <p:nvPr/>
            </p:nvSpPr>
            <p:spPr bwMode="gray">
              <a:xfrm rot="30600000">
                <a:off x="1845" y="2478"/>
                <a:ext cx="776" cy="441"/>
              </a:xfrm>
              <a:prstGeom prst="triangle">
                <a:avLst>
                  <a:gd name="adj" fmla="val 50000"/>
                </a:avLst>
              </a:prstGeom>
              <a:solidFill>
                <a:srgbClr val="9999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1701" y="1403"/>
                <a:ext cx="1085" cy="1196"/>
                <a:chOff x="1236" y="1101"/>
                <a:chExt cx="1566" cy="1685"/>
              </a:xfrm>
            </p:grpSpPr>
            <p:sp>
              <p:nvSpPr>
                <p:cNvPr id="22" name="Freeform 13"/>
                <p:cNvSpPr>
                  <a:spLocks/>
                </p:cNvSpPr>
                <p:nvPr/>
              </p:nvSpPr>
              <p:spPr bwMode="gray">
                <a:xfrm rot="19800000">
                  <a:off x="1236" y="1507"/>
                  <a:ext cx="1324" cy="1279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rgbClr val="9999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3" name="Freeform 14"/>
                <p:cNvSpPr>
                  <a:spLocks/>
                </p:cNvSpPr>
                <p:nvPr/>
              </p:nvSpPr>
              <p:spPr bwMode="gray">
                <a:xfrm>
                  <a:off x="1478" y="1101"/>
                  <a:ext cx="1324" cy="1279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9999FF"/>
                    </a:gs>
                    <a:gs pos="100000">
                      <a:srgbClr val="9999FF">
                        <a:gamma/>
                        <a:shade val="46275"/>
                        <a:invGamma/>
                      </a:srgbClr>
                    </a:gs>
                  </a:gsLst>
                  <a:lin ang="189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  <p:sp>
            <p:nvSpPr>
              <p:cNvPr id="21" name="AutoShape 15"/>
              <p:cNvSpPr>
                <a:spLocks noChangeArrowheads="1"/>
              </p:cNvSpPr>
              <p:nvPr/>
            </p:nvSpPr>
            <p:spPr bwMode="gray">
              <a:xfrm rot="16200000">
                <a:off x="2294" y="1386"/>
                <a:ext cx="766" cy="500"/>
              </a:xfrm>
              <a:prstGeom prst="triangle">
                <a:avLst>
                  <a:gd name="adj" fmla="val 50000"/>
                </a:avLst>
              </a:prstGeom>
              <a:solidFill>
                <a:srgbClr val="3399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11" name="AutoShape 16"/>
            <p:cNvSpPr>
              <a:spLocks noChangeArrowheads="1"/>
            </p:cNvSpPr>
            <p:nvPr/>
          </p:nvSpPr>
          <p:spPr bwMode="auto">
            <a:xfrm>
              <a:off x="533400" y="2320925"/>
              <a:ext cx="2438400" cy="4984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99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id-ID" sz="1400" b="1" dirty="0" smtClean="0">
                  <a:solidFill>
                    <a:srgbClr val="9999FF"/>
                  </a:solidFill>
                  <a:latin typeface="Verdana" pitchFamily="34" charset="0"/>
                </a:rPr>
                <a:t>Frekuensi pengukuran</a:t>
              </a:r>
              <a:endParaRPr lang="en-US" sz="1400" b="1" dirty="0">
                <a:solidFill>
                  <a:srgbClr val="9999FF"/>
                </a:solidFill>
                <a:latin typeface="Verdana" pitchFamily="34" charset="0"/>
              </a:endParaRPr>
            </a:p>
          </p:txBody>
        </p:sp>
        <p:sp>
          <p:nvSpPr>
            <p:cNvPr id="12" name="AutoShape 17"/>
            <p:cNvSpPr>
              <a:spLocks noChangeArrowheads="1"/>
            </p:cNvSpPr>
            <p:nvPr/>
          </p:nvSpPr>
          <p:spPr bwMode="auto">
            <a:xfrm>
              <a:off x="6019800" y="2320925"/>
              <a:ext cx="2667000" cy="4984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33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id-ID" sz="1400" b="1" dirty="0" smtClean="0">
                  <a:solidFill>
                    <a:srgbClr val="3399FF"/>
                  </a:solidFill>
                  <a:latin typeface="Verdana" pitchFamily="34" charset="0"/>
                </a:rPr>
                <a:t>Pemenuhan terhadap</a:t>
              </a:r>
            </a:p>
            <a:p>
              <a:pPr algn="ctr"/>
              <a:r>
                <a:rPr lang="id-ID" sz="1400" b="1" dirty="0" smtClean="0">
                  <a:solidFill>
                    <a:srgbClr val="3399FF"/>
                  </a:solidFill>
                  <a:latin typeface="Verdana" pitchFamily="34" charset="0"/>
                </a:rPr>
                <a:t>Baku Mutu</a:t>
              </a:r>
              <a:endParaRPr lang="en-US" sz="1400" b="1" dirty="0">
                <a:solidFill>
                  <a:srgbClr val="3399FF"/>
                </a:solidFill>
                <a:latin typeface="Verdana" pitchFamily="34" charset="0"/>
              </a:endParaRPr>
            </a:p>
          </p:txBody>
        </p:sp>
        <p:sp>
          <p:nvSpPr>
            <p:cNvPr id="13" name="AutoShape 18"/>
            <p:cNvSpPr>
              <a:spLocks noChangeArrowheads="1"/>
            </p:cNvSpPr>
            <p:nvPr/>
          </p:nvSpPr>
          <p:spPr bwMode="auto">
            <a:xfrm>
              <a:off x="3505200" y="5064125"/>
              <a:ext cx="2743200" cy="4984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0099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id-ID" sz="1400" b="1" dirty="0" smtClean="0">
                  <a:solidFill>
                    <a:srgbClr val="009999"/>
                  </a:solidFill>
                  <a:latin typeface="Verdana" pitchFamily="34" charset="0"/>
                </a:rPr>
                <a:t>Jumlah parameter</a:t>
              </a:r>
            </a:p>
            <a:p>
              <a:pPr algn="ctr"/>
              <a:r>
                <a:rPr lang="id-ID" sz="1400" b="1" dirty="0" smtClean="0">
                  <a:solidFill>
                    <a:srgbClr val="009999"/>
                  </a:solidFill>
                  <a:latin typeface="Verdana" pitchFamily="34" charset="0"/>
                </a:rPr>
                <a:t>Yang diukur</a:t>
              </a:r>
              <a:endParaRPr lang="en-US" sz="1400" b="1" dirty="0">
                <a:solidFill>
                  <a:srgbClr val="009999"/>
                </a:solidFill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r>
              <a:rPr lang="id-ID" sz="2000" b="1" dirty="0" smtClean="0">
                <a:solidFill>
                  <a:schemeClr val="tx1"/>
                </a:solidFill>
              </a:rPr>
              <a:t>Contoh : Insinerator, Pengolahan Air Limbah B3 (Bioremediasi, Air Lindi)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>
                <a:solidFill>
                  <a:srgbClr val="002060"/>
                </a:solidFill>
              </a:rPr>
              <a:t>Pemenuhan Baku Mutu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Diagram 25"/>
          <p:cNvGraphicFramePr/>
          <p:nvPr/>
        </p:nvGraphicFramePr>
        <p:xfrm>
          <a:off x="1114428" y="1643050"/>
          <a:ext cx="6529406" cy="384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Oval 28"/>
          <p:cNvSpPr/>
          <p:nvPr/>
        </p:nvSpPr>
        <p:spPr>
          <a:xfrm>
            <a:off x="1262038" y="4260333"/>
            <a:ext cx="1309698" cy="13390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262038" y="2875817"/>
            <a:ext cx="1309698" cy="1339001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262038" y="1500174"/>
            <a:ext cx="1309698" cy="1339001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Standar Mutu (Pemanfaatan Limbah)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071670" y="1928802"/>
            <a:ext cx="4953000" cy="4244975"/>
            <a:chOff x="2057400" y="1219200"/>
            <a:chExt cx="4953000" cy="4244975"/>
          </a:xfrm>
        </p:grpSpPr>
        <p:sp>
          <p:nvSpPr>
            <p:cNvPr id="7" name="AutoShape 2"/>
            <p:cNvSpPr>
              <a:spLocks noChangeArrowheads="1"/>
            </p:cNvSpPr>
            <p:nvPr/>
          </p:nvSpPr>
          <p:spPr bwMode="gray">
            <a:xfrm>
              <a:off x="3124200" y="2101850"/>
              <a:ext cx="2798763" cy="2420938"/>
            </a:xfrm>
            <a:prstGeom prst="triangle">
              <a:avLst>
                <a:gd name="adj" fmla="val 50000"/>
              </a:avLst>
            </a:prstGeom>
            <a:noFill/>
            <a:ln w="25400" algn="ctr">
              <a:solidFill>
                <a:srgbClr val="92915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grpSp>
          <p:nvGrpSpPr>
            <p:cNvPr id="11" name="Group 4"/>
            <p:cNvGrpSpPr>
              <a:grpSpLocks/>
            </p:cNvGrpSpPr>
            <p:nvPr/>
          </p:nvGrpSpPr>
          <p:grpSpPr bwMode="auto">
            <a:xfrm>
              <a:off x="3429000" y="1219200"/>
              <a:ext cx="2124075" cy="1852613"/>
              <a:chOff x="2057" y="862"/>
              <a:chExt cx="1549" cy="1351"/>
            </a:xfrm>
          </p:grpSpPr>
          <p:sp>
            <p:nvSpPr>
              <p:cNvPr id="23" name="AutoShape 5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4" name="AutoShape 6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5" name="AutoShape 7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366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2057400" y="3611563"/>
              <a:ext cx="2124075" cy="1852612"/>
              <a:chOff x="1110" y="2656"/>
              <a:chExt cx="1549" cy="1351"/>
            </a:xfrm>
          </p:grpSpPr>
          <p:sp>
            <p:nvSpPr>
              <p:cNvPr id="20" name="AutoShape 9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1" name="AutoShape 10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2" name="AutoShape 11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4886325" y="3611563"/>
              <a:ext cx="2124075" cy="1852612"/>
              <a:chOff x="3174" y="2656"/>
              <a:chExt cx="1549" cy="1351"/>
            </a:xfrm>
          </p:grpSpPr>
          <p:sp>
            <p:nvSpPr>
              <p:cNvPr id="17" name="AutoShape 1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8" name="AutoShape 1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9" name="AutoShape 1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14" name="Text Box 16"/>
            <p:cNvSpPr txBox="1">
              <a:spLocks noChangeArrowheads="1"/>
            </p:cNvSpPr>
            <p:nvPr/>
          </p:nvSpPr>
          <p:spPr bwMode="gray">
            <a:xfrm>
              <a:off x="3713620" y="1730514"/>
              <a:ext cx="162038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Pengukuran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standar mutu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gray">
            <a:xfrm>
              <a:off x="2286000" y="4168914"/>
              <a:ext cx="1678088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Pemenuhan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 standar mutu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gray">
            <a:xfrm>
              <a:off x="5257800" y="4114800"/>
              <a:ext cx="1458284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Frekuensi 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pengukuran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Standar Mutu (Pemanfaatan Limbah)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3" name="Group 62"/>
          <p:cNvGrpSpPr/>
          <p:nvPr/>
        </p:nvGrpSpPr>
        <p:grpSpPr>
          <a:xfrm>
            <a:off x="762000" y="1219200"/>
            <a:ext cx="7772400" cy="4800600"/>
            <a:chOff x="762000" y="1219200"/>
            <a:chExt cx="7772400" cy="4800600"/>
          </a:xfrm>
        </p:grpSpPr>
        <p:sp>
          <p:nvSpPr>
            <p:cNvPr id="64" name="AutoShape 3"/>
            <p:cNvSpPr>
              <a:spLocks noChangeArrowheads="1"/>
            </p:cNvSpPr>
            <p:nvPr/>
          </p:nvSpPr>
          <p:spPr bwMode="gray">
            <a:xfrm>
              <a:off x="762000" y="2863850"/>
              <a:ext cx="2297113" cy="3155950"/>
            </a:xfrm>
            <a:prstGeom prst="roundRect">
              <a:avLst>
                <a:gd name="adj" fmla="val 4690"/>
              </a:avLst>
            </a:prstGeom>
            <a:solidFill>
              <a:srgbClr val="0070C0"/>
            </a:solidFill>
            <a:ln w="25400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A9DC86"/>
              </a:extrusionClr>
            </a:sp3d>
          </p:spPr>
          <p:txBody>
            <a:bodyPr wrap="none" anchor="ctr">
              <a:flatTx/>
            </a:bodyPr>
            <a:lstStyle/>
            <a:p>
              <a:endParaRPr lang="id-ID"/>
            </a:p>
          </p:txBody>
        </p:sp>
        <p:sp>
          <p:nvSpPr>
            <p:cNvPr id="65" name="AutoShape 4"/>
            <p:cNvSpPr>
              <a:spLocks noChangeArrowheads="1"/>
            </p:cNvSpPr>
            <p:nvPr/>
          </p:nvSpPr>
          <p:spPr bwMode="gray">
            <a:xfrm>
              <a:off x="762000" y="2286000"/>
              <a:ext cx="2438400" cy="43973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66" name="AutoShape 7"/>
            <p:cNvSpPr>
              <a:spLocks noChangeArrowheads="1"/>
            </p:cNvSpPr>
            <p:nvPr/>
          </p:nvSpPr>
          <p:spPr bwMode="gray">
            <a:xfrm>
              <a:off x="3424238" y="2863850"/>
              <a:ext cx="2295525" cy="3155950"/>
            </a:xfrm>
            <a:prstGeom prst="roundRect">
              <a:avLst>
                <a:gd name="adj" fmla="val 4690"/>
              </a:avLst>
            </a:prstGeom>
            <a:solidFill>
              <a:srgbClr val="C00000"/>
            </a:solidFill>
            <a:ln w="25400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1D08F"/>
              </a:extrusionClr>
            </a:sp3d>
          </p:spPr>
          <p:txBody>
            <a:bodyPr wrap="none" anchor="ctr">
              <a:flatTx/>
            </a:bodyPr>
            <a:lstStyle/>
            <a:p>
              <a:endParaRPr lang="id-ID"/>
            </a:p>
          </p:txBody>
        </p:sp>
        <p:sp>
          <p:nvSpPr>
            <p:cNvPr id="67" name="AutoShape 11"/>
            <p:cNvSpPr>
              <a:spLocks noChangeArrowheads="1"/>
            </p:cNvSpPr>
            <p:nvPr/>
          </p:nvSpPr>
          <p:spPr bwMode="gray">
            <a:xfrm>
              <a:off x="6088063" y="2863850"/>
              <a:ext cx="2293937" cy="3155950"/>
            </a:xfrm>
            <a:prstGeom prst="roundRect">
              <a:avLst>
                <a:gd name="adj" fmla="val 4690"/>
              </a:avLst>
            </a:prstGeom>
            <a:solidFill>
              <a:schemeClr val="tx1"/>
            </a:solidFill>
            <a:ln w="25400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FC5E3"/>
              </a:extrusionClr>
            </a:sp3d>
          </p:spPr>
          <p:txBody>
            <a:bodyPr wrap="none" anchor="ctr">
              <a:flatTx/>
            </a:bodyPr>
            <a:lstStyle/>
            <a:p>
              <a:endParaRPr lang="id-ID"/>
            </a:p>
          </p:txBody>
        </p:sp>
        <p:sp>
          <p:nvSpPr>
            <p:cNvPr id="68" name="Freeform 15"/>
            <p:cNvSpPr>
              <a:spLocks/>
            </p:cNvSpPr>
            <p:nvPr/>
          </p:nvSpPr>
          <p:spPr bwMode="gray">
            <a:xfrm rot="1332565">
              <a:off x="2514600" y="1219200"/>
              <a:ext cx="1466850" cy="1157288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0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gray">
            <a:xfrm rot="1754271">
              <a:off x="5467350" y="1219200"/>
              <a:ext cx="1466850" cy="1155700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0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0" name="Text Box 17"/>
            <p:cNvSpPr txBox="1">
              <a:spLocks noChangeArrowheads="1"/>
            </p:cNvSpPr>
            <p:nvPr/>
          </p:nvSpPr>
          <p:spPr bwMode="gray">
            <a:xfrm>
              <a:off x="1428728" y="2311400"/>
              <a:ext cx="620683" cy="40011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rgbClr val="FFFFFF"/>
                  </a:solidFill>
                </a:rPr>
                <a:t>Biru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71" name="Text Box 20"/>
            <p:cNvSpPr txBox="1">
              <a:spLocks noChangeArrowheads="1"/>
            </p:cNvSpPr>
            <p:nvPr/>
          </p:nvSpPr>
          <p:spPr bwMode="gray">
            <a:xfrm>
              <a:off x="838200" y="3124200"/>
              <a:ext cx="2133600" cy="2031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6213" indent="-176213" algn="l">
                <a:buFont typeface="Arial" pitchFamily="34" charset="0"/>
                <a:buChar char="•"/>
              </a:pPr>
              <a:r>
                <a:rPr lang="id-ID" dirty="0" smtClean="0">
                  <a:solidFill>
                    <a:srgbClr val="FFFFFF"/>
                  </a:solidFill>
                </a:rPr>
                <a:t>Seluruh persyaratan standar mutu memenuhi izin</a:t>
              </a:r>
            </a:p>
            <a:p>
              <a:pPr marL="176213" indent="-176213" algn="l">
                <a:buFont typeface="Arial" pitchFamily="34" charset="0"/>
                <a:buChar char="•"/>
              </a:pPr>
              <a:r>
                <a:rPr lang="id-ID" dirty="0" smtClean="0">
                  <a:solidFill>
                    <a:srgbClr val="FFFFFF"/>
                  </a:solidFill>
                </a:rPr>
                <a:t> Frekuensi pengukuran sesuai dengan izin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2" name="Text Box 21"/>
            <p:cNvSpPr txBox="1">
              <a:spLocks noChangeArrowheads="1"/>
            </p:cNvSpPr>
            <p:nvPr/>
          </p:nvSpPr>
          <p:spPr bwMode="gray">
            <a:xfrm>
              <a:off x="3505200" y="3097213"/>
              <a:ext cx="2133600" cy="1200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 smtClean="0">
                  <a:solidFill>
                    <a:schemeClr val="bg1"/>
                  </a:solidFill>
                </a:rPr>
                <a:t>Tidak memenuhi salah satu persyaratan standar mutu</a:t>
              </a:r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73" name="Text Box 22"/>
            <p:cNvSpPr txBox="1">
              <a:spLocks noChangeArrowheads="1"/>
            </p:cNvSpPr>
            <p:nvPr/>
          </p:nvSpPr>
          <p:spPr bwMode="gray">
            <a:xfrm>
              <a:off x="6172200" y="3065463"/>
              <a:ext cx="2133600" cy="17543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 smtClean="0">
                  <a:solidFill>
                    <a:schemeClr val="bg1"/>
                  </a:solidFill>
                </a:rPr>
                <a:t>Tidak melakukan pengukuran standar mutu sesuai dengan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 smtClean="0">
                  <a:solidFill>
                    <a:schemeClr val="bg1"/>
                  </a:solidFill>
                </a:rPr>
                <a:t> ketentuan izin/peraturan yang berlaku.</a:t>
              </a:r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74" name="AutoShape 23"/>
            <p:cNvSpPr>
              <a:spLocks noChangeArrowheads="1"/>
            </p:cNvSpPr>
            <p:nvPr/>
          </p:nvSpPr>
          <p:spPr bwMode="gray">
            <a:xfrm>
              <a:off x="3429000" y="2303463"/>
              <a:ext cx="2438400" cy="439737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167165" y="2328863"/>
              <a:ext cx="889154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rgbClr val="FFFFFF"/>
                  </a:solidFill>
                </a:rPr>
                <a:t>Merah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76" name="AutoShape 24"/>
            <p:cNvSpPr>
              <a:spLocks noChangeArrowheads="1"/>
            </p:cNvSpPr>
            <p:nvPr/>
          </p:nvSpPr>
          <p:spPr bwMode="gray">
            <a:xfrm>
              <a:off x="6096000" y="2286000"/>
              <a:ext cx="2438400" cy="43973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77" name="Text Box 25"/>
            <p:cNvSpPr txBox="1">
              <a:spLocks noChangeArrowheads="1"/>
            </p:cNvSpPr>
            <p:nvPr/>
          </p:nvSpPr>
          <p:spPr bwMode="gray">
            <a:xfrm>
              <a:off x="6834165" y="2311400"/>
              <a:ext cx="829779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rgbClr val="FFFFFF"/>
                  </a:solidFill>
                </a:rPr>
                <a:t>Hitam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algn="r"/>
            <a:r>
              <a:rPr lang="id-ID" sz="3600" b="1" dirty="0" smtClean="0"/>
              <a:t>Pengelolaan Open Dumping dan Tanah Terkontaminasi 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30"/>
          <p:cNvGrpSpPr/>
          <p:nvPr/>
        </p:nvGrpSpPr>
        <p:grpSpPr>
          <a:xfrm>
            <a:off x="2057400" y="1752600"/>
            <a:ext cx="4953000" cy="4244975"/>
            <a:chOff x="2057400" y="1752600"/>
            <a:chExt cx="4953000" cy="4244975"/>
          </a:xfrm>
        </p:grpSpPr>
        <p:sp>
          <p:nvSpPr>
            <p:cNvPr id="32" name="AutoShape 2"/>
            <p:cNvSpPr>
              <a:spLocks noChangeArrowheads="1"/>
            </p:cNvSpPr>
            <p:nvPr/>
          </p:nvSpPr>
          <p:spPr bwMode="gray">
            <a:xfrm>
              <a:off x="3124200" y="2635250"/>
              <a:ext cx="2798763" cy="2420938"/>
            </a:xfrm>
            <a:prstGeom prst="triangle">
              <a:avLst>
                <a:gd name="adj" fmla="val 50000"/>
              </a:avLst>
            </a:prstGeom>
            <a:noFill/>
            <a:ln w="25400" algn="ctr">
              <a:solidFill>
                <a:srgbClr val="92915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grpSp>
          <p:nvGrpSpPr>
            <p:cNvPr id="33" name="Group 4"/>
            <p:cNvGrpSpPr>
              <a:grpSpLocks/>
            </p:cNvGrpSpPr>
            <p:nvPr/>
          </p:nvGrpSpPr>
          <p:grpSpPr bwMode="auto">
            <a:xfrm>
              <a:off x="3429000" y="1752600"/>
              <a:ext cx="2124075" cy="1852613"/>
              <a:chOff x="2057" y="862"/>
              <a:chExt cx="1549" cy="1351"/>
            </a:xfrm>
          </p:grpSpPr>
          <p:sp>
            <p:nvSpPr>
              <p:cNvPr id="45" name="AutoShape 5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6" name="AutoShape 6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7" name="AutoShape 7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366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2057400" y="4144963"/>
              <a:ext cx="2124075" cy="1852612"/>
              <a:chOff x="1110" y="2656"/>
              <a:chExt cx="1549" cy="1351"/>
            </a:xfrm>
          </p:grpSpPr>
          <p:sp>
            <p:nvSpPr>
              <p:cNvPr id="42" name="AutoShape 9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3" name="AutoShape 10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4" name="AutoShape 11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35" name="Group 12"/>
            <p:cNvGrpSpPr>
              <a:grpSpLocks/>
            </p:cNvGrpSpPr>
            <p:nvPr/>
          </p:nvGrpSpPr>
          <p:grpSpPr bwMode="auto">
            <a:xfrm>
              <a:off x="4886325" y="4144963"/>
              <a:ext cx="2124075" cy="1852612"/>
              <a:chOff x="3174" y="2656"/>
              <a:chExt cx="1549" cy="1351"/>
            </a:xfrm>
          </p:grpSpPr>
          <p:sp>
            <p:nvSpPr>
              <p:cNvPr id="39" name="AutoShape 1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0" name="AutoShape 1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1" name="AutoShape 1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36" name="Text Box 16"/>
            <p:cNvSpPr txBox="1">
              <a:spLocks noChangeArrowheads="1"/>
            </p:cNvSpPr>
            <p:nvPr/>
          </p:nvSpPr>
          <p:spPr bwMode="gray">
            <a:xfrm>
              <a:off x="3876675" y="2289175"/>
              <a:ext cx="1487458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Rencana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Pengelolaan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37" name="Text Box 17"/>
            <p:cNvSpPr txBox="1">
              <a:spLocks noChangeArrowheads="1"/>
            </p:cNvSpPr>
            <p:nvPr/>
          </p:nvSpPr>
          <p:spPr bwMode="gray">
            <a:xfrm>
              <a:off x="2618803" y="4500570"/>
              <a:ext cx="1095941" cy="10156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Jumlah/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Volume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 Ceceran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gray">
            <a:xfrm>
              <a:off x="5334000" y="4733925"/>
              <a:ext cx="1545167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Pengelolaan 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Ceceran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algn="r"/>
            <a:r>
              <a:rPr lang="id-ID" sz="3600" b="1" dirty="0" smtClean="0"/>
              <a:t>Pengelolaan Open Dumping dan Tanah Terkontaminasi 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85720" y="1428736"/>
            <a:ext cx="8572560" cy="5019675"/>
            <a:chOff x="914400" y="1219200"/>
            <a:chExt cx="7315200" cy="5019675"/>
          </a:xfrm>
        </p:grpSpPr>
        <p:sp>
          <p:nvSpPr>
            <p:cNvPr id="7" name="Freeform 6"/>
            <p:cNvSpPr>
              <a:spLocks/>
            </p:cNvSpPr>
            <p:nvPr/>
          </p:nvSpPr>
          <p:spPr bwMode="gray">
            <a:xfrm>
              <a:off x="5073650" y="1219200"/>
              <a:ext cx="1466850" cy="1155700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3424238" y="2652713"/>
              <a:ext cx="2295525" cy="337184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2" name="AutoShape 9"/>
            <p:cNvSpPr>
              <a:spLocks noChangeArrowheads="1"/>
            </p:cNvSpPr>
            <p:nvPr/>
          </p:nvSpPr>
          <p:spPr bwMode="gray">
            <a:xfrm>
              <a:off x="3657600" y="2514600"/>
              <a:ext cx="1863725" cy="28733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 flipH="1">
              <a:off x="5334000" y="2590800"/>
              <a:ext cx="73025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 flipH="1">
              <a:off x="3743325" y="2581275"/>
              <a:ext cx="71438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>
              <a:off x="5934075" y="2151063"/>
              <a:ext cx="2295525" cy="3155950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" name="AutoShape 13"/>
            <p:cNvSpPr>
              <a:spLocks noChangeArrowheads="1"/>
            </p:cNvSpPr>
            <p:nvPr/>
          </p:nvSpPr>
          <p:spPr bwMode="gray">
            <a:xfrm>
              <a:off x="6149975" y="2008188"/>
              <a:ext cx="1863725" cy="287337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7" name="AutoShape 14"/>
            <p:cNvSpPr>
              <a:spLocks noChangeArrowheads="1"/>
            </p:cNvSpPr>
            <p:nvPr/>
          </p:nvSpPr>
          <p:spPr bwMode="auto">
            <a:xfrm flipH="1">
              <a:off x="7835900" y="2079625"/>
              <a:ext cx="71438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 flipH="1">
              <a:off x="6253163" y="2079625"/>
              <a:ext cx="71437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gray">
            <a:xfrm>
              <a:off x="2492375" y="1720850"/>
              <a:ext cx="1466850" cy="1157288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70C0"/>
                </a:gs>
                <a:gs pos="100000">
                  <a:srgbClr val="EC823A"/>
                </a:gs>
              </a:gsLst>
              <a:lin ang="0" scaled="1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gray">
            <a:xfrm>
              <a:off x="4245541" y="2486025"/>
              <a:ext cx="570299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Merah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gray">
            <a:xfrm>
              <a:off x="6780575" y="1990725"/>
              <a:ext cx="534625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Hitam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23"/>
            <p:cNvGrpSpPr>
              <a:grpSpLocks/>
            </p:cNvGrpSpPr>
            <p:nvPr/>
          </p:nvGrpSpPr>
          <p:grpSpPr bwMode="auto">
            <a:xfrm>
              <a:off x="914400" y="2914650"/>
              <a:ext cx="2295525" cy="3324225"/>
              <a:chOff x="576" y="1836"/>
              <a:chExt cx="1446" cy="2094"/>
            </a:xfrm>
          </p:grpSpPr>
          <p:sp>
            <p:nvSpPr>
              <p:cNvPr id="25" name="AutoShape 4"/>
              <p:cNvSpPr>
                <a:spLocks noChangeArrowheads="1"/>
              </p:cNvSpPr>
              <p:nvPr/>
            </p:nvSpPr>
            <p:spPr bwMode="auto">
              <a:xfrm>
                <a:off x="576" y="1942"/>
                <a:ext cx="1446" cy="198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" name="AutoShape 5"/>
              <p:cNvSpPr>
                <a:spLocks noChangeArrowheads="1"/>
              </p:cNvSpPr>
              <p:nvPr/>
            </p:nvSpPr>
            <p:spPr bwMode="gray">
              <a:xfrm>
                <a:off x="712" y="1852"/>
                <a:ext cx="1174" cy="181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7" name="AutoShape 6"/>
              <p:cNvSpPr>
                <a:spLocks noChangeArrowheads="1"/>
              </p:cNvSpPr>
              <p:nvPr/>
            </p:nvSpPr>
            <p:spPr bwMode="auto">
              <a:xfrm flipH="1">
                <a:off x="1773" y="1897"/>
                <a:ext cx="45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8" name="AutoShape 7"/>
              <p:cNvSpPr>
                <a:spLocks noChangeArrowheads="1"/>
              </p:cNvSpPr>
              <p:nvPr/>
            </p:nvSpPr>
            <p:spPr bwMode="auto">
              <a:xfrm flipH="1">
                <a:off x="776" y="1897"/>
                <a:ext cx="46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9" name="Text Box 17"/>
              <p:cNvSpPr txBox="1">
                <a:spLocks noChangeArrowheads="1"/>
              </p:cNvSpPr>
              <p:nvPr/>
            </p:nvSpPr>
            <p:spPr bwMode="gray">
              <a:xfrm>
                <a:off x="882" y="1836"/>
                <a:ext cx="846" cy="19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1400" b="1" dirty="0" smtClean="0">
                    <a:solidFill>
                      <a:srgbClr val="002060"/>
                    </a:solidFill>
                  </a:rPr>
                  <a:t>Biru</a:t>
                </a:r>
                <a:endParaRPr lang="en-US" sz="1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624" y="1995"/>
                <a:ext cx="1344" cy="15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Memiliki rencana pengelolaan tanah terkontaminasi dan tumpahan (spill). </a:t>
                </a:r>
              </a:p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Pengelolaan dilakukan sesuai dengan rencana</a:t>
                </a:r>
              </a:p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Clean up tumpahan (spill) diselesaikan dalam waktu satu bulan. </a:t>
                </a:r>
              </a:p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Jumlah/volume tumpahan (spill) tercatat dengan baik. </a:t>
                </a:r>
                <a:endParaRPr lang="id-ID" sz="1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3505200" y="2886075"/>
              <a:ext cx="2133600" cy="33239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Memiliki rencana pengelolaan penanganan tanah terkontaminasi dan tumpahan (spill).</a:t>
              </a:r>
            </a:p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Pengelolaan tanah terkontaminasi hasil clean tidak sesuai dengan rencana pengelolaan.</a:t>
              </a:r>
            </a:p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Clean up tumpahan (spill) diselesaikan lebih dari satu bulan.</a:t>
              </a:r>
            </a:p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Jumlah/volume tanah terkontaminasi tidak tercatat dengan baik.</a:t>
              </a:r>
            </a:p>
            <a:p>
              <a:endParaRPr lang="en-US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6019800" y="2352675"/>
              <a:ext cx="2133600" cy="1200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6213" lvl="0" indent="-176213">
                <a:buFont typeface="Arial" pitchFamily="34" charset="0"/>
                <a:buChar char="•"/>
              </a:pPr>
              <a:r>
                <a:rPr lang="id-ID" dirty="0" smtClean="0"/>
                <a:t>Tidak mempunyai rencana clean up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id-ID" dirty="0" smtClean="0"/>
                <a:t>Tidak melakukan clean up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Jumlah Limbah B3 yang dikelola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85828" y="1774825"/>
            <a:ext cx="7391400" cy="143827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2540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Jumlah/volume limbah B3 yang dikelola 100 % dengan pengelolaan lanjutan sesuai dengan ketentuan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Seluruh jenis limbah B3 dilakukan pengelolaan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28662" y="3357563"/>
            <a:ext cx="7358114" cy="1436687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4864" tIns="91440" anchor="ctr">
            <a:normAutofit/>
          </a:bodyPr>
          <a:lstStyle/>
          <a:p>
            <a:pPr marL="457200" indent="-457200">
              <a:buFont typeface="Wingdings" pitchFamily="2" charset="2"/>
              <a:buChar char="§"/>
              <a:defRPr/>
            </a:pPr>
            <a:r>
              <a:rPr lang="id-ID" sz="2400" dirty="0">
                <a:solidFill>
                  <a:schemeClr val="bg1"/>
                </a:solidFill>
              </a:rPr>
              <a:t>Jumlah/volume limbah B3 yang dikelola 100% &gt; x </a:t>
            </a:r>
            <a:r>
              <a:rPr lang="id-ID" sz="2400" u="sng" dirty="0">
                <a:solidFill>
                  <a:schemeClr val="bg1"/>
                </a:solidFill>
              </a:rPr>
              <a:t>&gt;</a:t>
            </a:r>
            <a:r>
              <a:rPr lang="id-ID" sz="2400" dirty="0">
                <a:solidFill>
                  <a:schemeClr val="bg1"/>
                </a:solidFill>
              </a:rPr>
              <a:t> 50%, atau </a:t>
            </a:r>
          </a:p>
          <a:p>
            <a:pPr marL="457200" indent="-457200">
              <a:buFont typeface="Wingdings" pitchFamily="2" charset="2"/>
              <a:buChar char="§"/>
              <a:defRPr/>
            </a:pPr>
            <a:r>
              <a:rPr lang="id-ID" sz="2400" dirty="0">
                <a:solidFill>
                  <a:schemeClr val="bg1"/>
                </a:solidFill>
              </a:rPr>
              <a:t>tidak seluruh jenis limbah B3 dilakukan </a:t>
            </a:r>
            <a:r>
              <a:rPr lang="id-ID" sz="2400" dirty="0" smtClean="0">
                <a:solidFill>
                  <a:schemeClr val="bg1"/>
                </a:solidFill>
              </a:rPr>
              <a:t>pengelolaan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96941" y="4929188"/>
            <a:ext cx="7389835" cy="1438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4864" tIns="91440" anchor="ctr">
            <a:normAutofit fontScale="85000"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§"/>
              <a:defRPr/>
            </a:pPr>
            <a:r>
              <a:rPr lang="id-ID" sz="3200" dirty="0">
                <a:solidFill>
                  <a:schemeClr val="bg1"/>
                </a:solidFill>
              </a:rPr>
              <a:t>Jumlah/volume limbah B3 yang dikelola  &lt;50 %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§"/>
              <a:defRPr/>
            </a:pPr>
            <a:r>
              <a:rPr lang="id-ID" sz="3200" dirty="0">
                <a:solidFill>
                  <a:schemeClr val="bg1"/>
                </a:solidFill>
              </a:rPr>
              <a:t>Seluruh   limbah B3 tidak dilakukan pengelolaan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357290" y="1714520"/>
            <a:ext cx="6629400" cy="4572000"/>
            <a:chOff x="1488" y="960"/>
            <a:chExt cx="2928" cy="2880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356" y="960"/>
              <a:ext cx="1192" cy="959"/>
              <a:chOff x="2356" y="960"/>
              <a:chExt cx="1192" cy="959"/>
            </a:xfrm>
          </p:grpSpPr>
          <p:grpSp>
            <p:nvGrpSpPr>
              <p:cNvPr id="47" name="Group 5"/>
              <p:cNvGrpSpPr>
                <a:grpSpLocks/>
              </p:cNvGrpSpPr>
              <p:nvPr/>
            </p:nvGrpSpPr>
            <p:grpSpPr bwMode="auto">
              <a:xfrm>
                <a:off x="2356" y="960"/>
                <a:ext cx="1192" cy="959"/>
                <a:chOff x="2057" y="862"/>
                <a:chExt cx="1549" cy="1351"/>
              </a:xfrm>
            </p:grpSpPr>
            <p:sp>
              <p:nvSpPr>
                <p:cNvPr id="49" name="AutoShape 6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50" name="AutoShape 7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51" name="AutoShape 8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7262EC"/>
                    </a:gs>
                    <a:gs pos="100000">
                      <a:srgbClr val="2614AA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48" name="Text Box 9"/>
              <p:cNvSpPr txBox="1">
                <a:spLocks noChangeArrowheads="1"/>
              </p:cNvSpPr>
              <p:nvPr/>
            </p:nvSpPr>
            <p:spPr bwMode="gray">
              <a:xfrm>
                <a:off x="2499" y="1056"/>
                <a:ext cx="891" cy="6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Memiliki </a:t>
                </a:r>
              </a:p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Izin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(pengumpul)</a:t>
                </a:r>
                <a:endParaRPr 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1488" y="1438"/>
              <a:ext cx="1193" cy="959"/>
              <a:chOff x="1488" y="1438"/>
              <a:chExt cx="1193" cy="959"/>
            </a:xfrm>
          </p:grpSpPr>
          <p:grpSp>
            <p:nvGrpSpPr>
              <p:cNvPr id="42" name="Group 11"/>
              <p:cNvGrpSpPr>
                <a:grpSpLocks/>
              </p:cNvGrpSpPr>
              <p:nvPr/>
            </p:nvGrpSpPr>
            <p:grpSpPr bwMode="auto">
              <a:xfrm>
                <a:off x="1488" y="1438"/>
                <a:ext cx="1193" cy="959"/>
                <a:chOff x="1110" y="2656"/>
                <a:chExt cx="1549" cy="1351"/>
              </a:xfrm>
            </p:grpSpPr>
            <p:sp>
              <p:nvSpPr>
                <p:cNvPr id="44" name="AutoShape 12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5" name="AutoShape 13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6" name="AutoShape 14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9ACE3">
                        <a:gamma/>
                        <a:shade val="94118"/>
                        <a:invGamma/>
                      </a:srgbClr>
                    </a:gs>
                    <a:gs pos="100000">
                      <a:srgbClr val="49ACE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43" name="Text Box 15"/>
              <p:cNvSpPr txBox="1">
                <a:spLocks noChangeArrowheads="1"/>
              </p:cNvSpPr>
              <p:nvPr/>
            </p:nvSpPr>
            <p:spPr bwMode="gray">
              <a:xfrm>
                <a:off x="1632" y="1488"/>
                <a:ext cx="899" cy="75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Tidak 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bermasalah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dgn 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pencemaran </a:t>
                </a:r>
                <a:endParaRPr 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" name="Group 16"/>
            <p:cNvGrpSpPr>
              <a:grpSpLocks/>
            </p:cNvGrpSpPr>
            <p:nvPr/>
          </p:nvGrpSpPr>
          <p:grpSpPr bwMode="auto">
            <a:xfrm>
              <a:off x="2356" y="1919"/>
              <a:ext cx="1192" cy="959"/>
              <a:chOff x="2356" y="1919"/>
              <a:chExt cx="1192" cy="959"/>
            </a:xfrm>
          </p:grpSpPr>
          <p:grpSp>
            <p:nvGrpSpPr>
              <p:cNvPr id="37" name="Group 17"/>
              <p:cNvGrpSpPr>
                <a:grpSpLocks/>
              </p:cNvGrpSpPr>
              <p:nvPr/>
            </p:nvGrpSpPr>
            <p:grpSpPr bwMode="auto">
              <a:xfrm>
                <a:off x="2356" y="1919"/>
                <a:ext cx="1192" cy="959"/>
                <a:chOff x="3174" y="2656"/>
                <a:chExt cx="1549" cy="1351"/>
              </a:xfrm>
            </p:grpSpPr>
            <p:sp>
              <p:nvSpPr>
                <p:cNvPr id="39" name="AutoShape 18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0" name="AutoShape 19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1" name="AutoShape 20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38" name="Text Box 21"/>
              <p:cNvSpPr txBox="1">
                <a:spLocks noChangeArrowheads="1"/>
              </p:cNvSpPr>
              <p:nvPr/>
            </p:nvSpPr>
            <p:spPr bwMode="gray">
              <a:xfrm>
                <a:off x="2782" y="2133"/>
                <a:ext cx="423" cy="52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2400" b="1" dirty="0" smtClean="0">
                    <a:solidFill>
                      <a:srgbClr val="FFFFFF"/>
                    </a:solidFill>
                  </a:rPr>
                  <a:t>Pihak </a:t>
                </a:r>
              </a:p>
              <a:p>
                <a:pPr algn="ctr"/>
                <a:r>
                  <a:rPr lang="id-ID" sz="2400" b="1" dirty="0" smtClean="0">
                    <a:solidFill>
                      <a:srgbClr val="FFFFFF"/>
                    </a:solidFill>
                  </a:rPr>
                  <a:t>ke-3</a:t>
                </a: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" name="Group 22"/>
            <p:cNvGrpSpPr>
              <a:grpSpLocks/>
            </p:cNvGrpSpPr>
            <p:nvPr/>
          </p:nvGrpSpPr>
          <p:grpSpPr bwMode="auto">
            <a:xfrm>
              <a:off x="3223" y="1438"/>
              <a:ext cx="1193" cy="959"/>
              <a:chOff x="3223" y="1438"/>
              <a:chExt cx="1193" cy="959"/>
            </a:xfrm>
          </p:grpSpPr>
          <p:grpSp>
            <p:nvGrpSpPr>
              <p:cNvPr id="32" name="Group 23"/>
              <p:cNvGrpSpPr>
                <a:grpSpLocks/>
              </p:cNvGrpSpPr>
              <p:nvPr/>
            </p:nvGrpSpPr>
            <p:grpSpPr bwMode="auto">
              <a:xfrm>
                <a:off x="3223" y="1438"/>
                <a:ext cx="1193" cy="959"/>
                <a:chOff x="2057" y="862"/>
                <a:chExt cx="1549" cy="1351"/>
              </a:xfrm>
            </p:grpSpPr>
            <p:sp>
              <p:nvSpPr>
                <p:cNvPr id="34" name="AutoShape 24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5" name="AutoShape 25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6" name="AutoShape 26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85B9C3">
                        <a:gamma/>
                        <a:shade val="46275"/>
                        <a:invGamma/>
                      </a:srgbClr>
                    </a:gs>
                    <a:gs pos="100000">
                      <a:srgbClr val="85B9C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33" name="Text Box 27"/>
              <p:cNvSpPr txBox="1">
                <a:spLocks noChangeArrowheads="1"/>
              </p:cNvSpPr>
              <p:nvPr/>
            </p:nvSpPr>
            <p:spPr bwMode="gray">
              <a:xfrm>
                <a:off x="3435" y="1652"/>
                <a:ext cx="806" cy="4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Kontrak </a:t>
                </a:r>
              </a:p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kerjasama</a:t>
                </a:r>
                <a:endParaRPr lang="en-US" sz="20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" name="Group 28"/>
            <p:cNvGrpSpPr>
              <a:grpSpLocks/>
            </p:cNvGrpSpPr>
            <p:nvPr/>
          </p:nvGrpSpPr>
          <p:grpSpPr bwMode="auto">
            <a:xfrm>
              <a:off x="3223" y="2400"/>
              <a:ext cx="1193" cy="959"/>
              <a:chOff x="3223" y="2400"/>
              <a:chExt cx="1193" cy="959"/>
            </a:xfrm>
          </p:grpSpPr>
          <p:grpSp>
            <p:nvGrpSpPr>
              <p:cNvPr id="27" name="Group 29"/>
              <p:cNvGrpSpPr>
                <a:grpSpLocks/>
              </p:cNvGrpSpPr>
              <p:nvPr/>
            </p:nvGrpSpPr>
            <p:grpSpPr bwMode="auto">
              <a:xfrm>
                <a:off x="3223" y="2400"/>
                <a:ext cx="1193" cy="959"/>
                <a:chOff x="3174" y="2656"/>
                <a:chExt cx="1549" cy="1351"/>
              </a:xfrm>
            </p:grpSpPr>
            <p:sp>
              <p:nvSpPr>
                <p:cNvPr id="29" name="AutoShape 30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0" name="AutoShape 31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1" name="AutoShape 32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1D592">
                        <a:gamma/>
                        <a:shade val="51373"/>
                        <a:invGamma/>
                      </a:srgbClr>
                    </a:gs>
                    <a:gs pos="100000">
                      <a:srgbClr val="41D592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8" name="Text Box 33"/>
              <p:cNvSpPr txBox="1">
                <a:spLocks noChangeArrowheads="1"/>
              </p:cNvSpPr>
              <p:nvPr/>
            </p:nvSpPr>
            <p:spPr bwMode="gray">
              <a:xfrm>
                <a:off x="3360" y="2650"/>
                <a:ext cx="881" cy="4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Izin </a:t>
                </a:r>
              </a:p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transporter</a:t>
                </a:r>
                <a:endParaRPr lang="en-US" sz="20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" name="Group 34"/>
            <p:cNvGrpSpPr>
              <a:grpSpLocks/>
            </p:cNvGrpSpPr>
            <p:nvPr/>
          </p:nvGrpSpPr>
          <p:grpSpPr bwMode="auto">
            <a:xfrm>
              <a:off x="1488" y="2400"/>
              <a:ext cx="1193" cy="959"/>
              <a:chOff x="1488" y="2400"/>
              <a:chExt cx="1193" cy="959"/>
            </a:xfrm>
          </p:grpSpPr>
          <p:grpSp>
            <p:nvGrpSpPr>
              <p:cNvPr id="22" name="Group 35"/>
              <p:cNvGrpSpPr>
                <a:grpSpLocks/>
              </p:cNvGrpSpPr>
              <p:nvPr/>
            </p:nvGrpSpPr>
            <p:grpSpPr bwMode="auto">
              <a:xfrm>
                <a:off x="1488" y="2400"/>
                <a:ext cx="1193" cy="959"/>
                <a:chOff x="3174" y="2656"/>
                <a:chExt cx="1549" cy="1351"/>
              </a:xfrm>
            </p:grpSpPr>
            <p:sp>
              <p:nvSpPr>
                <p:cNvPr id="24" name="AutoShape 36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5" name="AutoShape 37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6" name="AutoShape 38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0099CC">
                        <a:gamma/>
                        <a:shade val="84706"/>
                        <a:invGamma/>
                      </a:srgbClr>
                    </a:gs>
                    <a:gs pos="100000">
                      <a:srgbClr val="0099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3" name="Text Box 39"/>
              <p:cNvSpPr txBox="1">
                <a:spLocks noChangeArrowheads="1"/>
              </p:cNvSpPr>
              <p:nvPr/>
            </p:nvSpPr>
            <p:spPr bwMode="gray">
              <a:xfrm>
                <a:off x="1661" y="2544"/>
                <a:ext cx="883" cy="58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id-ID" b="1" dirty="0" smtClean="0">
                    <a:solidFill>
                      <a:srgbClr val="FFFFFF"/>
                    </a:solidFill>
                  </a:rPr>
                  <a:t>Perpindahan</a:t>
                </a:r>
              </a:p>
              <a:p>
                <a:r>
                  <a:rPr lang="id-ID" b="1" dirty="0" smtClean="0">
                    <a:solidFill>
                      <a:srgbClr val="FFFFFF"/>
                    </a:solidFill>
                  </a:rPr>
                  <a:t>LB3 di areal </a:t>
                </a:r>
              </a:p>
              <a:p>
                <a:r>
                  <a:rPr lang="id-ID" b="1" dirty="0" smtClean="0">
                    <a:solidFill>
                      <a:srgbClr val="FFFFFF"/>
                    </a:solidFill>
                  </a:rPr>
                  <a:t>perusahaan</a:t>
                </a:r>
                <a:endParaRPr lang="en-US" sz="1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6" name="Group 40"/>
            <p:cNvGrpSpPr>
              <a:grpSpLocks/>
            </p:cNvGrpSpPr>
            <p:nvPr/>
          </p:nvGrpSpPr>
          <p:grpSpPr bwMode="auto">
            <a:xfrm>
              <a:off x="2356" y="2881"/>
              <a:ext cx="1192" cy="959"/>
              <a:chOff x="2356" y="2881"/>
              <a:chExt cx="1192" cy="959"/>
            </a:xfrm>
          </p:grpSpPr>
          <p:grpSp>
            <p:nvGrpSpPr>
              <p:cNvPr id="17" name="Group 41"/>
              <p:cNvGrpSpPr>
                <a:grpSpLocks/>
              </p:cNvGrpSpPr>
              <p:nvPr/>
            </p:nvGrpSpPr>
            <p:grpSpPr bwMode="auto">
              <a:xfrm>
                <a:off x="2356" y="2881"/>
                <a:ext cx="1192" cy="959"/>
                <a:chOff x="3174" y="2656"/>
                <a:chExt cx="1549" cy="1351"/>
              </a:xfrm>
            </p:grpSpPr>
            <p:sp>
              <p:nvSpPr>
                <p:cNvPr id="19" name="AutoShape 42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0" name="AutoShape 43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1" name="AutoShape 44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33CCCC">
                        <a:gamma/>
                        <a:shade val="46275"/>
                        <a:invGamma/>
                      </a:srgbClr>
                    </a:gs>
                    <a:gs pos="100000">
                      <a:srgbClr val="33CC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18" name="Text Box 45"/>
              <p:cNvSpPr txBox="1">
                <a:spLocks noChangeArrowheads="1"/>
              </p:cNvSpPr>
              <p:nvPr/>
            </p:nvSpPr>
            <p:spPr bwMode="gray">
              <a:xfrm>
                <a:off x="2544" y="3024"/>
                <a:ext cx="800" cy="64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Manifest </a:t>
                </a:r>
              </a:p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Sesuai </a:t>
                </a:r>
              </a:p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ketentuan</a:t>
                </a:r>
                <a:endParaRPr lang="en-US" sz="1200" dirty="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Content Placeholder 2"/>
          <p:cNvSpPr txBox="1">
            <a:spLocks/>
          </p:cNvSpPr>
          <p:nvPr/>
        </p:nvSpPr>
        <p:spPr>
          <a:xfrm>
            <a:off x="928712" y="1428750"/>
            <a:ext cx="7072312" cy="472598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Pihak ke-3 (pengumpul) yang ditunjuk : 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mempunyai izin yang masih berlaku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Jenis limbah yang dikumpul sesuai dengan izin yang berlaku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memiliki kontrak kerjasama yang sah antara pengumpul dengan pihak pemanfaat atau pengolah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 dalam masalah pencemaran lingkungan</a:t>
            </a:r>
            <a:endPara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2" indent="-2301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id-ID" sz="12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Pihak ke-3 Jasa Pengangkutan limbah B3 memiliki izin dari Kementerian Perhubungan dan sesuai dengan jenis limbah B3 yang diizinkan.</a:t>
            </a:r>
            <a:endPara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id-ID" sz="12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Dokumen limbah B3 (manifest) yang dimiliki oleh penghasil sesuai dengan ketentuan Kepdal 02/1995. Izin yang dimaksud juga terkait dengan pemindahan/pengangkutan limbah B3 internal perusahaan yang melintasi wilayah/sarana publik 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Content Placeholder 2"/>
          <p:cNvSpPr txBox="1">
            <a:spLocks/>
          </p:cNvSpPr>
          <p:nvPr/>
        </p:nvSpPr>
        <p:spPr>
          <a:xfrm>
            <a:off x="285750" y="1517650"/>
            <a:ext cx="8215340" cy="4625975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Pihak ke-3 (pengumpul) yang ditunjuk : 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r>
              <a:rPr kumimoji="0" lang="id-ID" sz="2400" b="0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Izin habis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 masa berlaku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r>
              <a:rPr kumimoji="0" lang="id-ID" sz="2400" b="0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Tidak memiliki 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kontrak kerjasama yang sah dengan pihak pemanfaat atau pengolah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r>
              <a:rPr kumimoji="0" lang="id-ID" sz="2400" b="0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sedang dalam 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masalah pencemaran lingkungan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id-ID" sz="16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Tidak memiliki izin untuk Pengangkutan internal limbah B3 untuk pemindahan limbah B3 yang melintasi sarana publik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id-ID" sz="16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Dokumen limbah B3 (manifest) yang dimiliki oleh penghasil tidak sesuai dengan ketentuan 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Kepdal 02/1995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028727" y="1714500"/>
            <a:ext cx="7472363" cy="2301875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Pihak ke-3 Pengumpul Limbah B3 tidak memiliki izin. 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Jasa Pengangkutan limbah B3 tidak memiliki izin dari Kementerian Perhubungan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Open Burning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836613" y="1955800"/>
            <a:ext cx="7586662" cy="3852863"/>
            <a:chOff x="836613" y="1955800"/>
            <a:chExt cx="7586662" cy="3852863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836613" y="1981200"/>
              <a:ext cx="3582988" cy="3827463"/>
              <a:chOff x="527" y="1248"/>
              <a:chExt cx="2257" cy="2411"/>
            </a:xfrm>
          </p:grpSpPr>
          <p:sp>
            <p:nvSpPr>
              <p:cNvPr id="16" name="Rectangle 4"/>
              <p:cNvSpPr>
                <a:spLocks noChangeArrowheads="1"/>
              </p:cNvSpPr>
              <p:nvPr/>
            </p:nvSpPr>
            <p:spPr bwMode="gray">
              <a:xfrm rot="-319177">
                <a:off x="527" y="1248"/>
                <a:ext cx="2144" cy="2411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7" name="Rectangle 5"/>
              <p:cNvSpPr>
                <a:spLocks noChangeArrowheads="1"/>
              </p:cNvSpPr>
              <p:nvPr/>
            </p:nvSpPr>
            <p:spPr bwMode="gray">
              <a:xfrm>
                <a:off x="688" y="1340"/>
                <a:ext cx="2096" cy="2202"/>
              </a:xfrm>
              <a:prstGeom prst="rect">
                <a:avLst/>
              </a:prstGeom>
              <a:gradFill rotWithShape="1">
                <a:gsLst>
                  <a:gs pos="0">
                    <a:srgbClr val="99CCFF"/>
                  </a:gs>
                  <a:gs pos="100000">
                    <a:srgbClr val="99CCFF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gray">
              <a:xfrm>
                <a:off x="759" y="1899"/>
                <a:ext cx="1980" cy="75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id-ID" sz="2400" b="1" dirty="0" smtClean="0">
                    <a:solidFill>
                      <a:srgbClr val="003366"/>
                    </a:solidFill>
                  </a:rPr>
                  <a:t>Tidak melakukan open burning</a:t>
                </a:r>
                <a:endParaRPr lang="en-US" sz="2400" b="1" dirty="0">
                  <a:solidFill>
                    <a:srgbClr val="003366"/>
                  </a:solidFill>
                </a:endParaRPr>
              </a:p>
              <a:p>
                <a:pPr algn="ctr"/>
                <a:endParaRPr lang="en-US" sz="2400" dirty="0">
                  <a:solidFill>
                    <a:srgbClr val="003366"/>
                  </a:solidFill>
                </a:endParaRPr>
              </a:p>
            </p:txBody>
          </p:sp>
        </p:grp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4826000" y="1955800"/>
              <a:ext cx="3597275" cy="3827463"/>
              <a:chOff x="3040" y="1232"/>
              <a:chExt cx="2266" cy="2411"/>
            </a:xfrm>
          </p:grpSpPr>
          <p:sp>
            <p:nvSpPr>
              <p:cNvPr id="13" name="Rectangle 8"/>
              <p:cNvSpPr>
                <a:spLocks noChangeArrowheads="1"/>
              </p:cNvSpPr>
              <p:nvPr/>
            </p:nvSpPr>
            <p:spPr bwMode="gray">
              <a:xfrm rot="301233">
                <a:off x="3162" y="1232"/>
                <a:ext cx="2144" cy="2411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4" name="Rectangle 9"/>
              <p:cNvSpPr>
                <a:spLocks noChangeArrowheads="1"/>
              </p:cNvSpPr>
              <p:nvPr/>
            </p:nvSpPr>
            <p:spPr bwMode="gray">
              <a:xfrm>
                <a:off x="3040" y="1344"/>
                <a:ext cx="2096" cy="2202"/>
              </a:xfrm>
              <a:prstGeom prst="rect">
                <a:avLst/>
              </a:prstGeom>
              <a:gradFill rotWithShape="1">
                <a:gsLst>
                  <a:gs pos="0">
                    <a:srgbClr val="B6E6D8"/>
                  </a:gs>
                  <a:gs pos="100000">
                    <a:srgbClr val="B6E6D8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gray">
              <a:xfrm>
                <a:off x="3111" y="1600"/>
                <a:ext cx="1980" cy="12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id-ID" sz="2400" b="1" dirty="0" smtClean="0">
                    <a:solidFill>
                      <a:srgbClr val="003366"/>
                    </a:solidFill>
                  </a:rPr>
                  <a:t>Penghentian open burning</a:t>
                </a:r>
                <a:endParaRPr lang="en-US" sz="2400" b="1" dirty="0">
                  <a:solidFill>
                    <a:srgbClr val="003366"/>
                  </a:solidFill>
                </a:endParaRPr>
              </a:p>
              <a:p>
                <a:endParaRPr lang="en-US" sz="2400" dirty="0">
                  <a:solidFill>
                    <a:srgbClr val="003366"/>
                  </a:solidFill>
                </a:endParaRPr>
              </a:p>
              <a:p>
                <a:r>
                  <a:rPr lang="id-ID" dirty="0" smtClean="0">
                    <a:solidFill>
                      <a:srgbClr val="000000"/>
                    </a:solidFill>
                  </a:rPr>
                  <a:t>Perencanaan pengelolaan limbah (jadwal dan pelaksanaan kegiatan)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2800" b="1" dirty="0" smtClean="0"/>
              <a:t>Dumping, open burning dan </a:t>
            </a:r>
            <a:br>
              <a:rPr lang="id-ID" sz="2800" b="1" dirty="0" smtClean="0"/>
            </a:br>
            <a:r>
              <a:rPr lang="id-ID" sz="2800" b="1" dirty="0" smtClean="0"/>
              <a:t>pengelolaan limbah B3 dengan cara tertentu</a:t>
            </a:r>
            <a:endParaRPr lang="id-ID" sz="28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914400" y="1481159"/>
            <a:ext cx="7315200" cy="5019675"/>
            <a:chOff x="914400" y="1219200"/>
            <a:chExt cx="7315200" cy="5019675"/>
          </a:xfrm>
        </p:grpSpPr>
        <p:sp>
          <p:nvSpPr>
            <p:cNvPr id="12" name="Freeform 11"/>
            <p:cNvSpPr>
              <a:spLocks/>
            </p:cNvSpPr>
            <p:nvPr/>
          </p:nvSpPr>
          <p:spPr bwMode="gray">
            <a:xfrm>
              <a:off x="5073650" y="1219200"/>
              <a:ext cx="1466850" cy="1155700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9900">
                    <a:gamma/>
                    <a:tint val="90980"/>
                    <a:invGamma/>
                    <a:alpha val="32001"/>
                  </a:srgbClr>
                </a:gs>
                <a:gs pos="100000">
                  <a:srgbClr val="009900"/>
                </a:gs>
              </a:gsLst>
              <a:lin ang="0" scaled="1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>
              <a:off x="3424238" y="2652713"/>
              <a:ext cx="2295525" cy="3155950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AutoShape 9"/>
            <p:cNvSpPr>
              <a:spLocks noChangeArrowheads="1"/>
            </p:cNvSpPr>
            <p:nvPr/>
          </p:nvSpPr>
          <p:spPr bwMode="gray">
            <a:xfrm>
              <a:off x="3657600" y="2514600"/>
              <a:ext cx="1863725" cy="28733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3CC33"/>
                </a:gs>
                <a:gs pos="100000">
                  <a:srgbClr val="33CC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 flipH="1">
              <a:off x="5334000" y="2590800"/>
              <a:ext cx="73025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 flipH="1">
              <a:off x="3743325" y="2581275"/>
              <a:ext cx="71438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7" name="AutoShape 12"/>
            <p:cNvSpPr>
              <a:spLocks noChangeArrowheads="1"/>
            </p:cNvSpPr>
            <p:nvPr/>
          </p:nvSpPr>
          <p:spPr bwMode="auto">
            <a:xfrm>
              <a:off x="5934075" y="2151063"/>
              <a:ext cx="2295525" cy="3155950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4B71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8" name="AutoShape 13"/>
            <p:cNvSpPr>
              <a:spLocks noChangeArrowheads="1"/>
            </p:cNvSpPr>
            <p:nvPr/>
          </p:nvSpPr>
          <p:spPr bwMode="gray">
            <a:xfrm>
              <a:off x="6149975" y="2008188"/>
              <a:ext cx="1863725" cy="28733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6D8CE5"/>
                </a:gs>
                <a:gs pos="100000">
                  <a:srgbClr val="6D8CE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 flipH="1">
              <a:off x="7835900" y="2079625"/>
              <a:ext cx="71438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0" name="AutoShape 15"/>
            <p:cNvSpPr>
              <a:spLocks noChangeArrowheads="1"/>
            </p:cNvSpPr>
            <p:nvPr/>
          </p:nvSpPr>
          <p:spPr bwMode="auto">
            <a:xfrm flipH="1">
              <a:off x="6253163" y="2079625"/>
              <a:ext cx="71437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gray">
            <a:xfrm>
              <a:off x="2492375" y="1720850"/>
              <a:ext cx="1466850" cy="1157288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EC823A">
                    <a:gamma/>
                    <a:tint val="90980"/>
                    <a:invGamma/>
                    <a:alpha val="32001"/>
                  </a:srgbClr>
                </a:gs>
                <a:gs pos="100000">
                  <a:srgbClr val="EC823A"/>
                </a:gs>
              </a:gsLst>
              <a:lin ang="0" scaled="1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gray">
            <a:xfrm>
              <a:off x="3914775" y="2486025"/>
              <a:ext cx="1460977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Dalam proses izin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gray">
            <a:xfrm>
              <a:off x="6429375" y="1990725"/>
              <a:ext cx="1597938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Dumping tanpa izin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914400" y="2914650"/>
              <a:ext cx="2295525" cy="3324225"/>
              <a:chOff x="576" y="1836"/>
              <a:chExt cx="1446" cy="2094"/>
            </a:xfrm>
          </p:grpSpPr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576" y="1942"/>
                <a:ext cx="1446" cy="198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EC823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0" name="AutoShape 5"/>
              <p:cNvSpPr>
                <a:spLocks noChangeArrowheads="1"/>
              </p:cNvSpPr>
              <p:nvPr/>
            </p:nvSpPr>
            <p:spPr bwMode="gray">
              <a:xfrm>
                <a:off x="712" y="1852"/>
                <a:ext cx="1174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50000">
                    <a:srgbClr val="FF6600">
                      <a:gamma/>
                      <a:tint val="57647"/>
                      <a:invGamma/>
                    </a:srgbClr>
                  </a:gs>
                  <a:gs pos="100000">
                    <a:srgbClr val="FF66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1" name="AutoShape 6"/>
              <p:cNvSpPr>
                <a:spLocks noChangeArrowheads="1"/>
              </p:cNvSpPr>
              <p:nvPr/>
            </p:nvSpPr>
            <p:spPr bwMode="auto">
              <a:xfrm flipH="1">
                <a:off x="1773" y="1897"/>
                <a:ext cx="45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2" name="AutoShape 7"/>
              <p:cNvSpPr>
                <a:spLocks noChangeArrowheads="1"/>
              </p:cNvSpPr>
              <p:nvPr/>
            </p:nvSpPr>
            <p:spPr bwMode="auto">
              <a:xfrm flipH="1">
                <a:off x="776" y="1897"/>
                <a:ext cx="46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3" name="Text Box 17"/>
              <p:cNvSpPr txBox="1">
                <a:spLocks noChangeArrowheads="1"/>
              </p:cNvSpPr>
              <p:nvPr/>
            </p:nvSpPr>
            <p:spPr bwMode="gray">
              <a:xfrm>
                <a:off x="882" y="1836"/>
                <a:ext cx="846" cy="19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1400" b="1" dirty="0" smtClean="0">
                    <a:solidFill>
                      <a:srgbClr val="002060"/>
                    </a:solidFill>
                  </a:rPr>
                  <a:t>Izin </a:t>
                </a:r>
                <a:endParaRPr lang="en-US" sz="1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624" y="2106"/>
                <a:ext cx="1344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id-ID" dirty="0" smtClean="0">
                    <a:solidFill>
                      <a:srgbClr val="000000"/>
                    </a:solidFill>
                  </a:rPr>
                  <a:t>Memiliki izin dari instansi berwenang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3505200" y="2886075"/>
              <a:ext cx="2133600" cy="17543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dirty="0" err="1" smtClean="0">
                  <a:solidFill>
                    <a:srgbClr val="000000"/>
                  </a:solidFill>
                </a:rPr>
                <a:t>telah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menyelesaikan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persyaratan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teknis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tidak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ditemukan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penyimpangan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dalam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pelaksanaan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kegiatan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6019800" y="2352675"/>
              <a:ext cx="2133600" cy="25853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dirty="0" err="1" smtClean="0">
                  <a:solidFill>
                    <a:srgbClr val="000000"/>
                  </a:solidFill>
                </a:rPr>
                <a:t>melakukan</a:t>
              </a:r>
              <a:r>
                <a:rPr lang="en-US" dirty="0" smtClean="0">
                  <a:solidFill>
                    <a:srgbClr val="000000"/>
                  </a:solidFill>
                </a:rPr>
                <a:t> clean up area dumping </a:t>
              </a:r>
              <a:r>
                <a:rPr lang="en-US" dirty="0" err="1" smtClean="0">
                  <a:solidFill>
                    <a:srgbClr val="000000"/>
                  </a:solidFill>
                </a:rPr>
                <a:t>dalam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kurun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waktu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tertentu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dengan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mengajukan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rencana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detil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penyelesaian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melakukan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sesuai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dengan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rencana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tersebut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2" y="-24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id-ID" sz="2800" b="1" dirty="0" smtClean="0"/>
              <a:t>Dumping, open burning dan </a:t>
            </a:r>
            <a:br>
              <a:rPr lang="id-ID" sz="2800" b="1" dirty="0" smtClean="0"/>
            </a:br>
            <a:r>
              <a:rPr lang="id-ID" sz="2800" b="1" dirty="0" smtClean="0"/>
              <a:t>pengelolaan limbah B3 dengan cara tertentu</a:t>
            </a:r>
            <a:endParaRPr lang="id-ID" sz="28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428625" y="1500175"/>
            <a:ext cx="8286779" cy="4627168"/>
            <a:chOff x="428625" y="2378095"/>
            <a:chExt cx="7572375" cy="3778444"/>
          </a:xfrm>
        </p:grpSpPr>
        <p:sp>
          <p:nvSpPr>
            <p:cNvPr id="30" name="Rectangle 29"/>
            <p:cNvSpPr/>
            <p:nvPr/>
          </p:nvSpPr>
          <p:spPr>
            <a:xfrm>
              <a:off x="428625" y="2378095"/>
              <a:ext cx="7572375" cy="1583338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0070C0"/>
                  </a:solidFill>
                </a:rPr>
                <a:t>Memiliki izin </a:t>
              </a:r>
              <a:r>
                <a:rPr lang="id-ID" sz="2000" dirty="0" smtClean="0">
                  <a:solidFill>
                    <a:srgbClr val="0070C0"/>
                  </a:solidFill>
                </a:rPr>
                <a:t> PENGELOLAAN lb3 dengan </a:t>
              </a:r>
              <a:r>
                <a:rPr lang="id-ID" sz="2000" dirty="0">
                  <a:solidFill>
                    <a:srgbClr val="0070C0"/>
                  </a:solidFill>
                </a:rPr>
                <a:t>cara tertentu dari instansi yang berwenang 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0070C0"/>
                  </a:solidFill>
                </a:rPr>
                <a:t>Tidak melakukan kegiatan open burning 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0070C0"/>
                  </a:solidFill>
                </a:rPr>
                <a:t>Telah menghentikan kegiatan open burning dan mengolah limbah tersebut sesuai dengan rencana detil penyelesaian dalam kurun waktu tertentu serta melakukan sesuai dengan rencana tersebut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54025" y="3978295"/>
              <a:ext cx="7013575" cy="13320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FF0000"/>
                  </a:solidFill>
                </a:rPr>
                <a:t>Telah mengajukan izin, namun belum menyelesaikan persyaratan teknis dan ditemukan penyimpangan dalam pelaksanaan kegiatannya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FF0000"/>
                  </a:solidFill>
                </a:rPr>
                <a:t>Telah menghentikan kegiatan open burning dan mengolah limbah tersebut namun tidak sesuai dengan rencana detil penyelesaian dalam kurun waktu tertentu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4025" y="5578495"/>
              <a:ext cx="5946775" cy="578044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457200" indent="-4572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chemeClr val="tx1"/>
                  </a:solidFill>
                </a:rPr>
                <a:t>Melakukan Dumping tanpa izin</a:t>
              </a:r>
            </a:p>
            <a:p>
              <a:pPr marL="457200" indent="-4572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chemeClr val="tx1"/>
                  </a:solidFill>
                </a:rPr>
                <a:t>Dengan sengaja melakukan kegiatan open burning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71670" y="2143116"/>
            <a:ext cx="50720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solidFill>
                  <a:srgbClr val="00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Terima Kasih</a:t>
            </a:r>
            <a:endParaRPr lang="en-US" sz="5400" b="1" cap="none" spc="0" dirty="0">
              <a:ln w="11430"/>
              <a:solidFill>
                <a:srgbClr val="0033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1276</Words>
  <Application>Microsoft Office PowerPoint</Application>
  <PresentationFormat>On-screen Show (4:3)</PresentationFormat>
  <Paragraphs>364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Unicode MS</vt:lpstr>
      <vt:lpstr>Calibri</vt:lpstr>
      <vt:lpstr>Symbol</vt:lpstr>
      <vt:lpstr>Verdana</vt:lpstr>
      <vt:lpstr>Wingdings</vt:lpstr>
      <vt:lpstr>Wingdings 2</vt:lpstr>
      <vt:lpstr>Office Theme</vt:lpstr>
      <vt:lpstr>Kriteria Penilaian PROPER Pengelolaan Limbah B3</vt:lpstr>
      <vt:lpstr>Dasar Penilaian Kriteria PLB3</vt:lpstr>
      <vt:lpstr>Peraturan Pengelolaan Limbah B3</vt:lpstr>
      <vt:lpstr>Peraturan Pengelolaan Limbah B3</vt:lpstr>
      <vt:lpstr>Peraturan Pengelolaan Limbah B3</vt:lpstr>
      <vt:lpstr>Mekanisme Penilaian PROPER</vt:lpstr>
      <vt:lpstr>2. Pengelolaan Limbah B3</vt:lpstr>
      <vt:lpstr>3. Penilaian Kinerja PLB3</vt:lpstr>
      <vt:lpstr>Aspek Penilaian Kinerja PLB3</vt:lpstr>
      <vt:lpstr>Pendataan jenis dan volume</vt:lpstr>
      <vt:lpstr>Pendataan jenis dan volume</vt:lpstr>
      <vt:lpstr>Status Perizinan</vt:lpstr>
      <vt:lpstr>Status Perizinan</vt:lpstr>
      <vt:lpstr>Pelaksanaan ketentuan izin</vt:lpstr>
      <vt:lpstr>Pemenuhan Baku Mutu</vt:lpstr>
      <vt:lpstr>Pemenuhan Baku Mutu</vt:lpstr>
      <vt:lpstr>Standar Mutu (Pemanfaatan Limbah)</vt:lpstr>
      <vt:lpstr>Standar Mutu (Pemanfaatan Limbah)</vt:lpstr>
      <vt:lpstr>Pengelolaan Open Dumping dan Tanah Terkontaminasi </vt:lpstr>
      <vt:lpstr>Pengelolaan Open Dumping dan Tanah Terkontaminasi </vt:lpstr>
      <vt:lpstr>Jumlah Limbah B3 yang dikelola</vt:lpstr>
      <vt:lpstr>Pengelolaan oleh pihak ke-3</vt:lpstr>
      <vt:lpstr>Pengelolaan oleh pihak ke-3</vt:lpstr>
      <vt:lpstr>Pengelolaan oleh pihak ke-3</vt:lpstr>
      <vt:lpstr>Pengelolaan oleh pihak ke-3</vt:lpstr>
      <vt:lpstr>Pengelolaan oleh pihak ke-3</vt:lpstr>
      <vt:lpstr>Open Burning</vt:lpstr>
      <vt:lpstr>Dumping, open burning dan  pengelolaan limbah B3 dengan cara tertentu</vt:lpstr>
      <vt:lpstr>Dumping, open burning dan  pengelolaan limbah B3 dengan cara tertentu</vt:lpstr>
      <vt:lpstr>PowerPoint Presentation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CHANGE_ME</dc:creator>
  <cp:lastModifiedBy>ASUS</cp:lastModifiedBy>
  <cp:revision>53</cp:revision>
  <dcterms:created xsi:type="dcterms:W3CDTF">2010-11-21T08:38:16Z</dcterms:created>
  <dcterms:modified xsi:type="dcterms:W3CDTF">2021-11-16T02:57:46Z</dcterms:modified>
</cp:coreProperties>
</file>