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672353"/>
            <a:ext cx="8915399" cy="72614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 PERENCANAAN JEMBATAN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10870" y="1899047"/>
            <a:ext cx="1004943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just">
              <a:lnSpc>
                <a:spcPct val="150000"/>
              </a:lnSpc>
            </a:pPr>
            <a:r>
              <a:rPr lang="en-US" sz="40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Maksud</a:t>
            </a:r>
            <a:r>
              <a:rPr lang="en-US" sz="4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perencanaan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antara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 lain </a:t>
            </a:r>
            <a:r>
              <a:rPr lang="en-US" sz="4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untuk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menentukan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</a:rPr>
              <a:t>fungsi</a:t>
            </a:r>
            <a:r>
              <a:rPr 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</a:rPr>
              <a:t>struktur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secara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</a:rPr>
              <a:t>tepat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4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</a:rPr>
              <a:t>bentuk</a:t>
            </a:r>
            <a:r>
              <a:rPr 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 yang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</a:rPr>
              <a:t>sesuai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</a:rPr>
              <a:t>efisien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serta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latin typeface="Arial" panose="020B0604020202020204" pitchFamily="34" charset="0"/>
              </a:rPr>
              <a:t>mempunyai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</a:rPr>
              <a:t>fungsi</a:t>
            </a:r>
            <a:r>
              <a:rPr 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</a:rPr>
              <a:t>estetika</a:t>
            </a:r>
            <a:r>
              <a:rPr lang="en-US" sz="4000" b="1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95967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918447" y="1043823"/>
            <a:ext cx="99015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just">
              <a:lnSpc>
                <a:spcPct val="150000"/>
              </a:lnSpc>
            </a:pPr>
            <a:r>
              <a:rPr lang="en-US" sz="3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Dalam</a:t>
            </a: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perencanaan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jembatan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dimunginkan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adanya</a:t>
            </a:r>
            <a: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perbedaan</a:t>
            </a:r>
            <a: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antara</a:t>
            </a:r>
            <a: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ahli</a:t>
            </a:r>
            <a: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satu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dengan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yang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lainnya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tergantung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latara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belakang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kemampuan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dan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pengalamannya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. Akan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tetapi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perbedaan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tersebut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harus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tidak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boleh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menyebabkan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gagalnya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proses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perencanaan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90818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166" y="1148200"/>
            <a:ext cx="9727232" cy="3571718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333719" y="5069541"/>
            <a:ext cx="8915399" cy="72614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Skema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proses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perencanaan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3186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06705" y="514054"/>
            <a:ext cx="982083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Data 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yang </a:t>
            </a: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diperlukan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dapat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berupa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: </a:t>
            </a:r>
          </a:p>
          <a:p>
            <a:pPr marR="0" algn="just">
              <a:lnSpc>
                <a:spcPct val="150000"/>
              </a:lnSpc>
            </a:pP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1.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Lokasi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: </a:t>
            </a:r>
          </a:p>
          <a:p>
            <a:pPr marL="282575" marR="0" indent="-282575"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				a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Topografi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marL="282575" marR="0" indent="-282575"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				b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Lingkungan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: Kota </a:t>
            </a: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luar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kota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marL="282575" marR="0" indent="-282575"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				c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. Tanah </a:t>
            </a: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dasar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marR="0" algn="just">
              <a:lnSpc>
                <a:spcPct val="150000"/>
              </a:lnSpc>
            </a:pPr>
            <a:r>
              <a:rPr lang="fi-FI" sz="2400" b="1" dirty="0">
                <a:solidFill>
                  <a:srgbClr val="000000"/>
                </a:solidFill>
                <a:latin typeface="Arial" panose="020B0604020202020204" pitchFamily="34" charset="0"/>
              </a:rPr>
              <a:t>2. </a:t>
            </a:r>
            <a:r>
              <a:rPr lang="fi-FI" sz="2400" b="1" dirty="0">
                <a:solidFill>
                  <a:srgbClr val="FF0000"/>
                </a:solidFill>
                <a:latin typeface="Arial" panose="020B0604020202020204" pitchFamily="34" charset="0"/>
              </a:rPr>
              <a:t>Keperluan</a:t>
            </a:r>
            <a:r>
              <a:rPr lang="fi-FI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: melintas sungai,melintas jalan lain </a:t>
            </a:r>
          </a:p>
          <a:p>
            <a:pPr marR="0" algn="just">
              <a:lnSpc>
                <a:spcPct val="150000"/>
              </a:lnSpc>
            </a:pP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3.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Bahan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Struktur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: </a:t>
            </a:r>
          </a:p>
          <a:p>
            <a:pPr marR="0"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			a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Karakteristik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</a:rPr>
              <a:t>			b</a:t>
            </a:r>
            <a:r>
              <a:rPr lang="en-US" sz="2400" b="1" dirty="0">
                <a:latin typeface="Arial" panose="020B0604020202020204" pitchFamily="34" charset="0"/>
              </a:rPr>
              <a:t>. </a:t>
            </a:r>
            <a:r>
              <a:rPr lang="en-US" sz="2400" b="1" dirty="0" err="1">
                <a:latin typeface="Arial" panose="020B0604020202020204" pitchFamily="34" charset="0"/>
              </a:rPr>
              <a:t>Ketersediaanya</a:t>
            </a:r>
            <a:r>
              <a:rPr lang="en-US" sz="2400" b="1" dirty="0">
                <a:latin typeface="Arial" panose="020B0604020202020204" pitchFamily="34" charset="0"/>
              </a:rPr>
              <a:t> </a:t>
            </a:r>
          </a:p>
          <a:p>
            <a:pPr marR="0" algn="just">
              <a:lnSpc>
                <a:spcPct val="150000"/>
              </a:lnSpc>
            </a:pPr>
            <a:r>
              <a:rPr lang="en-US" sz="2400" b="1" dirty="0">
                <a:latin typeface="Arial" panose="020B0604020202020204" pitchFamily="34" charset="0"/>
              </a:rPr>
              <a:t>4.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Peraturan</a:t>
            </a:r>
            <a:r>
              <a:rPr lang="en-US" sz="2400" b="1" dirty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1203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244" y="0"/>
            <a:ext cx="5407540" cy="6858000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65379" y="5957046"/>
            <a:ext cx="4752880" cy="40341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Diagram </a:t>
            </a:r>
            <a:r>
              <a:rPr lang="en-US" sz="2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alir</a:t>
            </a:r>
            <a:r>
              <a:rPr lang="en-US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proses </a:t>
            </a:r>
            <a:r>
              <a:rPr lang="en-US" sz="2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perencanaan</a:t>
            </a:r>
            <a:endParaRPr lang="en-US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428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88459" y="766482"/>
            <a:ext cx="10139082" cy="5829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just">
              <a:lnSpc>
                <a:spcPct val="150000"/>
              </a:lnSpc>
            </a:pPr>
            <a:r>
              <a:rPr lang="en-US" sz="28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Pemilihan</a:t>
            </a:r>
            <a:r>
              <a:rPr lang="en-US" sz="28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Lokasi</a:t>
            </a:r>
            <a:r>
              <a:rPr lang="en-US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Jembatan</a:t>
            </a:r>
            <a:r>
              <a:rPr lang="en-US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endParaRPr lang="en-US" sz="28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marR="0"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Penentuan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lokasi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layout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tergantung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pada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kondisi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lalulintas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Secara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umum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suatu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berfungsi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untuk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melayani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arus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lalulintas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dengan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baik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kecuali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bila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terdapat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kondisi-kondisi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khusus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Prinsip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dasar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dalam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pembangunan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adalah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”</a:t>
            </a:r>
            <a:r>
              <a:rPr lang="en-US" sz="2800" i="1" dirty="0" err="1">
                <a:solidFill>
                  <a:srgbClr val="FF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Arial" panose="020B0604020202020204" pitchFamily="34" charset="0"/>
              </a:rPr>
              <a:t>untuk</a:t>
            </a:r>
            <a:r>
              <a:rPr lang="en-US" sz="2800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Arial" panose="020B0604020202020204" pitchFamily="34" charset="0"/>
              </a:rPr>
              <a:t>jalan</a:t>
            </a:r>
            <a:r>
              <a:rPr lang="en-US" sz="2800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Arial" panose="020B0604020202020204" pitchFamily="34" charset="0"/>
              </a:rPr>
              <a:t>raya</a:t>
            </a:r>
            <a:r>
              <a:rPr lang="en-US" sz="2800" i="1" dirty="0">
                <a:solidFill>
                  <a:srgbClr val="FF0000"/>
                </a:solidFill>
                <a:latin typeface="Arial" panose="020B0604020202020204" pitchFamily="34" charset="0"/>
              </a:rPr>
              <a:t>, </a:t>
            </a:r>
            <a:r>
              <a:rPr lang="en-US" sz="2800" i="1" dirty="0" err="1">
                <a:solidFill>
                  <a:srgbClr val="FF0000"/>
                </a:solidFill>
                <a:latin typeface="Arial" panose="020B0604020202020204" pitchFamily="34" charset="0"/>
              </a:rPr>
              <a:t>tetapi</a:t>
            </a:r>
            <a:r>
              <a:rPr lang="en-US" sz="2800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Arial" panose="020B0604020202020204" pitchFamily="34" charset="0"/>
              </a:rPr>
              <a:t>bukan</a:t>
            </a:r>
            <a:r>
              <a:rPr lang="en-US" sz="2800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Arial" panose="020B0604020202020204" pitchFamily="34" charset="0"/>
              </a:rPr>
              <a:t>jalan</a:t>
            </a:r>
            <a:r>
              <a:rPr lang="en-US" sz="2800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Arial" panose="020B0604020202020204" pitchFamily="34" charset="0"/>
              </a:rPr>
              <a:t>raya</a:t>
            </a:r>
            <a:r>
              <a:rPr lang="en-US" sz="2800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Arial" panose="020B0604020202020204" pitchFamily="34" charset="0"/>
              </a:rPr>
              <a:t>untuk</a:t>
            </a:r>
            <a:r>
              <a:rPr lang="en-US" sz="2800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”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Troitsky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, 1994).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Oleh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karenanya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kondisi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lalulintas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yang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berbeda-beda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dapat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mempengaruhi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lokasi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pula. </a:t>
            </a:r>
          </a:p>
        </p:txBody>
      </p:sp>
    </p:spTree>
    <p:extLst>
      <p:ext uri="{BB962C8B-B14F-4D97-AF65-F5344CB8AC3E}">
        <p14:creationId xmlns:p14="http://schemas.microsoft.com/office/powerpoint/2010/main" val="315802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04366" y="188260"/>
            <a:ext cx="10663516" cy="65556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R="0" algn="just">
              <a:lnSpc>
                <a:spcPct val="150000"/>
              </a:lnSpc>
            </a:pPr>
            <a:r>
              <a:rPr lang="en-US" sz="28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Aspek</a:t>
            </a:r>
            <a:r>
              <a:rPr lang="en-US" sz="28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Lalu</a:t>
            </a:r>
            <a:r>
              <a:rPr lang="en-US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Lintas</a:t>
            </a:r>
            <a:r>
              <a:rPr lang="en-US" sz="28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endParaRPr lang="en-US" sz="28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marR="0"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Persyaratan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transportasi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meliputi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kelancaran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arus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lalulintas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kendaraan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pejalan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kaki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(</a:t>
            </a:r>
            <a:r>
              <a:rPr lang="en-US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pedestrians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)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yang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melintasi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</a:rPr>
              <a:t>tersebut</a:t>
            </a:r>
            <a:r>
              <a:rPr lang="en-US" sz="2800" dirty="0">
                <a:latin typeface="Arial" panose="020B0604020202020204" pitchFamily="34" charset="0"/>
              </a:rPr>
              <a:t>. </a:t>
            </a:r>
            <a:endParaRPr lang="en-US" sz="2800" dirty="0" smtClean="0">
              <a:latin typeface="Arial" panose="020B0604020202020204" pitchFamily="34" charset="0"/>
            </a:endParaRPr>
          </a:p>
          <a:p>
            <a:pPr marR="0" algn="just">
              <a:lnSpc>
                <a:spcPct val="150000"/>
              </a:lnSpc>
            </a:pPr>
            <a:r>
              <a:rPr lang="en-US" sz="2800" dirty="0" err="1" smtClean="0">
                <a:latin typeface="Arial" panose="020B0604020202020204" pitchFamily="34" charset="0"/>
              </a:rPr>
              <a:t>Mengingat</a:t>
            </a:r>
            <a:r>
              <a:rPr lang="en-US" sz="2800" dirty="0" smtClean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jembatan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akan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melayani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arus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lalulintas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dari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segala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arah</a:t>
            </a:r>
            <a:r>
              <a:rPr lang="en-US" sz="2800" dirty="0">
                <a:latin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</a:rPr>
              <a:t>maka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muncul</a:t>
            </a:r>
            <a:r>
              <a:rPr lang="en-US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kompleksitas</a:t>
            </a:r>
            <a:r>
              <a:rPr lang="en-US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terhadap</a:t>
            </a:r>
            <a:r>
              <a:rPr lang="en-US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existing </a:t>
            </a:r>
            <a:r>
              <a:rPr lang="en-US" sz="28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dan</a:t>
            </a:r>
            <a:r>
              <a:rPr lang="en-US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rencana</a:t>
            </a:r>
            <a:r>
              <a:rPr lang="en-US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volume </a:t>
            </a:r>
            <a:r>
              <a:rPr lang="en-US" sz="28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lalulintas</a:t>
            </a:r>
            <a:r>
              <a:rPr lang="en-US" sz="2800" dirty="0">
                <a:latin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</a:rPr>
              <a:t>oleh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karenanya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sangat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diperlukan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ketepatan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dalam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penentuan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tipe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jembatan</a:t>
            </a:r>
            <a:r>
              <a:rPr lang="en-US" sz="2800" dirty="0">
                <a:latin typeface="Arial" panose="020B0604020202020204" pitchFamily="34" charset="0"/>
              </a:rPr>
              <a:t> yang </a:t>
            </a:r>
            <a:r>
              <a:rPr lang="en-US" sz="2800" dirty="0" err="1">
                <a:latin typeface="Arial" panose="020B0604020202020204" pitchFamily="34" charset="0"/>
              </a:rPr>
              <a:t>akan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digunakan</a:t>
            </a:r>
            <a:r>
              <a:rPr lang="en-US" sz="2800" dirty="0">
                <a:latin typeface="Arial" panose="020B0604020202020204" pitchFamily="34" charset="0"/>
              </a:rPr>
              <a:t>. </a:t>
            </a:r>
            <a:r>
              <a:rPr lang="en-US" sz="2800" dirty="0" err="1">
                <a:latin typeface="Arial" panose="020B0604020202020204" pitchFamily="34" charset="0"/>
              </a:rPr>
              <a:t>Selain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daripada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itu</a:t>
            </a:r>
            <a:r>
              <a:rPr lang="en-US" sz="2800" dirty="0">
                <a:latin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</a:rPr>
              <a:t>pendekatan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ekonomi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selayaknya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juga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sebagai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bahan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pertimbangan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biaya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perlu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dibuat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seminimum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mungkin</a:t>
            </a:r>
            <a:r>
              <a:rPr lang="en-US" sz="2800" dirty="0"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3870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94330" y="766878"/>
            <a:ext cx="996427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just">
              <a:lnSpc>
                <a:spcPct val="150000"/>
              </a:lnSpc>
            </a:pPr>
            <a:r>
              <a:rPr lang="en-US" sz="24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Aspek</a:t>
            </a:r>
            <a:r>
              <a:rPr lang="en-US" sz="24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teknis</a:t>
            </a:r>
            <a:r>
              <a:rPr lang="en-US" sz="24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endParaRPr lang="en-US" sz="24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marR="0" algn="just">
              <a:lnSpc>
                <a:spcPct val="150000"/>
              </a:lnSpc>
            </a:pP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Persiapan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teknis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yang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perlu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dipertimbangkan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antara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lain : </a:t>
            </a:r>
          </a:p>
          <a:p>
            <a:pPr marL="457200" marR="0" indent="-457200" algn="just">
              <a:buAutoNum type="arabicPeriod"/>
            </a:pP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Penentuan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geometri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struktur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alinemen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horizontal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vertical,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sesuai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dengan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lingkungan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sekitarnya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</a:p>
          <a:p>
            <a:pPr marL="457200" marR="0" indent="-457200" algn="just">
              <a:buAutoNum type="arabicPeriod"/>
            </a:pP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Pemilihan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system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utama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posisi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dek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pPr marL="457200" marR="0" indent="-457200" algn="just">
              <a:buAutoNum type="arabicPeriod"/>
            </a:pP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Penentuan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panjang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bentang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optimum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sesuai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dengan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syarat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hidraulika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arsitektural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biaya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konstruksi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</a:p>
          <a:p>
            <a:pPr marL="457200" marR="0" indent="-457200" algn="just">
              <a:buAutoNum type="arabicPeriod"/>
            </a:pPr>
            <a:r>
              <a:rPr lang="en-US" sz="2400" dirty="0" err="1" smtClean="0">
                <a:latin typeface="Arial" panose="020B0604020202020204" pitchFamily="34" charset="0"/>
              </a:rPr>
              <a:t>Pemilihan</a:t>
            </a:r>
            <a:r>
              <a:rPr lang="en-US" sz="2400" dirty="0" smtClean="0"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elemen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–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elemen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utama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struktur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atas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dan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struktur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bawah</a:t>
            </a:r>
            <a:r>
              <a:rPr lang="en-US" sz="2400" dirty="0">
                <a:latin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</a:rPr>
              <a:t>terutama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tipe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pilar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dan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i="1" dirty="0" smtClean="0">
                <a:latin typeface="Arial" panose="020B0604020202020204" pitchFamily="34" charset="0"/>
              </a:rPr>
              <a:t>abutment</a:t>
            </a:r>
            <a:r>
              <a:rPr lang="en-US" sz="2400" dirty="0" smtClean="0">
                <a:latin typeface="Arial" panose="020B0604020202020204" pitchFamily="34" charset="0"/>
              </a:rPr>
              <a:t>,</a:t>
            </a:r>
          </a:p>
          <a:p>
            <a:pPr marL="457200" marR="0" indent="-457200" algn="just">
              <a:buAutoNum type="arabicPeriod"/>
            </a:pP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</a:rPr>
              <a:t>Pendetailan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struktur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atas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seperti</a:t>
            </a:r>
            <a:r>
              <a:rPr lang="en-US" sz="2400" dirty="0">
                <a:latin typeface="Arial" panose="020B0604020202020204" pitchFamily="34" charset="0"/>
              </a:rPr>
              <a:t>: </a:t>
            </a:r>
            <a:r>
              <a:rPr lang="en-US" sz="2400" dirty="0" err="1">
                <a:latin typeface="Arial" panose="020B0604020202020204" pitchFamily="34" charset="0"/>
              </a:rPr>
              <a:t>sandaran</a:t>
            </a:r>
            <a:r>
              <a:rPr lang="en-US" sz="2400" dirty="0">
                <a:latin typeface="Arial" panose="020B0604020202020204" pitchFamily="34" charset="0"/>
              </a:rPr>
              <a:t>, parapet, </a:t>
            </a:r>
            <a:r>
              <a:rPr lang="en-US" sz="2400" dirty="0" err="1">
                <a:latin typeface="Arial" panose="020B0604020202020204" pitchFamily="34" charset="0"/>
              </a:rPr>
              <a:t>penerangan</a:t>
            </a:r>
            <a:r>
              <a:rPr lang="en-US" sz="2400" dirty="0">
                <a:latin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</a:rPr>
              <a:t>dan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tipe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</a:rPr>
              <a:t>perkerasan</a:t>
            </a:r>
            <a:r>
              <a:rPr lang="en-US" sz="2400" dirty="0" smtClean="0">
                <a:latin typeface="Arial" panose="020B0604020202020204" pitchFamily="34" charset="0"/>
              </a:rPr>
              <a:t>.</a:t>
            </a:r>
          </a:p>
          <a:p>
            <a:pPr marL="457200" marR="0" indent="-457200" algn="just">
              <a:buAutoNum type="arabicPeriod"/>
            </a:pP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</a:rPr>
              <a:t>Pemilihan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bahan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yang paling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tepat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untuk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</a:rPr>
              <a:t>struktur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jembatan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berdasarkan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pertimbangan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struktural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dan</a:t>
            </a:r>
            <a:r>
              <a:rPr lang="en-US" sz="2400" dirty="0">
                <a:latin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</a:rPr>
              <a:t>estetika</a:t>
            </a:r>
            <a:r>
              <a:rPr lang="en-US" sz="2400" dirty="0"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4398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49505" y="430305"/>
            <a:ext cx="1042147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just">
              <a:lnSpc>
                <a:spcPct val="150000"/>
              </a:lnSpc>
            </a:pPr>
            <a:r>
              <a:rPr lang="en-US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Aspek</a:t>
            </a:r>
            <a:r>
              <a:rPr lang="en-US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estetika</a:t>
            </a:r>
            <a:r>
              <a:rPr lang="en-US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endParaRPr lang="en-US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marR="0" algn="just">
              <a:lnSpc>
                <a:spcPct val="150000"/>
              </a:lnSpc>
            </a:pPr>
            <a:r>
              <a:rPr lang="en-US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Dewasa</a:t>
            </a: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ini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modern di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daerah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perkotaan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didesain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tidak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hanya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didasarkan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pada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struktural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pemenuhan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tansportasi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saja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tetapi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juga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untuk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ekonomi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artistik</a:t>
            </a: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marR="0" algn="just">
              <a:lnSpc>
                <a:spcPct val="150000"/>
              </a:lnSpc>
            </a:pPr>
            <a:r>
              <a:rPr lang="en-US" sz="32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Pada</a:t>
            </a:r>
            <a:r>
              <a:rPr lang="en-US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" panose="020B0604020202020204" pitchFamily="34" charset="0"/>
              </a:rPr>
              <a:t>banyak</a:t>
            </a:r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kota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-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kota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besar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di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dunia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terdapat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yang </a:t>
            </a:r>
            <a:r>
              <a:rPr lang="en-US" sz="3200" dirty="0" err="1">
                <a:solidFill>
                  <a:srgbClr val="000000"/>
                </a:solidFill>
                <a:latin typeface="Arial" panose="020B0604020202020204" pitchFamily="34" charset="0"/>
              </a:rPr>
              <a:t>mempunyai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nilai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estetika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yang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maha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tinggi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disamping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kekuatan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</a:rPr>
              <a:t>strukturnya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1507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77472" y="0"/>
            <a:ext cx="10730752" cy="65556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R="0" algn="just">
              <a:lnSpc>
                <a:spcPct val="150000"/>
              </a:lnSpc>
            </a:pPr>
            <a:r>
              <a:rPr lang="en-US" sz="28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Layout </a:t>
            </a:r>
            <a:r>
              <a:rPr lang="en-US" sz="28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jembatan</a:t>
            </a:r>
            <a:endParaRPr lang="en-US" sz="28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marR="0"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Setelah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lokasi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ditentukan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variabel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berikutnya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yang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penting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pula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sebagai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pertimbangan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adalah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layout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terhadap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topografi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setempat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Pada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awal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perkembangan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sistem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jalan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raya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standar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jalan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raya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lebih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rendah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dari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Biaya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investasi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</a:rPr>
              <a:t>jembatan</a:t>
            </a:r>
            <a:r>
              <a:rPr lang="en-US" sz="2800" dirty="0" smtClean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merupakan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proporsi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terbesar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dari</a:t>
            </a:r>
            <a:r>
              <a:rPr lang="en-US" sz="2800" dirty="0">
                <a:latin typeface="Arial" panose="020B0604020202020204" pitchFamily="34" charset="0"/>
              </a:rPr>
              <a:t> total </a:t>
            </a:r>
            <a:r>
              <a:rPr lang="en-US" sz="2800" dirty="0" err="1">
                <a:latin typeface="Arial" panose="020B0604020202020204" pitchFamily="34" charset="0"/>
              </a:rPr>
              <a:t>biaya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jalan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raya</a:t>
            </a:r>
            <a:r>
              <a:rPr lang="en-US" sz="2800" dirty="0">
                <a:latin typeface="Arial" panose="020B0604020202020204" pitchFamily="34" charset="0"/>
              </a:rPr>
              <a:t>. </a:t>
            </a:r>
            <a:r>
              <a:rPr lang="en-US" sz="2800" dirty="0" err="1">
                <a:latin typeface="Arial" panose="020B0604020202020204" pitchFamily="34" charset="0"/>
              </a:rPr>
              <a:t>Sebagai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kosekuensinya</a:t>
            </a:r>
            <a:r>
              <a:rPr lang="en-US" sz="2800" dirty="0">
                <a:latin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</a:rPr>
              <a:t>struktur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tersebut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hampir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selalu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dibangun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pada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tempat</a:t>
            </a:r>
            <a:r>
              <a:rPr lang="en-US" sz="2800" dirty="0">
                <a:latin typeface="Arial" panose="020B0604020202020204" pitchFamily="34" charset="0"/>
              </a:rPr>
              <a:t> yang ideal </a:t>
            </a:r>
            <a:r>
              <a:rPr lang="en-US" sz="2800" dirty="0" err="1">
                <a:latin typeface="Arial" panose="020B0604020202020204" pitchFamily="34" charset="0"/>
              </a:rPr>
              <a:t>untuk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memungkinkan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bentang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jembatan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sangat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pendek</a:t>
            </a:r>
            <a:r>
              <a:rPr lang="en-US" sz="2800" dirty="0">
                <a:latin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</a:rPr>
              <a:t>fondasi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dapat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dibuat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sehematnya</a:t>
            </a:r>
            <a:r>
              <a:rPr lang="en-US" sz="2800" dirty="0">
                <a:latin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melintasi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sungai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dengan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layout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berbentuk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square layout</a:t>
            </a:r>
            <a:r>
              <a:rPr lang="en-US" sz="2800" dirty="0"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2213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3977" y="625657"/>
            <a:ext cx="1034078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Berikut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diberikan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beberapa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ilustrasi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beberapa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perbedaan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kepentingan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antara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seorang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ahli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jalan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ahli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</a:p>
          <a:p>
            <a:pPr marL="514350" marR="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Pandangan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Ahli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Perlintasan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yang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tegak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lurus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sungai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jurang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atau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jalan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rel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lebih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sering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terpilih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daripada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perlintasan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yang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membentuk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alinemen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yang miring.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Penentuan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ini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didasarkan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pada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aspek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teknis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dan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ekonomi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Waddel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(1916)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menyatakan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bahwa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struktur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yang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dibuat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pada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alinemen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yang miring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adalah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abominasi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dalam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lingkup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rekayasa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4779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58788" y="1210578"/>
            <a:ext cx="10103224" cy="4536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marR="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2800" dirty="0" err="1" smtClean="0">
                <a:latin typeface="Arial" panose="020B0604020202020204" pitchFamily="34" charset="0"/>
              </a:rPr>
              <a:t>Struktur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sederhana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Merupakan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suatu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kenyataan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untuk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struktur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yang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relatif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sederhana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sering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diabaikan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terhadap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alinemen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jalan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Para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ahli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jalan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raya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sering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menempatkan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alinemen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jalan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sedemikian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sehingga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struktur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merupakan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bagian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penuh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dari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alinemen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jalan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tersebut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Sehingga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apabila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melalui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sungai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seringkali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kurang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memperhatika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layout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secara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cermat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5351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22611" y="661971"/>
            <a:ext cx="10035989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1825" marR="0" indent="-631825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Layout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jembatan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bentang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panjang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Sebagai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suatu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struktur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bertambahnya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tingkat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kegunaan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jalan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dan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</a:rPr>
              <a:t>panjang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bentang</a:t>
            </a:r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</a:rPr>
              <a:t>merupakan</a:t>
            </a:r>
            <a:r>
              <a:rPr lang="en-US" sz="2800" dirty="0" smtClean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hal</a:t>
            </a:r>
            <a:r>
              <a:rPr lang="en-US" sz="2800" dirty="0">
                <a:latin typeface="Arial" panose="020B0604020202020204" pitchFamily="34" charset="0"/>
              </a:rPr>
              <a:t> yang </a:t>
            </a:r>
            <a:r>
              <a:rPr lang="en-US" sz="2800" dirty="0" err="1">
                <a:latin typeface="Arial" panose="020B0604020202020204" pitchFamily="34" charset="0"/>
              </a:rPr>
              <a:t>cukup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penting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untuk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menentukan</a:t>
            </a:r>
            <a:r>
              <a:rPr lang="en-US" sz="2800" dirty="0">
                <a:latin typeface="Arial" panose="020B0604020202020204" pitchFamily="34" charset="0"/>
              </a:rPr>
              <a:t> layout. </a:t>
            </a:r>
            <a:r>
              <a:rPr lang="en-US" sz="2800" dirty="0" err="1">
                <a:latin typeface="Arial" panose="020B0604020202020204" pitchFamily="34" charset="0"/>
              </a:rPr>
              <a:t>Pada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kasus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seperti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ini</a:t>
            </a:r>
            <a:r>
              <a:rPr lang="en-US" sz="2800" dirty="0">
                <a:latin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</a:rPr>
              <a:t>dalam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menentukan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bagaimana</a:t>
            </a:r>
            <a:r>
              <a:rPr lang="en-US" sz="2800" dirty="0">
                <a:latin typeface="Arial" panose="020B0604020202020204" pitchFamily="34" charset="0"/>
              </a:rPr>
              <a:t> layout </a:t>
            </a:r>
            <a:r>
              <a:rPr lang="en-US" sz="2800" dirty="0" err="1">
                <a:latin typeface="Arial" panose="020B0604020202020204" pitchFamily="34" charset="0"/>
              </a:rPr>
              <a:t>jembatan</a:t>
            </a:r>
            <a:r>
              <a:rPr lang="en-US" sz="2800" dirty="0">
                <a:latin typeface="Arial" panose="020B0604020202020204" pitchFamily="34" charset="0"/>
              </a:rPr>
              <a:t> yang </a:t>
            </a:r>
            <a:r>
              <a:rPr lang="en-US" sz="2800" dirty="0" err="1">
                <a:latin typeface="Arial" panose="020B0604020202020204" pitchFamily="34" charset="0"/>
              </a:rPr>
              <a:t>sesuai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perlu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diselaraskan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oleh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kedua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ahli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tersebut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guna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menekan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biaya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konstruksi</a:t>
            </a:r>
            <a:r>
              <a:rPr lang="en-US" sz="2800" dirty="0">
                <a:latin typeface="Arial" panose="020B0604020202020204" pitchFamily="34" charset="0"/>
              </a:rPr>
              <a:t>. </a:t>
            </a:r>
            <a:r>
              <a:rPr lang="en-US" sz="2800" dirty="0" err="1">
                <a:latin typeface="Arial" panose="020B0604020202020204" pitchFamily="34" charset="0"/>
              </a:rPr>
              <a:t>Banyak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faktor</a:t>
            </a:r>
            <a:r>
              <a:rPr lang="en-US" sz="2800" dirty="0">
                <a:latin typeface="Arial" panose="020B0604020202020204" pitchFamily="34" charset="0"/>
              </a:rPr>
              <a:t> yang </a:t>
            </a:r>
            <a:r>
              <a:rPr lang="en-US" sz="2800" dirty="0" err="1">
                <a:latin typeface="Arial" panose="020B0604020202020204" pitchFamily="34" charset="0"/>
              </a:rPr>
              <a:t>mempengaruhinya</a:t>
            </a:r>
            <a:r>
              <a:rPr lang="en-US" sz="2800" dirty="0">
                <a:latin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</a:rPr>
              <a:t>salah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satunya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</a:rPr>
              <a:t>adalah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sudut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yang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dibentuk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terhadap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bidang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</a:rPr>
              <a:t>alinemen</a:t>
            </a:r>
            <a:r>
              <a:rPr lang="en-US" sz="2800" dirty="0"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2160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62" y="0"/>
            <a:ext cx="91678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3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013" y="403412"/>
            <a:ext cx="10502378" cy="242047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434" y="3357460"/>
            <a:ext cx="9333876" cy="167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85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499" y="189693"/>
            <a:ext cx="5460760" cy="39614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5" y="4841926"/>
            <a:ext cx="11125220" cy="181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09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116</TotalTime>
  <Words>618</Words>
  <Application>Microsoft Office PowerPoint</Application>
  <PresentationFormat>Custom</PresentationFormat>
  <Paragraphs>37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Wisp</vt:lpstr>
      <vt:lpstr>PROSES PERENCANAAN JEMBATAN</vt:lpstr>
      <vt:lpstr>PowerPoint Presentation</vt:lpstr>
      <vt:lpstr>Skema proses perencanaan</vt:lpstr>
      <vt:lpstr>PowerPoint Presentation</vt:lpstr>
      <vt:lpstr>Diagram alir proses perencanaan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PROSES PERENCANAAN JEMBATAN</dc:title>
  <dc:creator>samsung</dc:creator>
  <cp:lastModifiedBy>Windows User</cp:lastModifiedBy>
  <cp:revision>23</cp:revision>
  <dcterms:created xsi:type="dcterms:W3CDTF">2017-09-19T17:39:40Z</dcterms:created>
  <dcterms:modified xsi:type="dcterms:W3CDTF">2018-09-20T03:52:00Z</dcterms:modified>
</cp:coreProperties>
</file>