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8" r:id="rId7"/>
    <p:sldId id="265" r:id="rId8"/>
    <p:sldId id="270" r:id="rId9"/>
    <p:sldId id="261" r:id="rId10"/>
    <p:sldId id="269" r:id="rId11"/>
    <p:sldId id="267" r:id="rId12"/>
    <p:sldId id="271" r:id="rId13"/>
    <p:sldId id="272" r:id="rId14"/>
    <p:sldId id="274" r:id="rId15"/>
    <p:sldId id="27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0E22A"/>
    <a:srgbClr val="FE9F98"/>
    <a:srgbClr val="AEDA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BB584F-566A-43DE-9888-27A16FB9AE12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D9EDC-8454-45A4-8E42-7CF8652136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107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fld id="{0000B62A-AE21-42C3-B208-0C95009E1E2D}" type="slidenum">
              <a:rPr lang="en-US" sz="1200"/>
              <a:pPr/>
              <a:t>7</a:t>
            </a:fld>
            <a:endParaRPr lang="en-US" sz="1200"/>
          </a:p>
        </p:txBody>
      </p:sp>
      <p:sp>
        <p:nvSpPr>
          <p:cNvPr id="5325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r"/>
            <a:fld id="{87C12B20-0A88-4713-AEA7-EA0871499F0C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532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mtClean="0">
                <a:latin typeface="Times New Roman" pitchFamily="18" charset="0"/>
                <a:ea typeface="ヒラギノ角ゴ Pro W3" charset="-128"/>
              </a:rPr>
              <a:t>Figure 55.14 Exploring: Water and Nutrient Cycling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fld id="{3FD088AD-D78B-40DE-ABCF-B9BF23D202FF}" type="slidenum">
              <a:rPr lang="en-US" sz="1200" smtClean="0"/>
              <a:pPr/>
              <a:t>11</a:t>
            </a:fld>
            <a:endParaRPr lang="en-US" sz="1200" smtClean="0"/>
          </a:p>
        </p:txBody>
      </p:sp>
      <p:sp>
        <p:nvSpPr>
          <p:cNvPr id="55299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r"/>
            <a:fld id="{3A999497-9207-4F80-8F99-19939FE3FC55}" type="slidenum">
              <a:rPr lang="en-US" sz="1200"/>
              <a:pPr algn="r"/>
              <a:t>11</a:t>
            </a:fld>
            <a:endParaRPr lang="en-US" sz="1200"/>
          </a:p>
        </p:txBody>
      </p:sp>
      <p:sp>
        <p:nvSpPr>
          <p:cNvPr id="553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530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smtClean="0">
                <a:latin typeface="Times New Roman" pitchFamily="18" charset="0"/>
                <a:ea typeface="ヒラギノ角ゴ Pro W3" charset="-128"/>
              </a:rPr>
              <a:t>Figure 55.14 Exploring: Water and Nutrient Cycling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93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276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821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591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21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600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931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82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33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42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439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C6BF1-2ABD-4815-802E-572CD42EF8DF}" type="datetimeFigureOut">
              <a:rPr lang="en-US" smtClean="0"/>
              <a:t>12/10/2023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90B89-7606-4DC7-AA7C-E843F4C72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774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DAUR BIOGEOKIMIA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by : </a:t>
            </a:r>
            <a:r>
              <a:rPr lang="en-US" sz="1800" dirty="0" err="1" smtClean="0"/>
              <a:t>Fibria</a:t>
            </a:r>
            <a:endParaRPr lang="en-US" sz="1800" dirty="0" smtClean="0"/>
          </a:p>
          <a:p>
            <a:r>
              <a:rPr lang="en-US" sz="1800" dirty="0" smtClean="0"/>
              <a:t>Program </a:t>
            </a:r>
            <a:r>
              <a:rPr lang="en-US" sz="1800" dirty="0" err="1" smtClean="0"/>
              <a:t>Studi</a:t>
            </a:r>
            <a:r>
              <a:rPr lang="en-US" sz="1800" dirty="0" smtClean="0"/>
              <a:t> </a:t>
            </a:r>
            <a:r>
              <a:rPr lang="en-US" sz="1800" dirty="0" err="1" smtClean="0"/>
              <a:t>Pendidikan</a:t>
            </a:r>
            <a:r>
              <a:rPr lang="en-US" sz="1800" dirty="0" smtClean="0"/>
              <a:t> </a:t>
            </a:r>
            <a:r>
              <a:rPr lang="en-US" sz="1800" dirty="0" err="1" smtClean="0"/>
              <a:t>Biologi</a:t>
            </a:r>
            <a:endParaRPr lang="en-US" sz="1800" dirty="0" smtClean="0"/>
          </a:p>
          <a:p>
            <a:r>
              <a:rPr lang="en-US" sz="1800" dirty="0" err="1" smtClean="0"/>
              <a:t>Universitas</a:t>
            </a:r>
            <a:r>
              <a:rPr lang="en-US" sz="1800" dirty="0" smtClean="0"/>
              <a:t> PGRI Semarang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41063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334000" cy="868362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dirty="0" err="1" smtClean="0"/>
              <a:t>Arti</a:t>
            </a:r>
            <a:r>
              <a:rPr lang="en-US" sz="3200" dirty="0" smtClean="0"/>
              <a:t> </a:t>
            </a:r>
            <a:r>
              <a:rPr lang="en-US" sz="3200" dirty="0" err="1" smtClean="0"/>
              <a:t>Daur</a:t>
            </a:r>
            <a:r>
              <a:rPr lang="en-US" sz="3200" dirty="0" smtClean="0"/>
              <a:t> </a:t>
            </a:r>
            <a:r>
              <a:rPr lang="en-US" sz="3200" dirty="0" err="1" smtClean="0"/>
              <a:t>Biogeokimia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191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400" b="1" dirty="0" err="1" smtClean="0"/>
              <a:t>Daur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Biogeokimia</a:t>
            </a:r>
            <a:r>
              <a:rPr lang="en-US" sz="2400" b="1" dirty="0" smtClean="0"/>
              <a:t>  </a:t>
            </a:r>
          </a:p>
          <a:p>
            <a:pPr>
              <a:buFont typeface="Wingdings"/>
              <a:buChar char="à"/>
            </a:pPr>
            <a:r>
              <a:rPr lang="en-US" sz="2400" dirty="0" err="1" smtClean="0">
                <a:sym typeface="Wingdings" pitchFamily="2" charset="2"/>
              </a:rPr>
              <a:t>Daur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nutrien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atau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materi-materi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kimia</a:t>
            </a:r>
            <a:r>
              <a:rPr lang="en-US" sz="2400" dirty="0" smtClean="0">
                <a:sym typeface="Wingdings" pitchFamily="2" charset="2"/>
              </a:rPr>
              <a:t> yang </a:t>
            </a:r>
            <a:r>
              <a:rPr lang="en-US" sz="2400" dirty="0" err="1" smtClean="0">
                <a:sym typeface="Wingdings" pitchFamily="2" charset="2"/>
              </a:rPr>
              <a:t>melalui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tubuh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makhluk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hidup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lingkungan</a:t>
            </a:r>
            <a:r>
              <a:rPr lang="en-US" sz="2400" dirty="0" smtClean="0">
                <a:sym typeface="Wingdings" pitchFamily="2" charset="2"/>
              </a:rPr>
              <a:t> (di </a:t>
            </a:r>
            <a:r>
              <a:rPr lang="en-US" sz="2400" dirty="0" err="1" smtClean="0">
                <a:sym typeface="Wingdings" pitchFamily="2" charset="2"/>
              </a:rPr>
              <a:t>alam</a:t>
            </a:r>
            <a:r>
              <a:rPr lang="en-US" sz="2400" dirty="0" smtClean="0">
                <a:sym typeface="Wingdings" pitchFamily="2" charset="2"/>
              </a:rPr>
              <a:t>),</a:t>
            </a:r>
            <a:r>
              <a:rPr lang="en-US" sz="2400" dirty="0" err="1" smtClean="0">
                <a:sym typeface="Wingdings" pitchFamily="2" charset="2"/>
              </a:rPr>
              <a:t>berlangsung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secara</a:t>
            </a:r>
            <a:r>
              <a:rPr lang="en-US" sz="2400" dirty="0" smtClean="0">
                <a:sym typeface="Wingdings" pitchFamily="2" charset="2"/>
              </a:rPr>
              <a:t>  </a:t>
            </a:r>
            <a:r>
              <a:rPr lang="en-US" sz="2400" dirty="0" err="1" smtClean="0">
                <a:sym typeface="Wingdings" pitchFamily="2" charset="2"/>
              </a:rPr>
              <a:t>bergantian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terus-menerus</a:t>
            </a:r>
            <a:r>
              <a:rPr lang="en-US" sz="2400" dirty="0" smtClean="0">
                <a:sym typeface="Wingdings" pitchFamily="2" charset="2"/>
              </a:rPr>
              <a:t> (</a:t>
            </a:r>
            <a:r>
              <a:rPr lang="en-US" sz="2400" dirty="0" err="1" smtClean="0">
                <a:sym typeface="Wingdings" pitchFamily="2" charset="2"/>
              </a:rPr>
              <a:t>tidak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pernah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berhenti</a:t>
            </a:r>
            <a:r>
              <a:rPr lang="en-US" sz="2400" dirty="0" smtClean="0">
                <a:sym typeface="Wingdings" pitchFamily="2" charset="2"/>
              </a:rPr>
              <a:t>).</a:t>
            </a:r>
          </a:p>
          <a:p>
            <a:pPr>
              <a:buFont typeface="Wingdings"/>
              <a:buChar char="à"/>
            </a:pPr>
            <a:r>
              <a:rPr lang="en-US" sz="2400" dirty="0" smtClean="0"/>
              <a:t> “</a:t>
            </a:r>
            <a:r>
              <a:rPr lang="en-US" sz="2400" b="1" dirty="0" smtClean="0"/>
              <a:t>Bio</a:t>
            </a:r>
            <a:r>
              <a:rPr lang="en-US" sz="2400" dirty="0" smtClean="0"/>
              <a:t>”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endParaRPr lang="en-US" sz="2400" dirty="0" smtClean="0"/>
          </a:p>
          <a:p>
            <a:pPr>
              <a:buFont typeface="Wingdings"/>
              <a:buChar char="à"/>
            </a:pPr>
            <a:r>
              <a:rPr lang="en-US" sz="2400" dirty="0" smtClean="0"/>
              <a:t>“</a:t>
            </a:r>
            <a:r>
              <a:rPr lang="en-US" sz="2400" b="1" dirty="0" smtClean="0"/>
              <a:t>Geo</a:t>
            </a:r>
            <a:r>
              <a:rPr lang="en-US" sz="2400" dirty="0" smtClean="0"/>
              <a:t>” </a:t>
            </a:r>
            <a:r>
              <a:rPr lang="en-US" sz="2400" dirty="0" err="1" smtClean="0"/>
              <a:t>berarti</a:t>
            </a:r>
            <a:r>
              <a:rPr lang="en-US" sz="2400" dirty="0" smtClean="0"/>
              <a:t> </a:t>
            </a:r>
            <a:r>
              <a:rPr lang="en-US" sz="2400" dirty="0" err="1" smtClean="0"/>
              <a:t>batu</a:t>
            </a:r>
            <a:r>
              <a:rPr lang="en-US" sz="2400" dirty="0" smtClean="0"/>
              <a:t>, </a:t>
            </a:r>
            <a:r>
              <a:rPr lang="en-US" sz="2400" dirty="0" err="1" smtClean="0"/>
              <a:t>udara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air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bumi</a:t>
            </a:r>
            <a:endParaRPr lang="en-US" sz="2400" dirty="0" smtClean="0"/>
          </a:p>
          <a:p>
            <a:pPr>
              <a:buFont typeface="Wingdings"/>
              <a:buChar char="à"/>
            </a:pPr>
            <a:r>
              <a:rPr lang="en-US" sz="2400" dirty="0" smtClean="0"/>
              <a:t>“</a:t>
            </a:r>
            <a:r>
              <a:rPr lang="en-US" sz="2400" b="1" dirty="0" err="1" smtClean="0"/>
              <a:t>Biogeokimia</a:t>
            </a:r>
            <a:r>
              <a:rPr lang="en-US" sz="2400" dirty="0" smtClean="0"/>
              <a:t>”  </a:t>
            </a:r>
            <a:r>
              <a:rPr lang="en-US" sz="2400" dirty="0" err="1" smtClean="0"/>
              <a:t>istilah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dibuat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G.E Hutchinson (1944, 1950)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pengkajian</a:t>
            </a:r>
            <a:r>
              <a:rPr lang="en-US" sz="2400" dirty="0" smtClean="0"/>
              <a:t> </a:t>
            </a:r>
            <a:r>
              <a:rPr lang="en-US" sz="2400" dirty="0" err="1" smtClean="0"/>
              <a:t>pertukaran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perubahan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terus-menerus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bahan-bahan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komponen</a:t>
            </a:r>
            <a:r>
              <a:rPr lang="en-US" sz="2400" dirty="0" smtClean="0"/>
              <a:t> </a:t>
            </a:r>
            <a:r>
              <a:rPr lang="en-US" sz="2400" dirty="0" err="1" smtClean="0"/>
              <a:t>biosfer</a:t>
            </a:r>
            <a:r>
              <a:rPr lang="en-US" sz="2400" dirty="0" smtClean="0"/>
              <a:t> yang </a:t>
            </a:r>
            <a:r>
              <a:rPr lang="en-US" sz="2400" dirty="0" err="1" smtClean="0"/>
              <a:t>hidup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6012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533400"/>
            <a:ext cx="3276600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DAUR NITROGEN</a:t>
            </a:r>
            <a:endParaRPr lang="en-US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8114193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506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274638"/>
            <a:ext cx="5410200" cy="792162"/>
          </a:xfr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dirty="0" smtClean="0"/>
              <a:t>Proses </a:t>
            </a:r>
            <a:r>
              <a:rPr lang="en-US" sz="3200" dirty="0" err="1" smtClean="0"/>
              <a:t>Daur</a:t>
            </a:r>
            <a:r>
              <a:rPr lang="en-US" sz="3200" dirty="0" smtClean="0"/>
              <a:t> Nitrogen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3120" y="1329450"/>
            <a:ext cx="4222679" cy="469035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1800" b="1" dirty="0" err="1" smtClean="0"/>
              <a:t>Sumber</a:t>
            </a:r>
            <a:r>
              <a:rPr lang="en-US" sz="1800" b="1" dirty="0" smtClean="0"/>
              <a:t> nitrogen :</a:t>
            </a:r>
          </a:p>
          <a:p>
            <a:pPr>
              <a:buFont typeface="+mj-lt"/>
              <a:buAutoNum type="arabicPeriod"/>
            </a:pPr>
            <a:r>
              <a:rPr lang="en-US" sz="1800" dirty="0" smtClean="0"/>
              <a:t>Nitrogen (N2) </a:t>
            </a:r>
            <a:r>
              <a:rPr lang="en-US" sz="1800" dirty="0" err="1" smtClean="0"/>
              <a:t>sebagian</a:t>
            </a:r>
            <a:r>
              <a:rPr lang="en-US" sz="1800" dirty="0" smtClean="0"/>
              <a:t> </a:t>
            </a:r>
            <a:r>
              <a:rPr lang="en-US" sz="1800" dirty="0" err="1" smtClean="0"/>
              <a:t>besar</a:t>
            </a:r>
            <a:r>
              <a:rPr lang="en-US" sz="1800" dirty="0" smtClean="0"/>
              <a:t> </a:t>
            </a:r>
            <a:r>
              <a:rPr lang="en-US" sz="1800" dirty="0" err="1" smtClean="0"/>
              <a:t>terdapat</a:t>
            </a:r>
            <a:r>
              <a:rPr lang="en-US" sz="1800" dirty="0" smtClean="0"/>
              <a:t> di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</a:t>
            </a:r>
            <a:r>
              <a:rPr lang="en-US" sz="1800" dirty="0" err="1" smtClean="0"/>
              <a:t>hidup</a:t>
            </a:r>
            <a:r>
              <a:rPr lang="en-US" sz="1800" dirty="0" smtClean="0"/>
              <a:t> yang </a:t>
            </a:r>
            <a:r>
              <a:rPr lang="en-US" sz="1800" dirty="0" err="1" smtClean="0"/>
              <a:t>berasal</a:t>
            </a:r>
            <a:r>
              <a:rPr lang="en-US" sz="1800" dirty="0" smtClean="0"/>
              <a:t> </a:t>
            </a:r>
            <a:r>
              <a:rPr lang="en-US" sz="1800" dirty="0" err="1" smtClean="0"/>
              <a:t>dari</a:t>
            </a:r>
            <a:r>
              <a:rPr lang="en-US" sz="1800" dirty="0" smtClean="0"/>
              <a:t> </a:t>
            </a:r>
            <a:r>
              <a:rPr lang="en-US" sz="1800" dirty="0" err="1" smtClean="0"/>
              <a:t>penambatan</a:t>
            </a:r>
            <a:r>
              <a:rPr lang="en-US" sz="1800" dirty="0" smtClean="0"/>
              <a:t> (</a:t>
            </a:r>
            <a:r>
              <a:rPr lang="en-US" sz="1800" dirty="0" err="1" smtClean="0"/>
              <a:t>reduksi</a:t>
            </a:r>
            <a:r>
              <a:rPr lang="en-US" sz="1800" dirty="0" smtClean="0"/>
              <a:t>)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mikroorganisme</a:t>
            </a:r>
            <a:r>
              <a:rPr lang="en-US" sz="1800" dirty="0" smtClean="0"/>
              <a:t> yang </a:t>
            </a:r>
            <a:r>
              <a:rPr lang="en-US" sz="1800" dirty="0" err="1" smtClean="0"/>
              <a:t>biasa</a:t>
            </a:r>
            <a:r>
              <a:rPr lang="en-US" sz="1800" dirty="0" smtClean="0"/>
              <a:t> </a:t>
            </a:r>
            <a:r>
              <a:rPr lang="en-US" sz="1800" dirty="0" err="1" smtClean="0"/>
              <a:t>terdapat</a:t>
            </a:r>
            <a:r>
              <a:rPr lang="en-US" sz="1800" dirty="0" smtClean="0"/>
              <a:t> di </a:t>
            </a:r>
            <a:r>
              <a:rPr lang="en-US" sz="1800" dirty="0" err="1" smtClean="0"/>
              <a:t>akar</a:t>
            </a:r>
            <a:r>
              <a:rPr lang="en-US" sz="1800" dirty="0" smtClean="0"/>
              <a:t> (</a:t>
            </a:r>
            <a:r>
              <a:rPr lang="en-US" sz="1800" dirty="0" err="1" smtClean="0"/>
              <a:t>legum</a:t>
            </a:r>
            <a:r>
              <a:rPr lang="en-US" sz="1800" dirty="0" smtClean="0"/>
              <a:t>), </a:t>
            </a:r>
            <a:r>
              <a:rPr lang="en-US" sz="1800" dirty="0" err="1" smtClean="0"/>
              <a:t>dari</a:t>
            </a:r>
            <a:r>
              <a:rPr lang="en-US" sz="1800" dirty="0" smtClean="0"/>
              <a:t> </a:t>
            </a:r>
            <a:r>
              <a:rPr lang="en-US" sz="1800" dirty="0" err="1" smtClean="0"/>
              <a:t>pupuk</a:t>
            </a:r>
            <a:r>
              <a:rPr lang="en-US" sz="1800" dirty="0" smtClean="0"/>
              <a:t> </a:t>
            </a:r>
            <a:r>
              <a:rPr lang="en-US" sz="1800" dirty="0" err="1" smtClean="0"/>
              <a:t>hasil</a:t>
            </a:r>
            <a:r>
              <a:rPr lang="en-US" sz="1800" dirty="0" smtClean="0"/>
              <a:t> </a:t>
            </a:r>
            <a:r>
              <a:rPr lang="en-US" sz="1800" dirty="0" err="1" smtClean="0"/>
              <a:t>penambatan</a:t>
            </a:r>
            <a:r>
              <a:rPr lang="en-US" sz="1800" dirty="0" smtClean="0"/>
              <a:t> </a:t>
            </a:r>
            <a:r>
              <a:rPr lang="en-US" sz="1800" dirty="0" err="1" smtClean="0"/>
              <a:t>secara</a:t>
            </a:r>
            <a:r>
              <a:rPr lang="en-US" sz="1800" dirty="0" smtClean="0"/>
              <a:t> </a:t>
            </a:r>
            <a:r>
              <a:rPr lang="en-US" sz="1800" dirty="0" err="1" smtClean="0"/>
              <a:t>industri</a:t>
            </a: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FF0000"/>
                </a:solidFill>
              </a:rPr>
              <a:t>…….(1 </a:t>
            </a:r>
            <a:r>
              <a:rPr lang="en-US" sz="1800" dirty="0" err="1" smtClean="0">
                <a:solidFill>
                  <a:srgbClr val="FF0000"/>
                </a:solidFill>
              </a:rPr>
              <a:t>dan</a:t>
            </a:r>
            <a:r>
              <a:rPr lang="en-US" sz="1800" dirty="0" smtClean="0">
                <a:solidFill>
                  <a:srgbClr val="FF0000"/>
                </a:solidFill>
              </a:rPr>
              <a:t> 2)</a:t>
            </a:r>
          </a:p>
          <a:p>
            <a:pPr>
              <a:buFont typeface="+mj-lt"/>
              <a:buAutoNum type="arabicPeriod"/>
            </a:pPr>
            <a:r>
              <a:rPr lang="en-US" sz="1800" dirty="0" smtClean="0">
                <a:solidFill>
                  <a:schemeClr val="tx1"/>
                </a:solidFill>
              </a:rPr>
              <a:t>N2 </a:t>
            </a:r>
            <a:r>
              <a:rPr lang="en-US" sz="1800" dirty="0" err="1" smtClean="0">
                <a:solidFill>
                  <a:schemeClr val="tx1"/>
                </a:solidFill>
              </a:rPr>
              <a:t>sebagian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kecil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masuk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ke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dalam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tanah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dari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atmosfer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dalam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bentuk</a:t>
            </a:r>
            <a:r>
              <a:rPr lang="en-US" sz="1800" dirty="0" smtClean="0">
                <a:solidFill>
                  <a:schemeClr val="tx1"/>
                </a:solidFill>
              </a:rPr>
              <a:t> Ion NH4+ (ammonium) </a:t>
            </a:r>
            <a:r>
              <a:rPr lang="en-US" sz="1800" dirty="0" err="1" smtClean="0">
                <a:solidFill>
                  <a:schemeClr val="tx1"/>
                </a:solidFill>
              </a:rPr>
              <a:t>dan</a:t>
            </a:r>
            <a:r>
              <a:rPr lang="en-US" sz="1800" dirty="0" smtClean="0">
                <a:solidFill>
                  <a:schemeClr val="tx1"/>
                </a:solidFill>
              </a:rPr>
              <a:t> NO3- (</a:t>
            </a:r>
            <a:r>
              <a:rPr lang="en-US" sz="1800" dirty="0" err="1" smtClean="0">
                <a:solidFill>
                  <a:schemeClr val="tx1"/>
                </a:solidFill>
              </a:rPr>
              <a:t>nitrat</a:t>
            </a:r>
            <a:r>
              <a:rPr lang="en-US" sz="1800" dirty="0" smtClean="0">
                <a:solidFill>
                  <a:schemeClr val="tx1"/>
                </a:solidFill>
              </a:rPr>
              <a:t>) </a:t>
            </a:r>
            <a:r>
              <a:rPr lang="en-US" sz="1800" dirty="0" err="1" smtClean="0">
                <a:solidFill>
                  <a:schemeClr val="tx1"/>
                </a:solidFill>
              </a:rPr>
              <a:t>bersama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hujan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lalu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diserap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oleh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akar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smtClean="0">
                <a:solidFill>
                  <a:srgbClr val="FF0000"/>
                </a:solidFill>
              </a:rPr>
              <a:t>………(3)</a:t>
            </a:r>
          </a:p>
          <a:p>
            <a:pPr marL="339725" indent="0">
              <a:buNone/>
            </a:pPr>
            <a:r>
              <a:rPr lang="en-US" sz="1800" dirty="0" smtClean="0">
                <a:solidFill>
                  <a:schemeClr val="tx1"/>
                </a:solidFill>
              </a:rPr>
              <a:t>NH4+ </a:t>
            </a:r>
            <a:r>
              <a:rPr lang="en-US" sz="1800" dirty="0" err="1" smtClean="0">
                <a:solidFill>
                  <a:schemeClr val="tx1"/>
                </a:solidFill>
              </a:rPr>
              <a:t>berasal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dari</a:t>
            </a:r>
            <a:r>
              <a:rPr lang="en-US" sz="1800" dirty="0" smtClean="0">
                <a:solidFill>
                  <a:schemeClr val="tx1"/>
                </a:solidFill>
              </a:rPr>
              <a:t> : </a:t>
            </a:r>
          </a:p>
          <a:p>
            <a:pPr>
              <a:buFont typeface="Wingdings" pitchFamily="2" charset="2"/>
              <a:buChar char="§"/>
            </a:pPr>
            <a:r>
              <a:rPr lang="en-US" sz="1800" dirty="0" err="1" smtClean="0">
                <a:solidFill>
                  <a:schemeClr val="tx1"/>
                </a:solidFill>
              </a:rPr>
              <a:t>Pembakaran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industri</a:t>
            </a:r>
            <a:endParaRPr lang="en-US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1800" dirty="0" err="1" smtClean="0">
                <a:solidFill>
                  <a:schemeClr val="tx1"/>
                </a:solidFill>
              </a:rPr>
              <a:t>Kegiatan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gunung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berapi</a:t>
            </a:r>
            <a:endParaRPr lang="en-US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1800" dirty="0" err="1" smtClean="0">
                <a:solidFill>
                  <a:schemeClr val="tx1"/>
                </a:solidFill>
              </a:rPr>
              <a:t>Kebakaran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hutan</a:t>
            </a:r>
            <a:endParaRPr lang="en-US" sz="1800" dirty="0" smtClean="0">
              <a:solidFill>
                <a:schemeClr val="tx1"/>
              </a:solidFill>
            </a:endParaRPr>
          </a:p>
          <a:p>
            <a:pPr marL="339725" indent="0">
              <a:buNone/>
            </a:pPr>
            <a:r>
              <a:rPr lang="en-US" sz="1800" dirty="0" smtClean="0">
                <a:solidFill>
                  <a:schemeClr val="tx1"/>
                </a:solidFill>
              </a:rPr>
              <a:t>NO3- </a:t>
            </a:r>
            <a:r>
              <a:rPr lang="en-US" sz="1800" dirty="0" err="1" smtClean="0">
                <a:solidFill>
                  <a:schemeClr val="tx1"/>
                </a:solidFill>
              </a:rPr>
              <a:t>berasal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dari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oksidasi</a:t>
            </a:r>
            <a:r>
              <a:rPr lang="en-US" sz="1800" dirty="0" smtClean="0">
                <a:solidFill>
                  <a:schemeClr val="tx1"/>
                </a:solidFill>
              </a:rPr>
              <a:t> N2 </a:t>
            </a:r>
            <a:r>
              <a:rPr lang="en-US" sz="1800" dirty="0" err="1" smtClean="0">
                <a:solidFill>
                  <a:schemeClr val="tx1"/>
                </a:solidFill>
              </a:rPr>
              <a:t>oleh</a:t>
            </a:r>
            <a:r>
              <a:rPr lang="en-US" sz="1800" dirty="0" smtClean="0">
                <a:solidFill>
                  <a:schemeClr val="tx1"/>
                </a:solidFill>
              </a:rPr>
              <a:t> O2 (</a:t>
            </a:r>
            <a:r>
              <a:rPr lang="en-US" sz="1800" dirty="0" err="1" smtClean="0">
                <a:solidFill>
                  <a:schemeClr val="tx1"/>
                </a:solidFill>
              </a:rPr>
              <a:t>ozon</a:t>
            </a:r>
            <a:r>
              <a:rPr lang="en-US" sz="1800" dirty="0" smtClean="0">
                <a:solidFill>
                  <a:schemeClr val="tx1"/>
                </a:solidFill>
              </a:rPr>
              <a:t>) </a:t>
            </a:r>
            <a:r>
              <a:rPr lang="en-US" sz="1800" dirty="0" err="1" smtClean="0">
                <a:solidFill>
                  <a:schemeClr val="tx1"/>
                </a:solidFill>
              </a:rPr>
              <a:t>saat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ada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halilintar</a:t>
            </a:r>
            <a:r>
              <a:rPr lang="en-US" sz="1800" dirty="0" smtClean="0">
                <a:solidFill>
                  <a:schemeClr val="tx1"/>
                </a:solidFill>
              </a:rPr>
              <a:t> (</a:t>
            </a:r>
            <a:r>
              <a:rPr lang="en-US" sz="1800" dirty="0" err="1" smtClean="0">
                <a:solidFill>
                  <a:schemeClr val="tx1"/>
                </a:solidFill>
              </a:rPr>
              <a:t>radiasi</a:t>
            </a:r>
            <a:r>
              <a:rPr lang="en-US" sz="1800" dirty="0" smtClean="0">
                <a:solidFill>
                  <a:schemeClr val="tx1"/>
                </a:solidFill>
              </a:rPr>
              <a:t> UV) </a:t>
            </a:r>
            <a:r>
              <a:rPr lang="en-US" sz="1800" dirty="0" smtClean="0">
                <a:solidFill>
                  <a:srgbClr val="FF0000"/>
                </a:solidFill>
              </a:rPr>
              <a:t>……..(4)</a:t>
            </a:r>
          </a:p>
          <a:p>
            <a:pPr marL="0" indent="0">
              <a:buNone/>
            </a:pPr>
            <a:endParaRPr lang="en-US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267200" cy="46482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225425" indent="-50800">
              <a:buNone/>
            </a:pPr>
            <a:r>
              <a:rPr lang="en-US" sz="1800" dirty="0" smtClean="0"/>
              <a:t>NH4+ </a:t>
            </a:r>
            <a:r>
              <a:rPr lang="en-US" sz="1800" dirty="0" err="1" smtClean="0"/>
              <a:t>dan</a:t>
            </a:r>
            <a:r>
              <a:rPr lang="en-US" sz="1800" dirty="0" smtClean="0"/>
              <a:t> NO3- </a:t>
            </a:r>
            <a:r>
              <a:rPr lang="en-US" sz="1800" dirty="0" err="1" smtClean="0"/>
              <a:t>masuk</a:t>
            </a:r>
            <a:r>
              <a:rPr lang="en-US" sz="1800" dirty="0" smtClean="0"/>
              <a:t> </a:t>
            </a:r>
            <a:r>
              <a:rPr lang="en-US" sz="1800" dirty="0" err="1" smtClean="0"/>
              <a:t>ke</a:t>
            </a:r>
            <a:r>
              <a:rPr lang="en-US" sz="1800" dirty="0" smtClean="0"/>
              <a:t>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diserap</a:t>
            </a:r>
            <a:r>
              <a:rPr lang="en-US" sz="1800" dirty="0" smtClean="0"/>
              <a:t>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akar</a:t>
            </a:r>
            <a:r>
              <a:rPr lang="en-US" sz="1800" dirty="0" smtClean="0"/>
              <a:t> </a:t>
            </a:r>
            <a:r>
              <a:rPr lang="en-US" sz="1800" dirty="0" err="1" smtClean="0"/>
              <a:t>tanaman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membentuk</a:t>
            </a:r>
            <a:r>
              <a:rPr lang="en-US" sz="1800" dirty="0" smtClean="0"/>
              <a:t> protein </a:t>
            </a:r>
            <a:r>
              <a:rPr lang="en-US" sz="1800" dirty="0" smtClean="0">
                <a:solidFill>
                  <a:srgbClr val="FF0000"/>
                </a:solidFill>
              </a:rPr>
              <a:t>……..(5)</a:t>
            </a:r>
          </a:p>
          <a:p>
            <a:pPr marL="225425" indent="-225425">
              <a:buNone/>
            </a:pPr>
            <a:r>
              <a:rPr lang="en-US" sz="1800" dirty="0" smtClean="0"/>
              <a:t>3. </a:t>
            </a:r>
            <a:r>
              <a:rPr lang="en-US" sz="1800" dirty="0" err="1" smtClean="0"/>
              <a:t>Pupuk</a:t>
            </a:r>
            <a:r>
              <a:rPr lang="en-US" sz="1800" dirty="0" smtClean="0"/>
              <a:t>,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</a:t>
            </a:r>
            <a:r>
              <a:rPr lang="en-US" sz="1800" dirty="0" err="1" smtClean="0"/>
              <a:t>mikro</a:t>
            </a:r>
            <a:r>
              <a:rPr lang="en-US" sz="1800" dirty="0" smtClean="0"/>
              <a:t>, </a:t>
            </a:r>
            <a:r>
              <a:rPr lang="en-US" sz="1800" dirty="0" err="1" smtClean="0"/>
              <a:t>hewan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tumbuhan</a:t>
            </a:r>
            <a:r>
              <a:rPr lang="en-US" sz="1800" dirty="0" smtClean="0"/>
              <a:t> yang </a:t>
            </a:r>
            <a:r>
              <a:rPr lang="en-US" sz="1800" dirty="0" err="1" smtClean="0"/>
              <a:t>mati</a:t>
            </a:r>
            <a:r>
              <a:rPr lang="en-US" sz="1800" dirty="0" smtClean="0"/>
              <a:t> </a:t>
            </a:r>
            <a:r>
              <a:rPr lang="en-US" sz="1800" dirty="0" err="1" smtClean="0"/>
              <a:t>merupakan</a:t>
            </a:r>
            <a:r>
              <a:rPr lang="en-US" sz="1800" dirty="0" smtClean="0"/>
              <a:t> </a:t>
            </a:r>
            <a:r>
              <a:rPr lang="en-US" sz="1800" dirty="0" err="1" smtClean="0"/>
              <a:t>sumber</a:t>
            </a:r>
            <a:r>
              <a:rPr lang="en-US" sz="1800" dirty="0" smtClean="0"/>
              <a:t> nitrogen yang </a:t>
            </a:r>
            <a:r>
              <a:rPr lang="en-US" sz="1800" dirty="0" err="1" smtClean="0"/>
              <a:t>kembali</a:t>
            </a:r>
            <a:r>
              <a:rPr lang="en-US" sz="1800" dirty="0" smtClean="0"/>
              <a:t> </a:t>
            </a:r>
            <a:r>
              <a:rPr lang="en-US" sz="1800" dirty="0" err="1" smtClean="0"/>
              <a:t>ke</a:t>
            </a:r>
            <a:r>
              <a:rPr lang="en-US" sz="1800" dirty="0" smtClean="0"/>
              <a:t> </a:t>
            </a:r>
            <a:r>
              <a:rPr lang="en-US" sz="1800" dirty="0" err="1" smtClean="0"/>
              <a:t>tanah</a:t>
            </a:r>
            <a:r>
              <a:rPr lang="en-US" sz="1800" dirty="0" smtClean="0"/>
              <a:t>, </a:t>
            </a:r>
            <a:r>
              <a:rPr lang="en-US" sz="1800" dirty="0" err="1" smtClean="0"/>
              <a:t>Jika</a:t>
            </a:r>
            <a:r>
              <a:rPr lang="en-US" sz="1800" dirty="0" smtClean="0"/>
              <a:t> </a:t>
            </a:r>
            <a:r>
              <a:rPr lang="en-US" sz="1800" dirty="0" err="1" smtClean="0"/>
              <a:t>tumbuhan</a:t>
            </a:r>
            <a:r>
              <a:rPr lang="en-US" sz="1800" dirty="0" smtClean="0"/>
              <a:t>, </a:t>
            </a:r>
            <a:r>
              <a:rPr lang="en-US" sz="1800" dirty="0" err="1" smtClean="0"/>
              <a:t>hewan</a:t>
            </a:r>
            <a:r>
              <a:rPr lang="en-US" sz="1800" dirty="0" smtClean="0"/>
              <a:t> </a:t>
            </a:r>
            <a:r>
              <a:rPr lang="en-US" sz="1800" dirty="0" err="1" smtClean="0"/>
              <a:t>mati</a:t>
            </a:r>
            <a:r>
              <a:rPr lang="en-US" sz="1800" dirty="0" smtClean="0"/>
              <a:t> </a:t>
            </a:r>
            <a:r>
              <a:rPr lang="en-US" sz="1800" dirty="0" err="1" smtClean="0"/>
              <a:t>akan</a:t>
            </a:r>
            <a:r>
              <a:rPr lang="en-US" sz="1800" dirty="0" smtClean="0"/>
              <a:t> </a:t>
            </a:r>
            <a:r>
              <a:rPr lang="en-US" sz="1800" dirty="0" err="1" smtClean="0"/>
              <a:t>menjadi</a:t>
            </a:r>
            <a:r>
              <a:rPr lang="en-US" sz="1800" dirty="0" smtClean="0"/>
              <a:t> </a:t>
            </a:r>
            <a:r>
              <a:rPr lang="en-US" sz="1800" dirty="0" err="1" smtClean="0"/>
              <a:t>fosil</a:t>
            </a:r>
            <a:r>
              <a:rPr lang="en-US" sz="1800" dirty="0" smtClean="0"/>
              <a:t> (</a:t>
            </a:r>
            <a:r>
              <a:rPr lang="en-US" sz="1800" dirty="0" err="1" smtClean="0"/>
              <a:t>dapat</a:t>
            </a:r>
            <a:r>
              <a:rPr lang="en-US" sz="1800" dirty="0" smtClean="0"/>
              <a:t> </a:t>
            </a:r>
            <a:r>
              <a:rPr lang="en-US" sz="1800" dirty="0" err="1" smtClean="0"/>
              <a:t>dijadikan</a:t>
            </a:r>
            <a:r>
              <a:rPr lang="en-US" sz="1800" dirty="0" smtClean="0"/>
              <a:t> </a:t>
            </a:r>
            <a:r>
              <a:rPr lang="en-US" sz="1800" dirty="0" err="1" smtClean="0"/>
              <a:t>bahan</a:t>
            </a:r>
            <a:r>
              <a:rPr lang="en-US" sz="1800" dirty="0" smtClean="0"/>
              <a:t> </a:t>
            </a:r>
            <a:r>
              <a:rPr lang="en-US" sz="1800" dirty="0" err="1" smtClean="0"/>
              <a:t>bakar</a:t>
            </a:r>
            <a:r>
              <a:rPr lang="en-US" sz="1800" dirty="0" smtClean="0"/>
              <a:t> </a:t>
            </a:r>
            <a:r>
              <a:rPr lang="en-US" sz="1800" dirty="0" err="1" smtClean="0"/>
              <a:t>fosil</a:t>
            </a:r>
            <a:r>
              <a:rPr lang="en-US" sz="1800" dirty="0" smtClean="0"/>
              <a:t>) </a:t>
            </a:r>
            <a:r>
              <a:rPr lang="en-US" sz="1800" dirty="0" err="1" smtClean="0"/>
              <a:t>sehingga</a:t>
            </a:r>
            <a:r>
              <a:rPr lang="en-US" sz="1800" dirty="0" smtClean="0"/>
              <a:t> </a:t>
            </a:r>
            <a:r>
              <a:rPr lang="en-US" sz="1800" dirty="0" err="1" smtClean="0"/>
              <a:t>menambah</a:t>
            </a:r>
            <a:r>
              <a:rPr lang="en-US" sz="1800" dirty="0" smtClean="0"/>
              <a:t> </a:t>
            </a:r>
            <a:r>
              <a:rPr lang="en-US" sz="1800" dirty="0" err="1" smtClean="0"/>
              <a:t>sumbangan</a:t>
            </a:r>
            <a:r>
              <a:rPr lang="en-US" sz="1800" dirty="0" smtClean="0"/>
              <a:t> nitrogen </a:t>
            </a:r>
            <a:r>
              <a:rPr lang="en-US" sz="1800" dirty="0" err="1" smtClean="0"/>
              <a:t>ke</a:t>
            </a:r>
            <a:r>
              <a:rPr lang="en-US" sz="1800" dirty="0" smtClean="0"/>
              <a:t> </a:t>
            </a:r>
            <a:r>
              <a:rPr lang="en-US" sz="1800" dirty="0" err="1" smtClean="0"/>
              <a:t>udara</a:t>
            </a:r>
            <a:r>
              <a:rPr lang="en-US" sz="1800" dirty="0" smtClean="0"/>
              <a:t> </a:t>
            </a:r>
            <a:r>
              <a:rPr lang="en-US" sz="1800" dirty="0" err="1" smtClean="0"/>
              <a:t>melalui</a:t>
            </a:r>
            <a:r>
              <a:rPr lang="en-US" sz="1800" dirty="0" smtClean="0"/>
              <a:t> proses </a:t>
            </a:r>
            <a:r>
              <a:rPr lang="en-US" sz="1800" dirty="0" err="1" smtClean="0"/>
              <a:t>pembakaran</a:t>
            </a:r>
            <a:r>
              <a:rPr lang="en-US" sz="1800" dirty="0" smtClean="0"/>
              <a:t> </a:t>
            </a:r>
            <a:r>
              <a:rPr lang="en-US" sz="1800" dirty="0" err="1" smtClean="0"/>
              <a:t>industri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non </a:t>
            </a:r>
            <a:r>
              <a:rPr lang="en-US" sz="1800" dirty="0" err="1" smtClean="0"/>
              <a:t>industri</a:t>
            </a: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FF0000"/>
                </a:solidFill>
              </a:rPr>
              <a:t>……(9)</a:t>
            </a:r>
          </a:p>
          <a:p>
            <a:pPr marL="287338" indent="-287338">
              <a:buFont typeface="Wingdings" pitchFamily="2" charset="2"/>
              <a:buChar char="q"/>
            </a:pPr>
            <a:r>
              <a:rPr lang="en-US" sz="1800" dirty="0" err="1" smtClean="0">
                <a:solidFill>
                  <a:schemeClr val="tx1"/>
                </a:solidFill>
              </a:rPr>
              <a:t>Sumber</a:t>
            </a:r>
            <a:r>
              <a:rPr lang="en-US" sz="1800" dirty="0" smtClean="0">
                <a:solidFill>
                  <a:schemeClr val="tx1"/>
                </a:solidFill>
              </a:rPr>
              <a:t> nitrogen yang </a:t>
            </a:r>
            <a:r>
              <a:rPr lang="en-US" sz="1800" dirty="0" err="1" smtClean="0">
                <a:solidFill>
                  <a:schemeClr val="tx1"/>
                </a:solidFill>
              </a:rPr>
              <a:t>kembali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ke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tanah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sebagian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besar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tidak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larut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sehingga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tidak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segera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tersedia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bagi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tanaman</a:t>
            </a:r>
            <a:r>
              <a:rPr lang="en-US" sz="1800" dirty="0" smtClean="0">
                <a:solidFill>
                  <a:schemeClr val="tx1"/>
                </a:solidFill>
              </a:rPr>
              <a:t>. Nitrogen yang </a:t>
            </a:r>
            <a:r>
              <a:rPr lang="en-US" sz="1800" dirty="0" err="1" smtClean="0">
                <a:solidFill>
                  <a:schemeClr val="tx1"/>
                </a:solidFill>
              </a:rPr>
              <a:t>ada</a:t>
            </a:r>
            <a:r>
              <a:rPr lang="en-US" sz="1800" dirty="0" smtClean="0">
                <a:solidFill>
                  <a:schemeClr val="tx1"/>
                </a:solidFill>
              </a:rPr>
              <a:t> di </a:t>
            </a:r>
            <a:r>
              <a:rPr lang="en-US" sz="1800" dirty="0" err="1" smtClean="0">
                <a:solidFill>
                  <a:schemeClr val="tx1"/>
                </a:solidFill>
              </a:rPr>
              <a:t>tanah</a:t>
            </a:r>
            <a:r>
              <a:rPr lang="en-US" sz="1800" dirty="0" smtClean="0">
                <a:solidFill>
                  <a:schemeClr val="tx1"/>
                </a:solidFill>
              </a:rPr>
              <a:t> (nitrogen </a:t>
            </a:r>
            <a:r>
              <a:rPr lang="en-US" sz="1800" dirty="0" err="1" smtClean="0">
                <a:solidFill>
                  <a:schemeClr val="tx1"/>
                </a:solidFill>
              </a:rPr>
              <a:t>organik</a:t>
            </a:r>
            <a:r>
              <a:rPr lang="en-US" sz="1800" dirty="0" smtClean="0">
                <a:solidFill>
                  <a:schemeClr val="tx1"/>
                </a:solidFill>
              </a:rPr>
              <a:t>) </a:t>
            </a:r>
            <a:r>
              <a:rPr lang="en-US" sz="1800" dirty="0" err="1" smtClean="0">
                <a:solidFill>
                  <a:schemeClr val="tx1"/>
                </a:solidFill>
              </a:rPr>
              <a:t>harus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diubah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menjadi</a:t>
            </a:r>
            <a:r>
              <a:rPr lang="en-US" sz="1800" dirty="0" smtClean="0">
                <a:solidFill>
                  <a:schemeClr val="tx1"/>
                </a:solidFill>
              </a:rPr>
              <a:t> NH4+ </a:t>
            </a:r>
            <a:r>
              <a:rPr lang="en-US" sz="1800" dirty="0" err="1" smtClean="0">
                <a:solidFill>
                  <a:schemeClr val="tx1"/>
                </a:solidFill>
              </a:rPr>
              <a:t>dengan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bantuan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bakteri</a:t>
            </a:r>
            <a:r>
              <a:rPr lang="en-US" sz="1800" dirty="0" smtClean="0">
                <a:solidFill>
                  <a:schemeClr val="tx1"/>
                </a:solidFill>
              </a:rPr>
              <a:t> + fungi </a:t>
            </a:r>
            <a:r>
              <a:rPr lang="en-US" sz="1800" dirty="0" err="1" smtClean="0">
                <a:solidFill>
                  <a:schemeClr val="tx1"/>
                </a:solidFill>
              </a:rPr>
              <a:t>tanah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smtClean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AMONIFIKASI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yaitu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proses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transformasi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nitrogen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organik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dalam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tanah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mjd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nitrogen </a:t>
            </a:r>
            <a:r>
              <a:rPr lang="en-US" sz="1800" b="1" dirty="0" err="1" smtClean="0">
                <a:solidFill>
                  <a:schemeClr val="tx1"/>
                </a:solidFill>
                <a:sym typeface="Wingdings" pitchFamily="2" charset="2"/>
              </a:rPr>
              <a:t>anorganik</a:t>
            </a:r>
            <a:r>
              <a:rPr lang="en-US" sz="1800" b="1" dirty="0" smtClean="0">
                <a:solidFill>
                  <a:schemeClr val="tx1"/>
                </a:solidFill>
                <a:sym typeface="Wingdings" pitchFamily="2" charset="2"/>
              </a:rPr>
              <a:t> (NH4+) </a:t>
            </a:r>
            <a:r>
              <a:rPr lang="en-US" sz="1800" b="1" dirty="0" smtClean="0">
                <a:solidFill>
                  <a:srgbClr val="FF0000"/>
                </a:solidFill>
                <a:sym typeface="Wingdings" pitchFamily="2" charset="2"/>
              </a:rPr>
              <a:t>……….(7a)</a:t>
            </a:r>
          </a:p>
          <a:p>
            <a:pPr marL="0" indent="0">
              <a:buNone/>
            </a:pPr>
            <a:endParaRPr lang="en-US" sz="1800" b="1" dirty="0" smtClean="0">
              <a:solidFill>
                <a:schemeClr val="tx1"/>
              </a:solidFill>
            </a:endParaRPr>
          </a:p>
          <a:p>
            <a:pPr marL="287338" indent="-287338">
              <a:buFont typeface="Wingdings" pitchFamily="2" charset="2"/>
              <a:buChar char="q"/>
            </a:pPr>
            <a:endParaRPr lang="en-US" sz="18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68693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685800"/>
            <a:ext cx="4038600" cy="52578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100" b="1" dirty="0" smtClean="0"/>
              <a:t>NITRIFIKASI </a:t>
            </a:r>
            <a:r>
              <a:rPr lang="en-US" sz="2100" b="1" dirty="0" smtClean="0">
                <a:solidFill>
                  <a:srgbClr val="FF0000"/>
                </a:solidFill>
              </a:rPr>
              <a:t>……….(7b) </a:t>
            </a:r>
          </a:p>
          <a:p>
            <a:pPr marL="0" indent="0">
              <a:buNone/>
            </a:pPr>
            <a:r>
              <a:rPr lang="en-US" sz="2100" dirty="0" smtClean="0"/>
              <a:t>NH4+ </a:t>
            </a:r>
            <a:r>
              <a:rPr lang="en-US" sz="2100" dirty="0" smtClean="0">
                <a:sym typeface="Wingdings" pitchFamily="2" charset="2"/>
              </a:rPr>
              <a:t> NO2 (</a:t>
            </a:r>
            <a:r>
              <a:rPr lang="en-US" sz="2100" dirty="0" err="1" smtClean="0">
                <a:sym typeface="Wingdings" pitchFamily="2" charset="2"/>
              </a:rPr>
              <a:t>nitrit</a:t>
            </a:r>
            <a:r>
              <a:rPr lang="en-US" sz="2100" dirty="0" smtClean="0">
                <a:sym typeface="Wingdings" pitchFamily="2" charset="2"/>
              </a:rPr>
              <a:t>) </a:t>
            </a:r>
            <a:r>
              <a:rPr lang="en-US" sz="2100" dirty="0" err="1" smtClean="0">
                <a:sym typeface="Wingdings" pitchFamily="2" charset="2"/>
              </a:rPr>
              <a:t>dan</a:t>
            </a:r>
            <a:r>
              <a:rPr lang="en-US" sz="2100" dirty="0" smtClean="0">
                <a:sym typeface="Wingdings" pitchFamily="2" charset="2"/>
              </a:rPr>
              <a:t> NO3- (</a:t>
            </a:r>
            <a:r>
              <a:rPr lang="en-US" sz="2100" dirty="0" err="1" smtClean="0">
                <a:sym typeface="Wingdings" pitchFamily="2" charset="2"/>
              </a:rPr>
              <a:t>nitrat</a:t>
            </a:r>
            <a:r>
              <a:rPr lang="en-US" sz="2100" dirty="0" smtClean="0">
                <a:sym typeface="Wingdings" pitchFamily="2" charset="2"/>
              </a:rPr>
              <a:t>) </a:t>
            </a:r>
          </a:p>
          <a:p>
            <a:pPr marL="0" indent="0">
              <a:buNone/>
            </a:pPr>
            <a:r>
              <a:rPr lang="en-US" sz="2100" b="1" u="sng" dirty="0" smtClean="0"/>
              <a:t>Proses :</a:t>
            </a:r>
          </a:p>
          <a:p>
            <a:pPr>
              <a:buFont typeface="Wingdings" pitchFamily="2" charset="2"/>
              <a:buChar char="§"/>
            </a:pPr>
            <a:r>
              <a:rPr lang="en-US" sz="2100" dirty="0" smtClean="0"/>
              <a:t>NH4+ </a:t>
            </a:r>
            <a:r>
              <a:rPr lang="en-US" sz="2100" dirty="0" smtClean="0">
                <a:sym typeface="Wingdings" pitchFamily="2" charset="2"/>
              </a:rPr>
              <a:t> NO2 (</a:t>
            </a:r>
            <a:r>
              <a:rPr lang="en-US" sz="2100" dirty="0" err="1" smtClean="0">
                <a:sym typeface="Wingdings" pitchFamily="2" charset="2"/>
              </a:rPr>
              <a:t>oksidasi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amonia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menjadi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nitrit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dengan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bantuan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bakteri</a:t>
            </a:r>
            <a:r>
              <a:rPr lang="en-US" sz="2100" dirty="0" smtClean="0">
                <a:sym typeface="Wingdings" pitchFamily="2" charset="2"/>
              </a:rPr>
              <a:t> genus </a:t>
            </a:r>
            <a:r>
              <a:rPr lang="en-US" sz="2100" dirty="0" err="1" smtClean="0">
                <a:sym typeface="Wingdings" pitchFamily="2" charset="2"/>
              </a:rPr>
              <a:t>Nitrosomonas</a:t>
            </a:r>
            <a:r>
              <a:rPr lang="en-US" sz="2100" dirty="0" smtClean="0">
                <a:sym typeface="Wingdings" pitchFamily="2" charset="2"/>
              </a:rPr>
              <a:t>)</a:t>
            </a:r>
          </a:p>
          <a:p>
            <a:pPr marL="0" indent="0">
              <a:buNone/>
            </a:pPr>
            <a:endParaRPr lang="en-US" sz="2100" dirty="0" smtClean="0"/>
          </a:p>
          <a:p>
            <a:pPr>
              <a:buFont typeface="Wingdings" pitchFamily="2" charset="2"/>
              <a:buChar char="§"/>
            </a:pPr>
            <a:r>
              <a:rPr lang="en-US" sz="2100" dirty="0" smtClean="0"/>
              <a:t>NO2 </a:t>
            </a:r>
            <a:r>
              <a:rPr lang="en-US" sz="2100" dirty="0" smtClean="0">
                <a:sym typeface="Wingdings" pitchFamily="2" charset="2"/>
              </a:rPr>
              <a:t> NO3- (</a:t>
            </a:r>
            <a:r>
              <a:rPr lang="en-US" sz="2100" dirty="0" err="1" smtClean="0">
                <a:sym typeface="Wingdings" pitchFamily="2" charset="2"/>
              </a:rPr>
              <a:t>reduksi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nitrit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menjadi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nitrat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dgn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bantuan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bakteri</a:t>
            </a:r>
            <a:r>
              <a:rPr lang="en-US" sz="2100" dirty="0" smtClean="0">
                <a:sym typeface="Wingdings" pitchFamily="2" charset="2"/>
              </a:rPr>
              <a:t> genus </a:t>
            </a:r>
            <a:r>
              <a:rPr lang="en-US" sz="2100" dirty="0" err="1" smtClean="0">
                <a:sym typeface="Wingdings" pitchFamily="2" charset="2"/>
              </a:rPr>
              <a:t>Nitrobakter</a:t>
            </a:r>
            <a:r>
              <a:rPr lang="en-US" sz="2100" dirty="0" smtClean="0">
                <a:sym typeface="Wingdings" pitchFamily="2" charset="2"/>
              </a:rPr>
              <a:t>)</a:t>
            </a:r>
          </a:p>
          <a:p>
            <a:pPr marL="0" indent="0">
              <a:buNone/>
            </a:pPr>
            <a:endParaRPr lang="en-US" sz="2100" dirty="0" smtClean="0"/>
          </a:p>
          <a:p>
            <a:pPr>
              <a:buFont typeface="Wingdings" pitchFamily="2" charset="2"/>
              <a:buChar char="§"/>
            </a:pPr>
            <a:r>
              <a:rPr lang="en-US" sz="2100" dirty="0" smtClean="0"/>
              <a:t>NH4+ </a:t>
            </a:r>
            <a:r>
              <a:rPr lang="en-US" sz="2100" dirty="0" smtClean="0">
                <a:sym typeface="Wingdings" pitchFamily="2" charset="2"/>
              </a:rPr>
              <a:t> ion </a:t>
            </a:r>
            <a:r>
              <a:rPr lang="en-US" sz="2100" dirty="0" err="1" smtClean="0">
                <a:sym typeface="Wingdings" pitchFamily="2" charset="2"/>
              </a:rPr>
              <a:t>muatan</a:t>
            </a:r>
            <a:r>
              <a:rPr lang="en-US" sz="2100" dirty="0" smtClean="0">
                <a:sym typeface="Wingdings" pitchFamily="2" charset="2"/>
              </a:rPr>
              <a:t> (+) </a:t>
            </a:r>
            <a:r>
              <a:rPr lang="en-US" sz="2100" dirty="0" err="1" smtClean="0">
                <a:sym typeface="Wingdings" pitchFamily="2" charset="2"/>
              </a:rPr>
              <a:t>sehingga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terserap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oleh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koloid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tanah</a:t>
            </a:r>
            <a:r>
              <a:rPr lang="en-US" sz="2100" dirty="0" smtClean="0">
                <a:sym typeface="Wingdings" pitchFamily="2" charset="2"/>
              </a:rPr>
              <a:t>. </a:t>
            </a:r>
            <a:r>
              <a:rPr lang="en-US" sz="2100" dirty="0"/>
              <a:t>NH4+ </a:t>
            </a:r>
            <a:r>
              <a:rPr lang="en-US" sz="2100" dirty="0" err="1"/>
              <a:t>hasil</a:t>
            </a:r>
            <a:r>
              <a:rPr lang="en-US" sz="2100" dirty="0"/>
              <a:t> </a:t>
            </a:r>
            <a:r>
              <a:rPr lang="en-US" sz="2100" dirty="0" err="1"/>
              <a:t>amonifikasi</a:t>
            </a:r>
            <a:r>
              <a:rPr lang="en-US" sz="2100" dirty="0"/>
              <a:t> </a:t>
            </a:r>
            <a:r>
              <a:rPr lang="en-US" sz="2100" dirty="0" err="1"/>
              <a:t>akan</a:t>
            </a:r>
            <a:r>
              <a:rPr lang="en-US" sz="2100" dirty="0"/>
              <a:t> </a:t>
            </a:r>
            <a:r>
              <a:rPr lang="en-US" sz="2100" dirty="0" err="1"/>
              <a:t>masuk</a:t>
            </a:r>
            <a:r>
              <a:rPr lang="en-US" sz="2100" dirty="0"/>
              <a:t> </a:t>
            </a:r>
            <a:r>
              <a:rPr lang="en-US" sz="2100" dirty="0" err="1"/>
              <a:t>ke</a:t>
            </a:r>
            <a:r>
              <a:rPr lang="en-US" sz="2100" dirty="0"/>
              <a:t> </a:t>
            </a:r>
            <a:r>
              <a:rPr lang="en-US" sz="2100" dirty="0" err="1"/>
              <a:t>dalam</a:t>
            </a:r>
            <a:r>
              <a:rPr lang="en-US" sz="2100" dirty="0"/>
              <a:t>  </a:t>
            </a:r>
            <a:r>
              <a:rPr lang="en-US" sz="2100" dirty="0" err="1"/>
              <a:t>tanah</a:t>
            </a:r>
            <a:r>
              <a:rPr lang="en-US" sz="2100" dirty="0"/>
              <a:t> </a:t>
            </a:r>
            <a:r>
              <a:rPr lang="en-US" sz="2100" dirty="0" err="1"/>
              <a:t>kemudian</a:t>
            </a:r>
            <a:r>
              <a:rPr lang="en-US" sz="2100" dirty="0"/>
              <a:t> </a:t>
            </a:r>
            <a:r>
              <a:rPr lang="en-US" sz="2100" dirty="0" err="1"/>
              <a:t>terserap</a:t>
            </a:r>
            <a:r>
              <a:rPr lang="en-US" sz="2100" dirty="0"/>
              <a:t> </a:t>
            </a:r>
            <a:r>
              <a:rPr lang="en-US" sz="2100" dirty="0" err="1"/>
              <a:t>oleh</a:t>
            </a:r>
            <a:r>
              <a:rPr lang="en-US" sz="2100" dirty="0"/>
              <a:t> </a:t>
            </a:r>
            <a:r>
              <a:rPr lang="en-US" sz="2100" dirty="0" err="1"/>
              <a:t>akar</a:t>
            </a:r>
            <a:r>
              <a:rPr lang="en-US" sz="2100" dirty="0"/>
              <a:t> </a:t>
            </a:r>
            <a:r>
              <a:rPr lang="en-US" sz="2100" dirty="0" err="1"/>
              <a:t>tumbuhan</a:t>
            </a:r>
            <a:r>
              <a:rPr lang="en-US" sz="2100" dirty="0"/>
              <a:t> </a:t>
            </a:r>
            <a:r>
              <a:rPr lang="en-US" sz="2100" dirty="0" err="1"/>
              <a:t>digunakan</a:t>
            </a:r>
            <a:r>
              <a:rPr lang="en-US" sz="2100" dirty="0"/>
              <a:t> </a:t>
            </a:r>
            <a:r>
              <a:rPr lang="en-US" sz="2100" dirty="0" err="1"/>
              <a:t>untuk</a:t>
            </a:r>
            <a:r>
              <a:rPr lang="en-US" sz="2100" dirty="0"/>
              <a:t> </a:t>
            </a:r>
            <a:r>
              <a:rPr lang="en-US" sz="2100" dirty="0" err="1"/>
              <a:t>pertumbuhan</a:t>
            </a:r>
            <a:r>
              <a:rPr lang="en-US" sz="2100" dirty="0"/>
              <a:t> </a:t>
            </a:r>
            <a:r>
              <a:rPr lang="en-US" sz="2100" dirty="0" err="1"/>
              <a:t>tanaman</a:t>
            </a:r>
            <a:r>
              <a:rPr lang="en-US" sz="2100" dirty="0"/>
              <a:t> </a:t>
            </a:r>
            <a:r>
              <a:rPr lang="en-US" sz="2100" dirty="0">
                <a:solidFill>
                  <a:srgbClr val="FF0000"/>
                </a:solidFill>
              </a:rPr>
              <a:t>…………(6)</a:t>
            </a:r>
          </a:p>
          <a:p>
            <a:pPr marL="0" indent="0">
              <a:buNone/>
            </a:pPr>
            <a:endParaRPr lang="en-US" sz="2100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sz="2100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§"/>
            </a:pPr>
            <a:r>
              <a:rPr lang="en-US" sz="2100" dirty="0" smtClean="0">
                <a:sym typeface="Wingdings" pitchFamily="2" charset="2"/>
              </a:rPr>
              <a:t>NO3-  ion </a:t>
            </a:r>
            <a:r>
              <a:rPr lang="en-US" sz="2100" dirty="0" err="1" smtClean="0">
                <a:sym typeface="Wingdings" pitchFamily="2" charset="2"/>
              </a:rPr>
              <a:t>muatan</a:t>
            </a:r>
            <a:r>
              <a:rPr lang="en-US" sz="2100" dirty="0" smtClean="0">
                <a:sym typeface="Wingdings" pitchFamily="2" charset="2"/>
              </a:rPr>
              <a:t> (–) </a:t>
            </a:r>
            <a:r>
              <a:rPr lang="en-US" sz="2100" dirty="0" err="1" smtClean="0">
                <a:sym typeface="Wingdings" pitchFamily="2" charset="2"/>
              </a:rPr>
              <a:t>sehingga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tidak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terserap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oleh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koloid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tanah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sehingga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mengalami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pencucian</a:t>
            </a:r>
            <a:r>
              <a:rPr lang="en-US" sz="2100" dirty="0" smtClean="0">
                <a:sym typeface="Wingdings" pitchFamily="2" charset="2"/>
              </a:rPr>
              <a:t>  </a:t>
            </a:r>
            <a:r>
              <a:rPr lang="en-US" sz="2100" dirty="0" err="1" smtClean="0">
                <a:sym typeface="Wingdings" pitchFamily="2" charset="2"/>
              </a:rPr>
              <a:t>atau</a:t>
            </a:r>
            <a:r>
              <a:rPr lang="en-US" sz="2100" dirty="0" smtClean="0">
                <a:sym typeface="Wingdings" pitchFamily="2" charset="2"/>
              </a:rPr>
              <a:t> NO3- </a:t>
            </a:r>
            <a:r>
              <a:rPr lang="en-US" sz="2100" dirty="0" err="1" smtClean="0">
                <a:sym typeface="Wingdings" pitchFamily="2" charset="2"/>
              </a:rPr>
              <a:t>hilang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dari</a:t>
            </a:r>
            <a:r>
              <a:rPr lang="en-US" sz="2100" dirty="0" smtClean="0">
                <a:sym typeface="Wingdings" pitchFamily="2" charset="2"/>
              </a:rPr>
              <a:t> </a:t>
            </a:r>
            <a:r>
              <a:rPr lang="en-US" sz="2100" dirty="0" err="1" smtClean="0">
                <a:sym typeface="Wingdings" pitchFamily="2" charset="2"/>
              </a:rPr>
              <a:t>tanah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85800"/>
            <a:ext cx="4038600" cy="52578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sz="1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100" b="1" dirty="0" smtClean="0">
                <a:solidFill>
                  <a:schemeClr val="tx1"/>
                </a:solidFill>
              </a:rPr>
              <a:t>NO3- </a:t>
            </a:r>
            <a:r>
              <a:rPr lang="en-US" sz="2100" b="1" dirty="0" err="1" smtClean="0">
                <a:solidFill>
                  <a:schemeClr val="tx1"/>
                </a:solidFill>
              </a:rPr>
              <a:t>hilang</a:t>
            </a:r>
            <a:r>
              <a:rPr lang="en-US" sz="2100" b="1" dirty="0" smtClean="0">
                <a:solidFill>
                  <a:schemeClr val="tx1"/>
                </a:solidFill>
              </a:rPr>
              <a:t> </a:t>
            </a:r>
            <a:r>
              <a:rPr lang="en-US" sz="2100" b="1" dirty="0" err="1" smtClean="0">
                <a:solidFill>
                  <a:schemeClr val="tx1"/>
                </a:solidFill>
              </a:rPr>
              <a:t>dari</a:t>
            </a:r>
            <a:r>
              <a:rPr lang="en-US" sz="2100" b="1" dirty="0" smtClean="0">
                <a:solidFill>
                  <a:schemeClr val="tx1"/>
                </a:solidFill>
              </a:rPr>
              <a:t> </a:t>
            </a:r>
            <a:r>
              <a:rPr lang="en-US" sz="2100" b="1" dirty="0" err="1" smtClean="0">
                <a:solidFill>
                  <a:schemeClr val="tx1"/>
                </a:solidFill>
              </a:rPr>
              <a:t>tanah</a:t>
            </a:r>
            <a:r>
              <a:rPr lang="en-US" sz="2100" b="1" dirty="0" smtClean="0">
                <a:solidFill>
                  <a:schemeClr val="tx1"/>
                </a:solidFill>
              </a:rPr>
              <a:t>  : </a:t>
            </a:r>
          </a:p>
          <a:p>
            <a:pPr marL="0" indent="0">
              <a:buNone/>
            </a:pPr>
            <a:endParaRPr lang="en-US" sz="21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2100" b="1" dirty="0" smtClean="0">
                <a:solidFill>
                  <a:schemeClr val="tx1"/>
                </a:solidFill>
              </a:rPr>
              <a:t>DENITRIFIKASI, </a:t>
            </a:r>
            <a:r>
              <a:rPr lang="en-US" sz="2100" dirty="0" err="1" smtClean="0">
                <a:solidFill>
                  <a:schemeClr val="tx1"/>
                </a:solidFill>
              </a:rPr>
              <a:t>yaitu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pembentukan</a:t>
            </a:r>
            <a:r>
              <a:rPr lang="en-US" sz="2100" dirty="0" smtClean="0">
                <a:solidFill>
                  <a:schemeClr val="tx1"/>
                </a:solidFill>
              </a:rPr>
              <a:t> N2, NO,N2O, </a:t>
            </a:r>
            <a:r>
              <a:rPr lang="en-US" sz="2100" dirty="0" err="1" smtClean="0">
                <a:solidFill>
                  <a:schemeClr val="tx1"/>
                </a:solidFill>
              </a:rPr>
              <a:t>dan</a:t>
            </a:r>
            <a:r>
              <a:rPr lang="en-US" sz="2100" dirty="0" smtClean="0">
                <a:solidFill>
                  <a:schemeClr val="tx1"/>
                </a:solidFill>
              </a:rPr>
              <a:t> NO2 </a:t>
            </a:r>
            <a:r>
              <a:rPr lang="en-US" sz="2100" dirty="0" err="1" smtClean="0">
                <a:solidFill>
                  <a:schemeClr val="tx1"/>
                </a:solidFill>
              </a:rPr>
              <a:t>dari</a:t>
            </a:r>
            <a:r>
              <a:rPr lang="en-US" sz="2100" dirty="0" smtClean="0">
                <a:solidFill>
                  <a:schemeClr val="tx1"/>
                </a:solidFill>
              </a:rPr>
              <a:t> NO3- </a:t>
            </a:r>
            <a:r>
              <a:rPr lang="en-US" sz="2100" dirty="0" err="1" smtClean="0">
                <a:solidFill>
                  <a:schemeClr val="tx1"/>
                </a:solidFill>
              </a:rPr>
              <a:t>oleh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bakteri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anaerobik</a:t>
            </a:r>
            <a:r>
              <a:rPr lang="en-US" sz="2100" dirty="0" smtClean="0">
                <a:solidFill>
                  <a:schemeClr val="tx1"/>
                </a:solidFill>
              </a:rPr>
              <a:t> yang </a:t>
            </a:r>
            <a:r>
              <a:rPr lang="en-US" sz="2100" dirty="0" err="1" smtClean="0">
                <a:solidFill>
                  <a:schemeClr val="tx1"/>
                </a:solidFill>
              </a:rPr>
              <a:t>berlangsung</a:t>
            </a:r>
            <a:r>
              <a:rPr lang="en-US" sz="2100" dirty="0" smtClean="0">
                <a:solidFill>
                  <a:schemeClr val="tx1"/>
                </a:solidFill>
              </a:rPr>
              <a:t> di </a:t>
            </a:r>
            <a:r>
              <a:rPr lang="en-US" sz="2100" dirty="0" err="1" smtClean="0">
                <a:solidFill>
                  <a:schemeClr val="tx1"/>
                </a:solidFill>
              </a:rPr>
              <a:t>lapisan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tanah</a:t>
            </a:r>
            <a:r>
              <a:rPr lang="en-US" sz="2100" dirty="0" smtClean="0">
                <a:solidFill>
                  <a:schemeClr val="tx1"/>
                </a:solidFill>
              </a:rPr>
              <a:t> yang </a:t>
            </a:r>
            <a:r>
              <a:rPr lang="en-US" sz="2100" dirty="0" err="1" smtClean="0">
                <a:solidFill>
                  <a:schemeClr val="tx1"/>
                </a:solidFill>
              </a:rPr>
              <a:t>miskin</a:t>
            </a:r>
            <a:r>
              <a:rPr lang="en-US" sz="2100" dirty="0" smtClean="0">
                <a:solidFill>
                  <a:schemeClr val="tx1"/>
                </a:solidFill>
              </a:rPr>
              <a:t> O2 </a:t>
            </a:r>
            <a:r>
              <a:rPr lang="en-US" sz="2100" dirty="0" smtClean="0">
                <a:solidFill>
                  <a:srgbClr val="FF0000"/>
                </a:solidFill>
              </a:rPr>
              <a:t>……..(10)</a:t>
            </a:r>
          </a:p>
          <a:p>
            <a:pPr>
              <a:buFont typeface="Wingdings" pitchFamily="2" charset="2"/>
              <a:buChar char="§"/>
            </a:pPr>
            <a:r>
              <a:rPr lang="en-US" sz="2100" dirty="0" smtClean="0">
                <a:solidFill>
                  <a:schemeClr val="tx1"/>
                </a:solidFill>
              </a:rPr>
              <a:t>NO3- </a:t>
            </a:r>
            <a:r>
              <a:rPr lang="en-US" sz="2100" dirty="0" err="1" smtClean="0">
                <a:solidFill>
                  <a:schemeClr val="tx1"/>
                </a:solidFill>
              </a:rPr>
              <a:t>tidak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terserap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oleh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tanah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sehingga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mengalami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pencucian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masuk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ke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dalam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perairan</a:t>
            </a:r>
            <a:r>
              <a:rPr lang="en-US" sz="2100" dirty="0" smtClean="0">
                <a:solidFill>
                  <a:schemeClr val="tx1"/>
                </a:solidFill>
              </a:rPr>
              <a:t> (</a:t>
            </a:r>
            <a:r>
              <a:rPr lang="en-US" sz="2100" dirty="0" err="1" smtClean="0">
                <a:solidFill>
                  <a:schemeClr val="tx1"/>
                </a:solidFill>
              </a:rPr>
              <a:t>sungai</a:t>
            </a:r>
            <a:r>
              <a:rPr lang="en-US" sz="2100" dirty="0" smtClean="0">
                <a:solidFill>
                  <a:schemeClr val="tx1"/>
                </a:solidFill>
              </a:rPr>
              <a:t>, </a:t>
            </a:r>
            <a:r>
              <a:rPr lang="en-US" sz="2100" dirty="0" err="1" smtClean="0">
                <a:solidFill>
                  <a:schemeClr val="tx1"/>
                </a:solidFill>
              </a:rPr>
              <a:t>danau</a:t>
            </a:r>
            <a:r>
              <a:rPr lang="en-US" sz="2100" dirty="0" smtClean="0">
                <a:solidFill>
                  <a:schemeClr val="tx1"/>
                </a:solidFill>
              </a:rPr>
              <a:t>, </a:t>
            </a:r>
            <a:r>
              <a:rPr lang="en-US" sz="2100" dirty="0" err="1" smtClean="0">
                <a:solidFill>
                  <a:schemeClr val="tx1"/>
                </a:solidFill>
              </a:rPr>
              <a:t>laut</a:t>
            </a:r>
            <a:r>
              <a:rPr lang="en-US" sz="2100" dirty="0" smtClean="0">
                <a:solidFill>
                  <a:schemeClr val="tx1"/>
                </a:solidFill>
              </a:rPr>
              <a:t>) </a:t>
            </a:r>
            <a:r>
              <a:rPr lang="en-US" sz="2100" dirty="0" err="1" smtClean="0">
                <a:solidFill>
                  <a:schemeClr val="tx1"/>
                </a:solidFill>
              </a:rPr>
              <a:t>lalu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menguap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naik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ke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awan</a:t>
            </a:r>
            <a:r>
              <a:rPr lang="en-US" sz="2100" dirty="0" smtClean="0">
                <a:solidFill>
                  <a:schemeClr val="tx1"/>
                </a:solidFill>
              </a:rPr>
              <a:t>, </a:t>
            </a:r>
            <a:r>
              <a:rPr lang="en-US" sz="2100" dirty="0" err="1" smtClean="0">
                <a:solidFill>
                  <a:schemeClr val="tx1"/>
                </a:solidFill>
              </a:rPr>
              <a:t>turun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ke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bumi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bersama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hujan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kemudian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terserap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oleh</a:t>
            </a:r>
            <a:r>
              <a:rPr lang="en-US" sz="2100" dirty="0" smtClean="0">
                <a:solidFill>
                  <a:schemeClr val="tx1"/>
                </a:solidFill>
              </a:rPr>
              <a:t> </a:t>
            </a:r>
            <a:r>
              <a:rPr lang="en-US" sz="2100" dirty="0" err="1" smtClean="0">
                <a:solidFill>
                  <a:schemeClr val="tx1"/>
                </a:solidFill>
              </a:rPr>
              <a:t>tanah</a:t>
            </a:r>
            <a:endParaRPr lang="en-US" sz="21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endParaRPr lang="en-US" sz="21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1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endParaRPr lang="en-US" sz="2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87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0" y="274638"/>
            <a:ext cx="4495800" cy="9445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3200" dirty="0" err="1" smtClean="0"/>
              <a:t>Bentuk-bentuk</a:t>
            </a:r>
            <a:r>
              <a:rPr lang="en-US" sz="3200" dirty="0" smtClean="0"/>
              <a:t> Nitrogen (N2)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N </a:t>
            </a:r>
            <a:r>
              <a:rPr lang="en-US" sz="2000" b="1" dirty="0" err="1" smtClean="0"/>
              <a:t>Organik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tanah</a:t>
            </a:r>
            <a:r>
              <a:rPr lang="en-US" sz="2000" b="1" dirty="0" smtClean="0"/>
              <a:t> : </a:t>
            </a:r>
          </a:p>
          <a:p>
            <a:pPr>
              <a:buFont typeface="Wingdings"/>
              <a:buChar char="à"/>
            </a:pPr>
            <a:r>
              <a:rPr lang="en-US" sz="2000" dirty="0" smtClean="0">
                <a:sym typeface="Wingdings" pitchFamily="2" charset="2"/>
              </a:rPr>
              <a:t>protein, </a:t>
            </a:r>
            <a:r>
              <a:rPr lang="en-US" sz="2000" dirty="0" err="1" smtClean="0">
                <a:sym typeface="Wingdings" pitchFamily="2" charset="2"/>
              </a:rPr>
              <a:t>asam</a:t>
            </a:r>
            <a:r>
              <a:rPr lang="en-US" sz="2000" dirty="0" smtClean="0">
                <a:sym typeface="Wingdings" pitchFamily="2" charset="2"/>
              </a:rPr>
              <a:t> amino, </a:t>
            </a:r>
            <a:r>
              <a:rPr lang="en-US" sz="2000" dirty="0" err="1" smtClean="0">
                <a:sym typeface="Wingdings" pitchFamily="2" charset="2"/>
              </a:rPr>
              <a:t>asam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nukleat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berbagai</a:t>
            </a:r>
            <a:r>
              <a:rPr lang="en-US" sz="2000" dirty="0" smtClean="0">
                <a:sym typeface="Wingdings" pitchFamily="2" charset="2"/>
              </a:rPr>
              <a:t> vitamin, </a:t>
            </a:r>
            <a:r>
              <a:rPr lang="en-US" sz="2000" dirty="0" err="1" smtClean="0">
                <a:sym typeface="Wingdings" pitchFamily="2" charset="2"/>
              </a:rPr>
              <a:t>antibiotika</a:t>
            </a:r>
            <a:endParaRPr lang="en-US" sz="2000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q"/>
            </a:pPr>
            <a:r>
              <a:rPr lang="en-US" sz="2000" b="1" dirty="0" smtClean="0"/>
              <a:t>N </a:t>
            </a:r>
            <a:r>
              <a:rPr lang="en-US" sz="2000" b="1" dirty="0" err="1" smtClean="0"/>
              <a:t>Anorganik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tanah</a:t>
            </a:r>
            <a:r>
              <a:rPr lang="en-US" sz="2000" b="1" dirty="0" smtClean="0"/>
              <a:t> 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sym typeface="Wingdings" pitchFamily="2" charset="2"/>
              </a:rPr>
              <a:t> Ammonium (NH4+) : </a:t>
            </a:r>
            <a:r>
              <a:rPr lang="en-US" sz="2000" dirty="0" err="1" smtClean="0">
                <a:sym typeface="Wingdings" pitchFamily="2" charset="2"/>
              </a:rPr>
              <a:t>dapat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dijerap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larut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dalam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bentuk</a:t>
            </a:r>
            <a:r>
              <a:rPr lang="en-US" sz="2000" dirty="0" smtClean="0">
                <a:sym typeface="Wingdings" pitchFamily="2" charset="2"/>
              </a:rPr>
              <a:t> NH3 </a:t>
            </a:r>
            <a:r>
              <a:rPr lang="en-US" sz="2000" dirty="0" err="1" smtClean="0">
                <a:sym typeface="Wingdings" pitchFamily="2" charset="2"/>
              </a:rPr>
              <a:t>pada</a:t>
            </a:r>
            <a:r>
              <a:rPr lang="en-US" sz="2000" dirty="0" smtClean="0">
                <a:sym typeface="Wingdings" pitchFamily="2" charset="2"/>
              </a:rPr>
              <a:t> pH </a:t>
            </a:r>
            <a:r>
              <a:rPr lang="en-US" sz="2000" dirty="0" err="1" smtClean="0">
                <a:sym typeface="Wingdings" pitchFamily="2" charset="2"/>
              </a:rPr>
              <a:t>tinggi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diasimilasi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tanaman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mikroba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substrat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untuk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nitrifikasi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autotrof</a:t>
            </a:r>
            <a:r>
              <a:rPr lang="en-US" sz="2000" dirty="0" smtClean="0">
                <a:sym typeface="Wingdings" pitchFamily="2" charset="2"/>
              </a:rPr>
              <a:t> (</a:t>
            </a:r>
            <a:r>
              <a:rPr lang="en-US" sz="2000" dirty="0" err="1" smtClean="0">
                <a:sym typeface="Wingdings" pitchFamily="2" charset="2"/>
              </a:rPr>
              <a:t>oksidasi</a:t>
            </a:r>
            <a:r>
              <a:rPr lang="en-US" sz="2000" dirty="0" smtClean="0">
                <a:sym typeface="Wingdings" pitchFamily="2" charset="2"/>
              </a:rPr>
              <a:t> NH3)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 smtClean="0">
                <a:sym typeface="Wingdings" pitchFamily="2" charset="2"/>
              </a:rPr>
              <a:t>Dinitrogen</a:t>
            </a:r>
            <a:r>
              <a:rPr lang="en-US" sz="2000" dirty="0" smtClean="0">
                <a:sym typeface="Wingdings" pitchFamily="2" charset="2"/>
              </a:rPr>
              <a:t> (N2) : gas, </a:t>
            </a:r>
            <a:r>
              <a:rPr lang="en-US" sz="2000" dirty="0" err="1" smtClean="0">
                <a:sym typeface="Wingdings" pitchFamily="2" charset="2"/>
              </a:rPr>
              <a:t>tidak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larut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substrat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untuk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penambatan</a:t>
            </a:r>
            <a:r>
              <a:rPr lang="en-US" sz="2000" dirty="0" smtClean="0">
                <a:sym typeface="Wingdings" pitchFamily="2" charset="2"/>
              </a:rPr>
              <a:t> N2, </a:t>
            </a:r>
            <a:r>
              <a:rPr lang="en-US" sz="2000" dirty="0" err="1" smtClean="0">
                <a:sym typeface="Wingdings" pitchFamily="2" charset="2"/>
              </a:rPr>
              <a:t>produk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akhir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nitrifikasi</a:t>
            </a:r>
            <a:endParaRPr lang="en-US" sz="2000" dirty="0" smtClean="0">
              <a:sym typeface="Wingdings" pitchFamily="2" charset="2"/>
            </a:endParaRPr>
          </a:p>
          <a:p>
            <a:pPr marL="457200" indent="-457200">
              <a:buFont typeface="+mj-lt"/>
              <a:buAutoNum type="arabicPeriod"/>
            </a:pP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339725" indent="-277813">
              <a:buNone/>
            </a:pPr>
            <a:r>
              <a:rPr lang="en-US" sz="2000" dirty="0" smtClean="0"/>
              <a:t>3. Nitro </a:t>
            </a:r>
            <a:r>
              <a:rPr lang="en-US" sz="2000" dirty="0" err="1" smtClean="0"/>
              <a:t>oksida</a:t>
            </a:r>
            <a:r>
              <a:rPr lang="en-US" sz="2000" dirty="0" smtClean="0"/>
              <a:t> (N2O) : gas, </a:t>
            </a:r>
            <a:r>
              <a:rPr lang="en-US" sz="2000" dirty="0" err="1" smtClean="0"/>
              <a:t>terlarut</a:t>
            </a:r>
            <a:r>
              <a:rPr lang="en-US" sz="2000" dirty="0" smtClean="0"/>
              <a:t>,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gas </a:t>
            </a:r>
            <a:r>
              <a:rPr lang="en-US" sz="2000" dirty="0" err="1" smtClean="0"/>
              <a:t>rumah</a:t>
            </a:r>
            <a:r>
              <a:rPr lang="en-US" sz="2000" dirty="0" smtClean="0"/>
              <a:t> </a:t>
            </a:r>
            <a:r>
              <a:rPr lang="en-US" sz="2000" dirty="0" err="1" smtClean="0"/>
              <a:t>kaca</a:t>
            </a:r>
            <a:r>
              <a:rPr lang="en-US" sz="2000" dirty="0" smtClean="0"/>
              <a:t> </a:t>
            </a:r>
            <a:r>
              <a:rPr lang="en-US" sz="2000" dirty="0" err="1" smtClean="0"/>
              <a:t>menyebabkan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kerusakan</a:t>
            </a:r>
            <a:r>
              <a:rPr lang="en-US" sz="2000" dirty="0" smtClean="0"/>
              <a:t> </a:t>
            </a:r>
            <a:r>
              <a:rPr lang="en-US" sz="2000" dirty="0" err="1" smtClean="0"/>
              <a:t>ozon</a:t>
            </a:r>
            <a:r>
              <a:rPr lang="en-US" sz="2000" dirty="0" smtClean="0"/>
              <a:t>,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larut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antara</a:t>
            </a:r>
            <a:r>
              <a:rPr lang="en-US" sz="2000" dirty="0" smtClean="0"/>
              <a:t> </a:t>
            </a:r>
            <a:r>
              <a:rPr lang="en-US" sz="2000" dirty="0" err="1" smtClean="0"/>
              <a:t>denitrifikasi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samping</a:t>
            </a:r>
            <a:r>
              <a:rPr lang="en-US" sz="2000" dirty="0" smtClean="0"/>
              <a:t> </a:t>
            </a:r>
            <a:r>
              <a:rPr lang="en-US" sz="2000" dirty="0" err="1" smtClean="0"/>
              <a:t>nitrifikasi</a:t>
            </a:r>
            <a:endParaRPr lang="en-US" sz="2000" dirty="0" smtClean="0"/>
          </a:p>
          <a:p>
            <a:pPr marL="339725" indent="-277813">
              <a:buNone/>
            </a:pPr>
            <a:r>
              <a:rPr lang="en-US" sz="2000" dirty="0" smtClean="0"/>
              <a:t>4. </a:t>
            </a:r>
            <a:r>
              <a:rPr lang="en-US" sz="2000" dirty="0" err="1" smtClean="0"/>
              <a:t>Nitrit</a:t>
            </a:r>
            <a:r>
              <a:rPr lang="en-US" sz="2000" dirty="0" smtClean="0"/>
              <a:t> </a:t>
            </a:r>
            <a:r>
              <a:rPr lang="en-US" sz="2000" dirty="0" err="1" smtClean="0"/>
              <a:t>Oksida</a:t>
            </a:r>
            <a:r>
              <a:rPr lang="en-US" sz="2000" dirty="0" smtClean="0"/>
              <a:t> (NO) : gas, </a:t>
            </a:r>
            <a:r>
              <a:rPr lang="en-US" sz="2000" dirty="0" err="1" smtClean="0"/>
              <a:t>rekstif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antara</a:t>
            </a:r>
            <a:r>
              <a:rPr lang="en-US" sz="2000" dirty="0" smtClean="0"/>
              <a:t> </a:t>
            </a:r>
            <a:r>
              <a:rPr lang="en-US" sz="2000" dirty="0" err="1" smtClean="0"/>
              <a:t>denitrifikasi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samping</a:t>
            </a:r>
            <a:r>
              <a:rPr lang="en-US" sz="2000" dirty="0" smtClean="0"/>
              <a:t> </a:t>
            </a:r>
            <a:r>
              <a:rPr lang="en-US" sz="2000" dirty="0" err="1" smtClean="0"/>
              <a:t>nitrifikasi</a:t>
            </a:r>
            <a:endParaRPr lang="en-US" sz="2000" dirty="0" smtClean="0"/>
          </a:p>
          <a:p>
            <a:pPr marL="339725" indent="-277813">
              <a:buNone/>
            </a:pPr>
            <a:r>
              <a:rPr lang="en-US" sz="2000" dirty="0" smtClean="0"/>
              <a:t>5. </a:t>
            </a:r>
            <a:r>
              <a:rPr lang="en-US" sz="2000" dirty="0" err="1" smtClean="0"/>
              <a:t>Nitrit</a:t>
            </a:r>
            <a:r>
              <a:rPr lang="en-US" sz="2000" dirty="0" smtClean="0"/>
              <a:t> (NO2-) : </a:t>
            </a:r>
            <a:r>
              <a:rPr lang="en-US" sz="2000" dirty="0" err="1" smtClean="0"/>
              <a:t>terlarut</a:t>
            </a:r>
            <a:r>
              <a:rPr lang="en-US" sz="2000" dirty="0" smtClean="0"/>
              <a:t>, </a:t>
            </a:r>
            <a:r>
              <a:rPr lang="en-US" sz="2000" dirty="0" err="1" smtClean="0"/>
              <a:t>dijumpai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konsentrasi</a:t>
            </a:r>
            <a:r>
              <a:rPr lang="en-US" sz="2000" dirty="0" smtClean="0"/>
              <a:t> </a:t>
            </a:r>
            <a:r>
              <a:rPr lang="en-US" sz="2000" dirty="0" err="1" smtClean="0"/>
              <a:t>rendah</a:t>
            </a:r>
            <a:r>
              <a:rPr lang="en-US" sz="2000" dirty="0" smtClean="0"/>
              <a:t>, </a:t>
            </a:r>
            <a:r>
              <a:rPr lang="en-US" sz="2000" dirty="0" err="1" smtClean="0"/>
              <a:t>beracun</a:t>
            </a:r>
            <a:r>
              <a:rPr lang="en-US" sz="2000" dirty="0" smtClean="0"/>
              <a:t>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oksidasi</a:t>
            </a:r>
            <a:r>
              <a:rPr lang="en-US" sz="2000" dirty="0" smtClean="0"/>
              <a:t> NH3, </a:t>
            </a:r>
            <a:r>
              <a:rPr lang="en-US" sz="2000" dirty="0" err="1" smtClean="0"/>
              <a:t>substrat</a:t>
            </a:r>
            <a:r>
              <a:rPr lang="en-US" sz="2000" dirty="0" smtClean="0"/>
              <a:t> </a:t>
            </a:r>
            <a:r>
              <a:rPr lang="en-US" sz="2000" dirty="0" err="1" smtClean="0"/>
              <a:t>oksidasi</a:t>
            </a:r>
            <a:r>
              <a:rPr lang="en-US" sz="2000" dirty="0" smtClean="0"/>
              <a:t> NO2-,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denitrifikasi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2562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55_14c_NitrogenCycle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322263"/>
            <a:ext cx="8548687" cy="621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1025525" y="2921000"/>
            <a:ext cx="669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Fixation</a:t>
            </a:r>
          </a:p>
        </p:txBody>
      </p:sp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2676525" y="2336800"/>
            <a:ext cx="1038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Denitrification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2574925" y="850900"/>
            <a:ext cx="10382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/>
            <a:r>
              <a:rPr lang="en-US" sz="1100" b="1"/>
              <a:t>N</a:t>
            </a:r>
            <a:r>
              <a:rPr lang="en-US" sz="1100" b="1" baseline="-25000"/>
              <a:t>2</a:t>
            </a:r>
            <a:r>
              <a:rPr lang="en-US" sz="1100" b="1"/>
              <a:t> in</a:t>
            </a:r>
            <a:br>
              <a:rPr lang="en-US" sz="1100" b="1"/>
            </a:br>
            <a:r>
              <a:rPr lang="en-US" sz="1100" b="1"/>
              <a:t>atmosphere</a:t>
            </a:r>
          </a:p>
        </p:txBody>
      </p:sp>
      <p:sp>
        <p:nvSpPr>
          <p:cNvPr id="26630" name="Text Box 7"/>
          <p:cNvSpPr txBox="1">
            <a:spLocks noChangeArrowheads="1"/>
          </p:cNvSpPr>
          <p:nvPr/>
        </p:nvSpPr>
        <p:spPr bwMode="auto">
          <a:xfrm>
            <a:off x="3794125" y="1384300"/>
            <a:ext cx="9112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/>
            <a:r>
              <a:rPr lang="en-US" sz="1100" b="1"/>
              <a:t>Reactive N</a:t>
            </a:r>
            <a:br>
              <a:rPr lang="en-US" sz="1100" b="1"/>
            </a:br>
            <a:r>
              <a:rPr lang="en-US" sz="1100" b="1"/>
              <a:t>gases</a:t>
            </a:r>
          </a:p>
        </p:txBody>
      </p:sp>
      <p:sp>
        <p:nvSpPr>
          <p:cNvPr id="26631" name="Text Box 8"/>
          <p:cNvSpPr txBox="1">
            <a:spLocks noChangeArrowheads="1"/>
          </p:cNvSpPr>
          <p:nvPr/>
        </p:nvSpPr>
        <p:spPr bwMode="auto">
          <a:xfrm>
            <a:off x="3286125" y="1714500"/>
            <a:ext cx="7080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/>
            <a:r>
              <a:rPr lang="en-US" sz="1100" b="1"/>
              <a:t>Industrial</a:t>
            </a:r>
            <a:br>
              <a:rPr lang="en-US" sz="1100" b="1"/>
            </a:br>
            <a:r>
              <a:rPr lang="en-US" sz="1100" b="1"/>
              <a:t>fixation</a:t>
            </a:r>
          </a:p>
        </p:txBody>
      </p:sp>
      <p:sp>
        <p:nvSpPr>
          <p:cNvPr id="26632" name="Text Box 9"/>
          <p:cNvSpPr txBox="1">
            <a:spLocks noChangeArrowheads="1"/>
          </p:cNvSpPr>
          <p:nvPr/>
        </p:nvSpPr>
        <p:spPr bwMode="auto">
          <a:xfrm>
            <a:off x="4060825" y="2794000"/>
            <a:ext cx="8477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 fertilizers</a:t>
            </a:r>
          </a:p>
        </p:txBody>
      </p:sp>
      <p:sp>
        <p:nvSpPr>
          <p:cNvPr id="26633" name="Text Box 10"/>
          <p:cNvSpPr txBox="1">
            <a:spLocks noChangeArrowheads="1"/>
          </p:cNvSpPr>
          <p:nvPr/>
        </p:nvSpPr>
        <p:spPr bwMode="auto">
          <a:xfrm>
            <a:off x="2524125" y="3352800"/>
            <a:ext cx="6064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Runoff</a:t>
            </a:r>
          </a:p>
        </p:txBody>
      </p:sp>
      <p:sp>
        <p:nvSpPr>
          <p:cNvPr id="26634" name="Text Box 11"/>
          <p:cNvSpPr txBox="1">
            <a:spLocks noChangeArrowheads="1"/>
          </p:cNvSpPr>
          <p:nvPr/>
        </p:nvSpPr>
        <p:spPr bwMode="auto">
          <a:xfrm>
            <a:off x="2613025" y="3759200"/>
            <a:ext cx="390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NO</a:t>
            </a:r>
            <a:r>
              <a:rPr lang="en-US" sz="1100" b="1" baseline="-25000"/>
              <a:t>3</a:t>
            </a:r>
            <a:r>
              <a:rPr lang="en-US" sz="1100" b="1" baseline="30000"/>
              <a:t>–</a:t>
            </a:r>
            <a:endParaRPr lang="en-US" sz="1100" b="1"/>
          </a:p>
        </p:txBody>
      </p:sp>
      <p:sp>
        <p:nvSpPr>
          <p:cNvPr id="26635" name="Text Box 12"/>
          <p:cNvSpPr txBox="1">
            <a:spLocks noChangeArrowheads="1"/>
          </p:cNvSpPr>
          <p:nvPr/>
        </p:nvSpPr>
        <p:spPr bwMode="auto">
          <a:xfrm>
            <a:off x="1101725" y="3517900"/>
            <a:ext cx="6064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NO</a:t>
            </a:r>
            <a:r>
              <a:rPr lang="en-US" sz="1100" b="1" baseline="-25000"/>
              <a:t>3</a:t>
            </a:r>
            <a:r>
              <a:rPr lang="en-US" sz="1100" b="1" baseline="30000"/>
              <a:t>–</a:t>
            </a:r>
            <a:endParaRPr lang="en-US" sz="1100" b="1"/>
          </a:p>
        </p:txBody>
      </p:sp>
      <p:sp>
        <p:nvSpPr>
          <p:cNvPr id="26636" name="Text Box 13"/>
          <p:cNvSpPr txBox="1">
            <a:spLocks noChangeArrowheads="1"/>
          </p:cNvSpPr>
          <p:nvPr/>
        </p:nvSpPr>
        <p:spPr bwMode="auto">
          <a:xfrm>
            <a:off x="2016125" y="3797300"/>
            <a:ext cx="384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NH</a:t>
            </a:r>
            <a:r>
              <a:rPr lang="en-US" sz="1100" b="1" baseline="-25000"/>
              <a:t>4</a:t>
            </a:r>
            <a:r>
              <a:rPr lang="en-US" sz="1100" b="1" baseline="30000"/>
              <a:t>+</a:t>
            </a:r>
            <a:endParaRPr lang="en-US" sz="1100" b="1"/>
          </a:p>
        </p:txBody>
      </p:sp>
      <p:sp>
        <p:nvSpPr>
          <p:cNvPr id="26637" name="Text Box 14"/>
          <p:cNvSpPr txBox="1">
            <a:spLocks noChangeArrowheads="1"/>
          </p:cNvSpPr>
          <p:nvPr/>
        </p:nvSpPr>
        <p:spPr bwMode="auto">
          <a:xfrm>
            <a:off x="2333625" y="4584700"/>
            <a:ext cx="1089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Decomposition</a:t>
            </a:r>
            <a:br>
              <a:rPr lang="en-US" sz="1100" b="1"/>
            </a:br>
            <a:r>
              <a:rPr lang="en-US" sz="1100" b="1"/>
              <a:t>and</a:t>
            </a:r>
            <a:br>
              <a:rPr lang="en-US" sz="1100" b="1"/>
            </a:br>
            <a:r>
              <a:rPr lang="en-US" sz="1100" b="1"/>
              <a:t>sedimentation</a:t>
            </a:r>
          </a:p>
        </p:txBody>
      </p:sp>
      <p:sp>
        <p:nvSpPr>
          <p:cNvPr id="26638" name="Text Box 15"/>
          <p:cNvSpPr txBox="1">
            <a:spLocks noChangeArrowheads="1"/>
          </p:cNvSpPr>
          <p:nvPr/>
        </p:nvSpPr>
        <p:spPr bwMode="auto">
          <a:xfrm>
            <a:off x="1508125" y="4013200"/>
            <a:ext cx="6064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Aquatic</a:t>
            </a:r>
            <a:br>
              <a:rPr lang="en-US" sz="1100" b="1"/>
            </a:br>
            <a:r>
              <a:rPr lang="en-US" sz="1100" b="1"/>
              <a:t>cycling</a:t>
            </a:r>
          </a:p>
        </p:txBody>
      </p:sp>
      <p:sp>
        <p:nvSpPr>
          <p:cNvPr id="26639" name="Text Box 16"/>
          <p:cNvSpPr txBox="1">
            <a:spLocks noChangeArrowheads="1"/>
          </p:cNvSpPr>
          <p:nvPr/>
        </p:nvSpPr>
        <p:spPr bwMode="auto">
          <a:xfrm>
            <a:off x="1597025" y="3429000"/>
            <a:ext cx="7461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100" b="1"/>
              <a:t>Dissolved</a:t>
            </a:r>
            <a:br>
              <a:rPr lang="en-US" sz="1100" b="1"/>
            </a:br>
            <a:r>
              <a:rPr lang="en-US" sz="1100" b="1"/>
              <a:t>organic N</a:t>
            </a:r>
          </a:p>
        </p:txBody>
      </p:sp>
      <p:sp>
        <p:nvSpPr>
          <p:cNvPr id="26640" name="Text Box 17"/>
          <p:cNvSpPr txBox="1">
            <a:spLocks noChangeArrowheads="1"/>
          </p:cNvSpPr>
          <p:nvPr/>
        </p:nvSpPr>
        <p:spPr bwMode="auto">
          <a:xfrm>
            <a:off x="5076825" y="3556000"/>
            <a:ext cx="8604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Terrestrial</a:t>
            </a:r>
            <a:br>
              <a:rPr lang="en-US" sz="1100" b="1"/>
            </a:br>
            <a:r>
              <a:rPr lang="en-US" sz="1100" b="1"/>
              <a:t>cycling</a:t>
            </a:r>
          </a:p>
        </p:txBody>
      </p:sp>
      <p:sp>
        <p:nvSpPr>
          <p:cNvPr id="26641" name="Text Box 18"/>
          <p:cNvSpPr txBox="1">
            <a:spLocks noChangeArrowheads="1"/>
          </p:cNvSpPr>
          <p:nvPr/>
        </p:nvSpPr>
        <p:spPr bwMode="auto">
          <a:xfrm>
            <a:off x="6080125" y="4813300"/>
            <a:ext cx="6826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Decom-</a:t>
            </a:r>
            <a:br>
              <a:rPr lang="en-US" sz="1100" b="1"/>
            </a:br>
            <a:r>
              <a:rPr lang="en-US" sz="1100" b="1"/>
              <a:t>position</a:t>
            </a:r>
          </a:p>
        </p:txBody>
      </p:sp>
      <p:sp>
        <p:nvSpPr>
          <p:cNvPr id="26642" name="Text Box 19"/>
          <p:cNvSpPr txBox="1">
            <a:spLocks noChangeArrowheads="1"/>
          </p:cNvSpPr>
          <p:nvPr/>
        </p:nvSpPr>
        <p:spPr bwMode="auto">
          <a:xfrm>
            <a:off x="8124825" y="4165600"/>
            <a:ext cx="6826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Denitri-</a:t>
            </a:r>
            <a:br>
              <a:rPr lang="en-US" sz="1100" b="1"/>
            </a:br>
            <a:r>
              <a:rPr lang="en-US" sz="1100" b="1"/>
              <a:t>fication</a:t>
            </a:r>
          </a:p>
        </p:txBody>
      </p:sp>
      <p:sp>
        <p:nvSpPr>
          <p:cNvPr id="26643" name="Text Box 20"/>
          <p:cNvSpPr txBox="1">
            <a:spLocks noChangeArrowheads="1"/>
          </p:cNvSpPr>
          <p:nvPr/>
        </p:nvSpPr>
        <p:spPr bwMode="auto">
          <a:xfrm>
            <a:off x="8162925" y="5143500"/>
            <a:ext cx="390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NO</a:t>
            </a:r>
            <a:r>
              <a:rPr lang="en-US" sz="1100" b="1" baseline="-25000"/>
              <a:t>3</a:t>
            </a:r>
            <a:r>
              <a:rPr lang="en-US" sz="1100" b="1" baseline="30000"/>
              <a:t>–</a:t>
            </a:r>
            <a:endParaRPr lang="en-US" sz="1100" b="1"/>
          </a:p>
        </p:txBody>
      </p:sp>
      <p:sp>
        <p:nvSpPr>
          <p:cNvPr id="26644" name="Text Box 21"/>
          <p:cNvSpPr txBox="1">
            <a:spLocks noChangeArrowheads="1"/>
          </p:cNvSpPr>
          <p:nvPr/>
        </p:nvSpPr>
        <p:spPr bwMode="auto">
          <a:xfrm>
            <a:off x="8181975" y="5981700"/>
            <a:ext cx="390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NO</a:t>
            </a:r>
            <a:r>
              <a:rPr lang="en-US" sz="1100" b="1" baseline="-25000"/>
              <a:t>2</a:t>
            </a:r>
            <a:r>
              <a:rPr lang="en-US" sz="1100" b="1" baseline="30000"/>
              <a:t>–</a:t>
            </a:r>
            <a:endParaRPr lang="en-US" sz="1100" b="1"/>
          </a:p>
        </p:txBody>
      </p:sp>
      <p:sp>
        <p:nvSpPr>
          <p:cNvPr id="26645" name="Text Box 22"/>
          <p:cNvSpPr txBox="1">
            <a:spLocks noChangeArrowheads="1"/>
          </p:cNvSpPr>
          <p:nvPr/>
        </p:nvSpPr>
        <p:spPr bwMode="auto">
          <a:xfrm>
            <a:off x="6861175" y="3562350"/>
            <a:ext cx="263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</a:t>
            </a:r>
            <a:r>
              <a:rPr lang="en-US" sz="1100" b="1" baseline="-25000"/>
              <a:t>2</a:t>
            </a:r>
            <a:endParaRPr lang="en-US" sz="1100" b="1"/>
          </a:p>
        </p:txBody>
      </p:sp>
      <p:sp>
        <p:nvSpPr>
          <p:cNvPr id="26646" name="Text Box 23"/>
          <p:cNvSpPr txBox="1">
            <a:spLocks noChangeArrowheads="1"/>
          </p:cNvSpPr>
          <p:nvPr/>
        </p:nvSpPr>
        <p:spPr bwMode="auto">
          <a:xfrm>
            <a:off x="7375525" y="4756150"/>
            <a:ext cx="88582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100" b="1"/>
              <a:t>Assimilation</a:t>
            </a:r>
          </a:p>
        </p:txBody>
      </p:sp>
      <p:sp>
        <p:nvSpPr>
          <p:cNvPr id="26647" name="Text Box 24"/>
          <p:cNvSpPr txBox="1">
            <a:spLocks noChangeArrowheads="1"/>
          </p:cNvSpPr>
          <p:nvPr/>
        </p:nvSpPr>
        <p:spPr bwMode="auto">
          <a:xfrm>
            <a:off x="5381625" y="5257800"/>
            <a:ext cx="1057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Fixation</a:t>
            </a:r>
            <a:br>
              <a:rPr lang="en-US" sz="1100" b="1"/>
            </a:br>
            <a:r>
              <a:rPr lang="en-US" sz="1100" b="1"/>
              <a:t>in root nodules</a:t>
            </a:r>
          </a:p>
        </p:txBody>
      </p:sp>
      <p:sp>
        <p:nvSpPr>
          <p:cNvPr id="26648" name="Text Box 25"/>
          <p:cNvSpPr txBox="1">
            <a:spLocks noChangeArrowheads="1"/>
          </p:cNvSpPr>
          <p:nvPr/>
        </p:nvSpPr>
        <p:spPr bwMode="auto">
          <a:xfrm>
            <a:off x="5762625" y="5772150"/>
            <a:ext cx="115252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100" b="1"/>
              <a:t>Ammonification</a:t>
            </a:r>
          </a:p>
        </p:txBody>
      </p:sp>
      <p:sp>
        <p:nvSpPr>
          <p:cNvPr id="26649" name="Text Box 26"/>
          <p:cNvSpPr txBox="1">
            <a:spLocks noChangeArrowheads="1"/>
          </p:cNvSpPr>
          <p:nvPr/>
        </p:nvSpPr>
        <p:spPr bwMode="auto">
          <a:xfrm>
            <a:off x="7292975" y="5772150"/>
            <a:ext cx="85407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100" b="1"/>
              <a:t>Nitrification</a:t>
            </a:r>
          </a:p>
        </p:txBody>
      </p:sp>
      <p:sp>
        <p:nvSpPr>
          <p:cNvPr id="26650" name="Text Box 27"/>
          <p:cNvSpPr txBox="1">
            <a:spLocks noChangeArrowheads="1"/>
          </p:cNvSpPr>
          <p:nvPr/>
        </p:nvSpPr>
        <p:spPr bwMode="auto">
          <a:xfrm>
            <a:off x="6950075" y="5994400"/>
            <a:ext cx="384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NH</a:t>
            </a:r>
            <a:r>
              <a:rPr lang="en-US" sz="1100" b="1" baseline="-25000"/>
              <a:t>4</a:t>
            </a:r>
            <a:r>
              <a:rPr lang="en-US" sz="1100" b="1" baseline="30000"/>
              <a:t>+</a:t>
            </a:r>
            <a:endParaRPr lang="en-US" sz="1100" b="1"/>
          </a:p>
        </p:txBody>
      </p:sp>
      <p:sp>
        <p:nvSpPr>
          <p:cNvPr id="26651" name="Text Box 28"/>
          <p:cNvSpPr txBox="1">
            <a:spLocks noChangeArrowheads="1"/>
          </p:cNvSpPr>
          <p:nvPr/>
        </p:nvSpPr>
        <p:spPr bwMode="auto">
          <a:xfrm>
            <a:off x="6429375" y="5981700"/>
            <a:ext cx="3079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r>
              <a:rPr lang="en-US" sz="1100" b="1"/>
              <a:t>NH</a:t>
            </a:r>
            <a:r>
              <a:rPr lang="en-US" sz="1100" b="1" baseline="-25000"/>
              <a:t>3</a:t>
            </a:r>
            <a:endParaRPr lang="en-US" sz="1100" b="1"/>
          </a:p>
        </p:txBody>
      </p:sp>
      <p:sp>
        <p:nvSpPr>
          <p:cNvPr id="26652" name="Text Box 29"/>
          <p:cNvSpPr txBox="1">
            <a:spLocks noChangeArrowheads="1"/>
          </p:cNvSpPr>
          <p:nvPr/>
        </p:nvSpPr>
        <p:spPr bwMode="auto">
          <a:xfrm>
            <a:off x="7477125" y="5232400"/>
            <a:ext cx="75882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sz="1100" b="1"/>
              <a:t>Uptake</a:t>
            </a:r>
            <a:br>
              <a:rPr lang="en-US" sz="1100" b="1"/>
            </a:br>
            <a:r>
              <a:rPr lang="en-US" sz="1100" b="1"/>
              <a:t>of amino</a:t>
            </a:r>
            <a:br>
              <a:rPr lang="en-US" sz="1100" b="1"/>
            </a:br>
            <a:r>
              <a:rPr lang="en-US" sz="1100" b="1"/>
              <a:t>acids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52515" y="530831"/>
            <a:ext cx="3276600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DAUR NITROGEN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2123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1066800" y="228600"/>
            <a:ext cx="7315200" cy="1295400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err="1" smtClean="0">
                <a:solidFill>
                  <a:schemeClr val="tx1"/>
                </a:solidFill>
              </a:rPr>
              <a:t>Bentuk</a:t>
            </a:r>
            <a:r>
              <a:rPr lang="en-US" sz="1600" b="1" dirty="0" smtClean="0">
                <a:solidFill>
                  <a:schemeClr val="tx1"/>
                </a:solidFill>
              </a:rPr>
              <a:t> yang </a:t>
            </a:r>
            <a:r>
              <a:rPr lang="en-US" sz="1600" b="1" dirty="0" err="1" smtClean="0">
                <a:solidFill>
                  <a:schemeClr val="tx1"/>
                </a:solidFill>
              </a:rPr>
              <a:t>tersedia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</a:rPr>
              <a:t>untuk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</a:rPr>
              <a:t>kehidupan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: </a:t>
            </a:r>
            <a:r>
              <a:rPr lang="en-US" sz="1600" dirty="0" err="1" smtClean="0">
                <a:solidFill>
                  <a:schemeClr val="tx1"/>
                </a:solidFill>
              </a:rPr>
              <a:t>Tumbuhan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dapat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menggunakan</a:t>
            </a:r>
            <a:r>
              <a:rPr lang="en-US" sz="1600" dirty="0" smtClean="0">
                <a:solidFill>
                  <a:schemeClr val="tx1"/>
                </a:solidFill>
              </a:rPr>
              <a:t> 2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 nitrogen </a:t>
            </a:r>
            <a:r>
              <a:rPr lang="en-US" sz="1600" dirty="0" err="1" smtClean="0">
                <a:solidFill>
                  <a:schemeClr val="tx1"/>
                </a:solidFill>
              </a:rPr>
              <a:t>anorganik-amonia</a:t>
            </a:r>
            <a:r>
              <a:rPr lang="en-US" sz="1600" dirty="0" smtClean="0">
                <a:solidFill>
                  <a:schemeClr val="tx1"/>
                </a:solidFill>
              </a:rPr>
              <a:t> (NH4+)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nitrat</a:t>
            </a:r>
            <a:r>
              <a:rPr lang="en-US" sz="1600" dirty="0" smtClean="0">
                <a:solidFill>
                  <a:schemeClr val="tx1"/>
                </a:solidFill>
              </a:rPr>
              <a:t> (NO3-) –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beberapa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organik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seperti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asam</a:t>
            </a:r>
            <a:r>
              <a:rPr lang="en-US" sz="1600" dirty="0" smtClean="0">
                <a:solidFill>
                  <a:schemeClr val="tx1"/>
                </a:solidFill>
              </a:rPr>
              <a:t> amino. </a:t>
            </a:r>
            <a:r>
              <a:rPr lang="en-US" sz="1600" dirty="0" err="1" smtClean="0">
                <a:solidFill>
                  <a:schemeClr val="tx1"/>
                </a:solidFill>
              </a:rPr>
              <a:t>Berbagai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bakteri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dapat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menggunakan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semua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ini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nitrit</a:t>
            </a:r>
            <a:r>
              <a:rPr lang="en-US" sz="1600" dirty="0" smtClean="0">
                <a:solidFill>
                  <a:schemeClr val="tx1"/>
                </a:solidFill>
              </a:rPr>
              <a:t> (NO2-). </a:t>
            </a:r>
            <a:r>
              <a:rPr lang="en-US" sz="1600" dirty="0" err="1" smtClean="0">
                <a:solidFill>
                  <a:schemeClr val="tx1"/>
                </a:solidFill>
              </a:rPr>
              <a:t>Hewan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hanya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dapat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menggunakan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bentuk-bentuk</a:t>
            </a:r>
            <a:r>
              <a:rPr lang="en-US" sz="1600" dirty="0" smtClean="0">
                <a:solidFill>
                  <a:schemeClr val="tx1"/>
                </a:solidFill>
              </a:rPr>
              <a:t> nitrogen </a:t>
            </a:r>
            <a:r>
              <a:rPr lang="en-US" sz="1600" dirty="0" err="1" smtClean="0">
                <a:solidFill>
                  <a:schemeClr val="tx1"/>
                </a:solidFill>
              </a:rPr>
              <a:t>organik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41400" y="1676400"/>
            <a:ext cx="7327900" cy="1143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tx1"/>
                </a:solidFill>
              </a:rPr>
              <a:t>Reservoir : </a:t>
            </a:r>
            <a:r>
              <a:rPr lang="en-US" sz="1600" dirty="0" smtClean="0">
                <a:solidFill>
                  <a:schemeClr val="tx1"/>
                </a:solidFill>
              </a:rPr>
              <a:t>reservoir </a:t>
            </a:r>
            <a:r>
              <a:rPr lang="en-US" sz="1600" dirty="0" err="1" smtClean="0">
                <a:solidFill>
                  <a:schemeClr val="tx1"/>
                </a:solidFill>
              </a:rPr>
              <a:t>utama</a:t>
            </a:r>
            <a:r>
              <a:rPr lang="en-US" sz="1600" dirty="0" smtClean="0">
                <a:solidFill>
                  <a:schemeClr val="tx1"/>
                </a:solidFill>
              </a:rPr>
              <a:t> nitrogen </a:t>
            </a:r>
            <a:r>
              <a:rPr lang="en-US" sz="1600" dirty="0" err="1" smtClean="0">
                <a:solidFill>
                  <a:schemeClr val="tx1"/>
                </a:solidFill>
              </a:rPr>
              <a:t>adalah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atmosfer</a:t>
            </a:r>
            <a:r>
              <a:rPr lang="en-US" sz="1600" dirty="0" smtClean="0">
                <a:solidFill>
                  <a:schemeClr val="tx1"/>
                </a:solidFill>
              </a:rPr>
              <a:t>, yang </a:t>
            </a:r>
            <a:r>
              <a:rPr lang="en-US" sz="1600" dirty="0" err="1" smtClean="0">
                <a:solidFill>
                  <a:schemeClr val="tx1"/>
                </a:solidFill>
              </a:rPr>
              <a:t>terdiri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dari</a:t>
            </a:r>
            <a:r>
              <a:rPr lang="en-US" sz="1600" dirty="0" smtClean="0">
                <a:solidFill>
                  <a:schemeClr val="tx1"/>
                </a:solidFill>
              </a:rPr>
              <a:t> 80% gas nitrogen (N2). Reservoir yang lain </a:t>
            </a:r>
            <a:r>
              <a:rPr lang="en-US" sz="1600" dirty="0" err="1" smtClean="0">
                <a:solidFill>
                  <a:schemeClr val="tx1"/>
                </a:solidFill>
              </a:rPr>
              <a:t>adalah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tanah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sedimen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danau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sunga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lautan</a:t>
            </a:r>
            <a:r>
              <a:rPr lang="en-US" sz="1600" dirty="0" smtClean="0">
                <a:solidFill>
                  <a:schemeClr val="tx1"/>
                </a:solidFill>
              </a:rPr>
              <a:t> (nitrogen </a:t>
            </a:r>
            <a:r>
              <a:rPr lang="en-US" sz="1600" dirty="0" err="1" smtClean="0">
                <a:solidFill>
                  <a:schemeClr val="tx1"/>
                </a:solidFill>
              </a:rPr>
              <a:t>terikat</a:t>
            </a:r>
            <a:r>
              <a:rPr lang="en-US" sz="1600" dirty="0" smtClean="0">
                <a:solidFill>
                  <a:schemeClr val="tx1"/>
                </a:solidFill>
              </a:rPr>
              <a:t>). Air </a:t>
            </a:r>
            <a:r>
              <a:rPr lang="en-US" sz="1600" dirty="0" err="1" smtClean="0">
                <a:solidFill>
                  <a:schemeClr val="tx1"/>
                </a:solidFill>
              </a:rPr>
              <a:t>permukaan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tanah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air </a:t>
            </a:r>
            <a:r>
              <a:rPr lang="en-US" sz="1600" dirty="0" err="1" smtClean="0">
                <a:solidFill>
                  <a:schemeClr val="tx1"/>
                </a:solidFill>
              </a:rPr>
              <a:t>tanah</a:t>
            </a:r>
            <a:r>
              <a:rPr lang="en-US" sz="1600" dirty="0" smtClean="0">
                <a:solidFill>
                  <a:schemeClr val="tx1"/>
                </a:solidFill>
              </a:rPr>
              <a:t> (nitrogen </a:t>
            </a:r>
            <a:r>
              <a:rPr lang="en-US" sz="1600" dirty="0" err="1" smtClean="0">
                <a:solidFill>
                  <a:schemeClr val="tx1"/>
                </a:solidFill>
              </a:rPr>
              <a:t>terlarut</a:t>
            </a:r>
            <a:r>
              <a:rPr lang="en-US" sz="1600" dirty="0" smtClean="0">
                <a:solidFill>
                  <a:schemeClr val="tx1"/>
                </a:solidFill>
              </a:rPr>
              <a:t>) </a:t>
            </a:r>
            <a:r>
              <a:rPr lang="en-US" sz="1600" dirty="0" err="1" smtClean="0">
                <a:solidFill>
                  <a:schemeClr val="tx1"/>
                </a:solidFill>
              </a:rPr>
              <a:t>serta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biomassa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organisme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hidup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4" name="Round Diagonal Corner Rectangle 3"/>
          <p:cNvSpPr/>
          <p:nvPr/>
        </p:nvSpPr>
        <p:spPr>
          <a:xfrm>
            <a:off x="1041400" y="2997200"/>
            <a:ext cx="7340600" cy="3175000"/>
          </a:xfrm>
          <a:prstGeom prst="round2Diag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tx1"/>
                </a:solidFill>
              </a:rPr>
              <a:t>Proses </a:t>
            </a:r>
            <a:r>
              <a:rPr lang="en-US" sz="1600" dirty="0" smtClean="0">
                <a:solidFill>
                  <a:schemeClr val="tx1"/>
                </a:solidFill>
              </a:rPr>
              <a:t>: </a:t>
            </a:r>
            <a:r>
              <a:rPr lang="en-US" sz="1600" dirty="0" err="1" smtClean="0">
                <a:solidFill>
                  <a:schemeClr val="tx1"/>
                </a:solidFill>
              </a:rPr>
              <a:t>Jalur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utama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bagi</a:t>
            </a:r>
            <a:r>
              <a:rPr lang="en-US" sz="1600" dirty="0" smtClean="0">
                <a:solidFill>
                  <a:schemeClr val="tx1"/>
                </a:solidFill>
              </a:rPr>
              <a:t> nitrogen </a:t>
            </a:r>
            <a:r>
              <a:rPr lang="en-US" sz="1600" dirty="0" err="1" smtClean="0">
                <a:solidFill>
                  <a:schemeClr val="tx1"/>
                </a:solidFill>
              </a:rPr>
              <a:t>untuk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memasuki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ekosistem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melalui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i="1" dirty="0" err="1" smtClean="0">
                <a:solidFill>
                  <a:schemeClr val="tx1"/>
                </a:solidFill>
              </a:rPr>
              <a:t>fiksasi</a:t>
            </a:r>
            <a:r>
              <a:rPr lang="en-US" sz="1600" i="1" dirty="0" smtClean="0">
                <a:solidFill>
                  <a:schemeClr val="tx1"/>
                </a:solidFill>
              </a:rPr>
              <a:t> nitrogen (nitrogen fixation</a:t>
            </a:r>
            <a:r>
              <a:rPr lang="en-US" sz="1600" dirty="0" smtClean="0">
                <a:solidFill>
                  <a:schemeClr val="tx1"/>
                </a:solidFill>
              </a:rPr>
              <a:t>), </a:t>
            </a:r>
            <a:r>
              <a:rPr lang="en-US" sz="1600" dirty="0" err="1" smtClean="0">
                <a:solidFill>
                  <a:schemeClr val="tx1"/>
                </a:solidFill>
              </a:rPr>
              <a:t>konversi</a:t>
            </a:r>
            <a:r>
              <a:rPr lang="en-US" sz="1600" dirty="0" smtClean="0">
                <a:solidFill>
                  <a:schemeClr val="tx1"/>
                </a:solidFill>
              </a:rPr>
              <a:t> N2 </a:t>
            </a:r>
            <a:r>
              <a:rPr lang="en-US" sz="1600" dirty="0" err="1" smtClean="0">
                <a:solidFill>
                  <a:schemeClr val="tx1"/>
                </a:solidFill>
              </a:rPr>
              <a:t>oleh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bakteri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menjadi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bentuk-bentuk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dapat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digunakan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untuk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menyintesis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senyawa-senyawa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organik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bernitrogen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Beberapa</a:t>
            </a:r>
            <a:r>
              <a:rPr lang="en-US" sz="1600" dirty="0" smtClean="0">
                <a:solidFill>
                  <a:schemeClr val="tx1"/>
                </a:solidFill>
              </a:rPr>
              <a:t> nitrogen </a:t>
            </a:r>
            <a:r>
              <a:rPr lang="en-US" sz="1600" dirty="0" err="1" smtClean="0">
                <a:solidFill>
                  <a:schemeClr val="tx1"/>
                </a:solidFill>
              </a:rPr>
              <a:t>juga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difiksasi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oleh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petir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Pupuk</a:t>
            </a:r>
            <a:r>
              <a:rPr lang="en-US" sz="1600" dirty="0" smtClean="0">
                <a:solidFill>
                  <a:schemeClr val="tx1"/>
                </a:solidFill>
              </a:rPr>
              <a:t> nitrogen, </a:t>
            </a:r>
            <a:r>
              <a:rPr lang="en-US" sz="1600" dirty="0" err="1" smtClean="0">
                <a:solidFill>
                  <a:schemeClr val="tx1"/>
                </a:solidFill>
              </a:rPr>
              <a:t>hujan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debu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tertiup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oleh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angin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juga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dapat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menyediakan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cukup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banyak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masukan</a:t>
            </a:r>
            <a:r>
              <a:rPr lang="en-US" sz="1600" dirty="0" smtClean="0">
                <a:solidFill>
                  <a:schemeClr val="tx1"/>
                </a:solidFill>
              </a:rPr>
              <a:t> NH4+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NO3- </a:t>
            </a:r>
            <a:r>
              <a:rPr lang="en-US" sz="1600" dirty="0" err="1" smtClean="0">
                <a:solidFill>
                  <a:schemeClr val="tx1"/>
                </a:solidFill>
              </a:rPr>
              <a:t>ke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ekosistem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i="1" dirty="0" err="1" smtClean="0">
                <a:solidFill>
                  <a:schemeClr val="tx1"/>
                </a:solidFill>
              </a:rPr>
              <a:t>Amonifikasi</a:t>
            </a:r>
            <a:r>
              <a:rPr lang="en-US" sz="1600" i="1" dirty="0" smtClean="0">
                <a:solidFill>
                  <a:schemeClr val="tx1"/>
                </a:solidFill>
              </a:rPr>
              <a:t> (</a:t>
            </a:r>
            <a:r>
              <a:rPr lang="en-US" sz="1600" i="1" dirty="0" err="1" smtClean="0">
                <a:solidFill>
                  <a:schemeClr val="tx1"/>
                </a:solidFill>
              </a:rPr>
              <a:t>amonification</a:t>
            </a:r>
            <a:r>
              <a:rPr lang="en-US" sz="1600" dirty="0" smtClean="0">
                <a:solidFill>
                  <a:schemeClr val="tx1"/>
                </a:solidFill>
              </a:rPr>
              <a:t>) </a:t>
            </a:r>
            <a:r>
              <a:rPr lang="en-US" sz="1600" dirty="0" err="1" smtClean="0">
                <a:solidFill>
                  <a:schemeClr val="tx1"/>
                </a:solidFill>
              </a:rPr>
              <a:t>mendekomposisi</a:t>
            </a:r>
            <a:r>
              <a:rPr lang="en-US" sz="1600" dirty="0" smtClean="0">
                <a:solidFill>
                  <a:schemeClr val="tx1"/>
                </a:solidFill>
              </a:rPr>
              <a:t> nitrogen </a:t>
            </a:r>
            <a:r>
              <a:rPr lang="en-US" sz="1600" dirty="0" err="1" smtClean="0">
                <a:solidFill>
                  <a:schemeClr val="tx1"/>
                </a:solidFill>
              </a:rPr>
              <a:t>organik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menjadi</a:t>
            </a:r>
            <a:r>
              <a:rPr lang="en-US" sz="1600" dirty="0" smtClean="0">
                <a:solidFill>
                  <a:schemeClr val="tx1"/>
                </a:solidFill>
              </a:rPr>
              <a:t> NH4+. </a:t>
            </a:r>
            <a:r>
              <a:rPr lang="en-US" sz="1600" dirty="0" err="1" smtClean="0">
                <a:solidFill>
                  <a:schemeClr val="tx1"/>
                </a:solidFill>
              </a:rPr>
              <a:t>Pada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i="1" dirty="0" err="1" smtClean="0">
                <a:solidFill>
                  <a:schemeClr val="tx1"/>
                </a:solidFill>
              </a:rPr>
              <a:t>nitrifikasi</a:t>
            </a:r>
            <a:r>
              <a:rPr lang="en-US" sz="1600" i="1" dirty="0" smtClean="0">
                <a:solidFill>
                  <a:schemeClr val="tx1"/>
                </a:solidFill>
              </a:rPr>
              <a:t> (nitrification</a:t>
            </a:r>
            <a:r>
              <a:rPr lang="en-US" sz="1600" dirty="0" smtClean="0">
                <a:solidFill>
                  <a:schemeClr val="tx1"/>
                </a:solidFill>
              </a:rPr>
              <a:t>) NH4+ </a:t>
            </a:r>
            <a:r>
              <a:rPr lang="en-US" sz="1600" dirty="0" err="1" smtClean="0">
                <a:solidFill>
                  <a:schemeClr val="tx1"/>
                </a:solidFill>
              </a:rPr>
              <a:t>dikonversi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menjadi</a:t>
            </a:r>
            <a:r>
              <a:rPr lang="en-US" sz="1600" dirty="0" smtClean="0">
                <a:solidFill>
                  <a:schemeClr val="tx1"/>
                </a:solidFill>
              </a:rPr>
              <a:t> NO3- </a:t>
            </a:r>
            <a:r>
              <a:rPr lang="en-US" sz="1600" dirty="0" err="1" smtClean="0">
                <a:solidFill>
                  <a:schemeClr val="tx1"/>
                </a:solidFill>
              </a:rPr>
              <a:t>oleh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bakteri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nitrifikasi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kondisi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anaerobik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bakteri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denitrifikasi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menggunakan</a:t>
            </a:r>
            <a:r>
              <a:rPr lang="en-US" sz="1600" dirty="0" smtClean="0">
                <a:solidFill>
                  <a:schemeClr val="tx1"/>
                </a:solidFill>
              </a:rPr>
              <a:t> NO3-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metabolismenya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bukan</a:t>
            </a:r>
            <a:r>
              <a:rPr lang="en-US" sz="1600" dirty="0" smtClean="0">
                <a:solidFill>
                  <a:schemeClr val="tx1"/>
                </a:solidFill>
              </a:rPr>
              <a:t> O2, </a:t>
            </a:r>
            <a:r>
              <a:rPr lang="en-US" sz="1600" dirty="0" err="1" smtClean="0">
                <a:solidFill>
                  <a:schemeClr val="tx1"/>
                </a:solidFill>
              </a:rPr>
              <a:t>sehingga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melepaskan</a:t>
            </a:r>
            <a:r>
              <a:rPr lang="en-US" sz="1600" dirty="0" smtClean="0">
                <a:solidFill>
                  <a:schemeClr val="tx1"/>
                </a:solidFill>
              </a:rPr>
              <a:t> N2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suatu</a:t>
            </a:r>
            <a:r>
              <a:rPr lang="en-US" sz="1600" dirty="0" smtClean="0">
                <a:solidFill>
                  <a:schemeClr val="tx1"/>
                </a:solidFill>
              </a:rPr>
              <a:t> proses yang </a:t>
            </a:r>
            <a:r>
              <a:rPr lang="en-US" sz="1600" dirty="0" err="1" smtClean="0">
                <a:solidFill>
                  <a:schemeClr val="tx1"/>
                </a:solidFill>
              </a:rPr>
              <a:t>disebut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i="1" dirty="0" err="1" smtClean="0">
                <a:solidFill>
                  <a:schemeClr val="tx1"/>
                </a:solidFill>
              </a:rPr>
              <a:t>denitrifikasi</a:t>
            </a:r>
            <a:r>
              <a:rPr lang="en-US" sz="1600" i="1" dirty="0" smtClean="0">
                <a:solidFill>
                  <a:schemeClr val="tx1"/>
                </a:solidFill>
              </a:rPr>
              <a:t> (</a:t>
            </a:r>
            <a:r>
              <a:rPr lang="en-US" sz="1600" i="1" dirty="0" err="1" smtClean="0">
                <a:solidFill>
                  <a:schemeClr val="tx1"/>
                </a:solidFill>
              </a:rPr>
              <a:t>denitrification</a:t>
            </a:r>
            <a:r>
              <a:rPr lang="en-US" sz="1600" dirty="0" smtClean="0">
                <a:solidFill>
                  <a:schemeClr val="tx1"/>
                </a:solidFill>
              </a:rPr>
              <a:t>).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722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3982" y="317212"/>
            <a:ext cx="304800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DAUR KARBON</a:t>
            </a:r>
            <a:endParaRPr lang="en-US" sz="3200" dirty="0"/>
          </a:p>
        </p:txBody>
      </p:sp>
      <p:pic>
        <p:nvPicPr>
          <p:cNvPr id="4" name="Picture 5" descr="Carbon%20Cyc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72" y="1066800"/>
            <a:ext cx="8582605" cy="56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4221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1066800" y="228600"/>
            <a:ext cx="6934200" cy="990600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 smtClean="0">
                <a:solidFill>
                  <a:schemeClr val="tx1"/>
                </a:solidFill>
              </a:rPr>
              <a:t>Nilai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penting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biologis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: carbon </a:t>
            </a:r>
            <a:r>
              <a:rPr lang="en-US" dirty="0" err="1" smtClean="0">
                <a:solidFill>
                  <a:schemeClr val="tx1"/>
                </a:solidFill>
              </a:rPr>
              <a:t>membentuk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kerangka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molekul-molekul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organik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esensial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untuk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semua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organisme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79500" y="1371600"/>
            <a:ext cx="6921500" cy="14478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 smtClean="0">
                <a:solidFill>
                  <a:schemeClr val="tx1"/>
                </a:solidFill>
              </a:rPr>
              <a:t>Bentuk</a:t>
            </a:r>
            <a:r>
              <a:rPr lang="en-US" b="1" dirty="0" smtClean="0">
                <a:solidFill>
                  <a:schemeClr val="tx1"/>
                </a:solidFill>
              </a:rPr>
              <a:t> yang </a:t>
            </a:r>
            <a:r>
              <a:rPr lang="en-US" b="1" dirty="0" err="1" smtClean="0">
                <a:solidFill>
                  <a:schemeClr val="tx1"/>
                </a:solidFill>
              </a:rPr>
              <a:t>tersedia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untuk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kehidupan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Organisme-organisme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fotosintetik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memanfaatkan</a:t>
            </a:r>
            <a:r>
              <a:rPr lang="en-US" dirty="0" smtClean="0">
                <a:solidFill>
                  <a:schemeClr val="tx1"/>
                </a:solidFill>
              </a:rPr>
              <a:t> CO2 </a:t>
            </a:r>
            <a:r>
              <a:rPr lang="en-US" dirty="0" err="1" smtClean="0">
                <a:solidFill>
                  <a:schemeClr val="tx1"/>
                </a:solidFill>
              </a:rPr>
              <a:t>selama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fotosintesis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mengonversi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karbon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bentuk-bentuk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organik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digunakan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oleh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konsumen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termasuk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hewan</a:t>
            </a:r>
            <a:r>
              <a:rPr lang="en-US" dirty="0" smtClean="0">
                <a:solidFill>
                  <a:schemeClr val="tx1"/>
                </a:solidFill>
              </a:rPr>
              <a:t>, fungi </a:t>
            </a:r>
            <a:r>
              <a:rPr lang="en-US" dirty="0" err="1" smtClean="0">
                <a:solidFill>
                  <a:schemeClr val="tx1"/>
                </a:solidFill>
              </a:rPr>
              <a:t>serta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protista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prokariota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heterotrofik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ound Diagonal Corner Rectangle 3"/>
          <p:cNvSpPr/>
          <p:nvPr/>
        </p:nvSpPr>
        <p:spPr>
          <a:xfrm>
            <a:off x="1066800" y="2997200"/>
            <a:ext cx="6921500" cy="1371600"/>
          </a:xfrm>
          <a:prstGeom prst="round2DiagRect">
            <a:avLst/>
          </a:prstGeom>
          <a:solidFill>
            <a:srgbClr val="A0E22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tx1"/>
                </a:solidFill>
              </a:rPr>
              <a:t>Reservoir </a:t>
            </a:r>
            <a:r>
              <a:rPr lang="en-US" dirty="0" smtClean="0">
                <a:solidFill>
                  <a:schemeClr val="tx1"/>
                </a:solidFill>
              </a:rPr>
              <a:t>: reservoir </a:t>
            </a:r>
            <a:r>
              <a:rPr lang="en-US" dirty="0" err="1" smtClean="0">
                <a:solidFill>
                  <a:schemeClr val="tx1"/>
                </a:solidFill>
              </a:rPr>
              <a:t>utama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karbon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mencakup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bakar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fosil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tanah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sedimen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ekosistem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perairan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lautan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n-US" dirty="0" err="1" smtClean="0">
                <a:solidFill>
                  <a:schemeClr val="tx1"/>
                </a:solidFill>
              </a:rPr>
              <a:t>senyawa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karbon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terlarut</a:t>
            </a:r>
            <a:r>
              <a:rPr lang="en-US" dirty="0" smtClean="0">
                <a:solidFill>
                  <a:schemeClr val="tx1"/>
                </a:solidFill>
              </a:rPr>
              <a:t>), </a:t>
            </a:r>
            <a:r>
              <a:rPr lang="en-US" dirty="0" err="1" smtClean="0">
                <a:solidFill>
                  <a:schemeClr val="tx1"/>
                </a:solidFill>
              </a:rPr>
              <a:t>biomassa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tumbuhan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hewan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serta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atmosfer</a:t>
            </a:r>
            <a:r>
              <a:rPr lang="en-US" dirty="0" smtClean="0">
                <a:solidFill>
                  <a:schemeClr val="tx1"/>
                </a:solidFill>
              </a:rPr>
              <a:t> (CO2). Reservoir </a:t>
            </a:r>
            <a:r>
              <a:rPr lang="en-US" dirty="0" err="1" smtClean="0">
                <a:solidFill>
                  <a:schemeClr val="tx1"/>
                </a:solidFill>
              </a:rPr>
              <a:t>terbesar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bebatuan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sedimen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seperti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gamping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054100" y="4495800"/>
            <a:ext cx="6934200" cy="19812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tx1"/>
                </a:solidFill>
              </a:rPr>
              <a:t>Proses : </a:t>
            </a:r>
            <a:r>
              <a:rPr lang="en-US" dirty="0" err="1" smtClean="0">
                <a:solidFill>
                  <a:schemeClr val="tx1"/>
                </a:solidFill>
              </a:rPr>
              <a:t>fotosintesis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oleh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tumbuhan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fitoplankton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memindahkan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banyak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sekali</a:t>
            </a:r>
            <a:r>
              <a:rPr lang="en-US" dirty="0" smtClean="0">
                <a:solidFill>
                  <a:schemeClr val="tx1"/>
                </a:solidFill>
              </a:rPr>
              <a:t> CO2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atmosfer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setiap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tahun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r>
              <a:rPr lang="en-US" dirty="0" err="1" smtClean="0">
                <a:solidFill>
                  <a:schemeClr val="tx1"/>
                </a:solidFill>
              </a:rPr>
              <a:t>Kuantitas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kira-kira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sebanding</a:t>
            </a:r>
            <a:r>
              <a:rPr lang="en-US" dirty="0" smtClean="0">
                <a:solidFill>
                  <a:schemeClr val="tx1"/>
                </a:solidFill>
              </a:rPr>
              <a:t> denganCO2 yang </a:t>
            </a:r>
            <a:r>
              <a:rPr lang="en-US" dirty="0" err="1" smtClean="0">
                <a:solidFill>
                  <a:schemeClr val="tx1"/>
                </a:solidFill>
              </a:rPr>
              <a:t>ditambahkan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atmosfer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melalui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repirasi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seluler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oleh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produsen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konsumen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r>
              <a:rPr lang="en-US" dirty="0" err="1" smtClean="0">
                <a:solidFill>
                  <a:schemeClr val="tx1"/>
                </a:solidFill>
              </a:rPr>
              <a:t>Dalam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jangka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waktu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geologis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gunung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berapi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juga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merupakan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sumber</a:t>
            </a:r>
            <a:r>
              <a:rPr lang="en-US" dirty="0" smtClean="0">
                <a:solidFill>
                  <a:schemeClr val="tx1"/>
                </a:solidFill>
              </a:rPr>
              <a:t> CO2 yang </a:t>
            </a:r>
            <a:r>
              <a:rPr lang="en-US" dirty="0" err="1" smtClean="0">
                <a:solidFill>
                  <a:schemeClr val="tx1"/>
                </a:solidFill>
              </a:rPr>
              <a:t>substansial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r>
              <a:rPr lang="en-US" dirty="0" err="1" smtClean="0">
                <a:solidFill>
                  <a:schemeClr val="tx1"/>
                </a:solidFill>
              </a:rPr>
              <a:t>Pembakaran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bakar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fosil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menambahkan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cukup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banyak</a:t>
            </a:r>
            <a:r>
              <a:rPr lang="en-US" dirty="0" smtClean="0">
                <a:solidFill>
                  <a:schemeClr val="tx1"/>
                </a:solidFill>
              </a:rPr>
              <a:t> CO2 </a:t>
            </a:r>
            <a:r>
              <a:rPr lang="en-US" dirty="0" err="1" smtClean="0">
                <a:solidFill>
                  <a:schemeClr val="tx1"/>
                </a:solidFill>
              </a:rPr>
              <a:t>tambahan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atmosfer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111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0" y="381000"/>
            <a:ext cx="2667000" cy="58477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dirty="0" smtClean="0"/>
              <a:t>DAUR FOSFOR</a:t>
            </a:r>
            <a:endParaRPr lang="en-US" sz="3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92539" y="1080947"/>
            <a:ext cx="6048375" cy="5568918"/>
            <a:chOff x="1352550" y="136525"/>
            <a:chExt cx="6438900" cy="6584950"/>
          </a:xfrm>
        </p:grpSpPr>
        <p:pic>
          <p:nvPicPr>
            <p:cNvPr id="18" name="Picture 18" descr="55_14dPhosphorusCycle-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2550" y="136525"/>
              <a:ext cx="6438900" cy="6584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 Box 3"/>
            <p:cNvSpPr txBox="1">
              <a:spLocks noChangeArrowheads="1"/>
            </p:cNvSpPr>
            <p:nvPr/>
          </p:nvSpPr>
          <p:spPr bwMode="auto">
            <a:xfrm>
              <a:off x="2143125" y="2171700"/>
              <a:ext cx="923925" cy="469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Geologic</a:t>
              </a:r>
              <a:br>
                <a:rPr lang="en-US" sz="1500" b="1"/>
              </a:br>
              <a:r>
                <a:rPr lang="en-US" sz="1500" b="1"/>
                <a:t>uplift</a:t>
              </a:r>
            </a:p>
          </p:txBody>
        </p:sp>
        <p:sp>
          <p:nvSpPr>
            <p:cNvPr id="20" name="Text Box 5"/>
            <p:cNvSpPr txBox="1">
              <a:spLocks noChangeArrowheads="1"/>
            </p:cNvSpPr>
            <p:nvPr/>
          </p:nvSpPr>
          <p:spPr bwMode="auto">
            <a:xfrm>
              <a:off x="2587625" y="1485900"/>
              <a:ext cx="1139825" cy="482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sz="1500" b="1"/>
                <a:t>Wind-blown</a:t>
              </a:r>
              <a:br>
                <a:rPr lang="en-US" sz="1500" b="1"/>
              </a:br>
              <a:r>
                <a:rPr lang="en-US" sz="1500" b="1"/>
                <a:t>dust</a:t>
              </a:r>
            </a:p>
          </p:txBody>
        </p:sp>
        <p:sp>
          <p:nvSpPr>
            <p:cNvPr id="21" name="Text Box 6"/>
            <p:cNvSpPr txBox="1">
              <a:spLocks noChangeArrowheads="1"/>
            </p:cNvSpPr>
            <p:nvPr/>
          </p:nvSpPr>
          <p:spPr bwMode="auto">
            <a:xfrm>
              <a:off x="3248025" y="2171700"/>
              <a:ext cx="1165225" cy="482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Weathering</a:t>
              </a:r>
              <a:br>
                <a:rPr lang="en-US" sz="1500" b="1"/>
              </a:br>
              <a:r>
                <a:rPr lang="en-US" sz="1500" b="1"/>
                <a:t>of rocks</a:t>
              </a:r>
            </a:p>
          </p:txBody>
        </p:sp>
        <p:sp>
          <p:nvSpPr>
            <p:cNvPr id="22" name="Text Box 8"/>
            <p:cNvSpPr txBox="1">
              <a:spLocks noChangeArrowheads="1"/>
            </p:cNvSpPr>
            <p:nvPr/>
          </p:nvSpPr>
          <p:spPr bwMode="auto">
            <a:xfrm>
              <a:off x="6359525" y="3111500"/>
              <a:ext cx="13811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Consumption</a:t>
              </a:r>
            </a:p>
          </p:txBody>
        </p:sp>
        <p:sp>
          <p:nvSpPr>
            <p:cNvPr id="23" name="Text Box 9"/>
            <p:cNvSpPr txBox="1">
              <a:spLocks noChangeArrowheads="1"/>
            </p:cNvSpPr>
            <p:nvPr/>
          </p:nvSpPr>
          <p:spPr bwMode="auto">
            <a:xfrm>
              <a:off x="4314825" y="2679700"/>
              <a:ext cx="771525" cy="266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Runoff</a:t>
              </a:r>
            </a:p>
          </p:txBody>
        </p:sp>
        <p:sp>
          <p:nvSpPr>
            <p:cNvPr id="24" name="Text Box 10"/>
            <p:cNvSpPr txBox="1">
              <a:spLocks noChangeArrowheads="1"/>
            </p:cNvSpPr>
            <p:nvPr/>
          </p:nvSpPr>
          <p:spPr bwMode="auto">
            <a:xfrm>
              <a:off x="2638425" y="3251200"/>
              <a:ext cx="14827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Decomposition</a:t>
              </a:r>
            </a:p>
          </p:txBody>
        </p:sp>
        <p:sp>
          <p:nvSpPr>
            <p:cNvPr id="25" name="Text Box 11"/>
            <p:cNvSpPr txBox="1">
              <a:spLocks noChangeArrowheads="1"/>
            </p:cNvSpPr>
            <p:nvPr/>
          </p:nvSpPr>
          <p:spPr bwMode="auto">
            <a:xfrm>
              <a:off x="4695825" y="5295900"/>
              <a:ext cx="14827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Decomposition</a:t>
              </a:r>
            </a:p>
          </p:txBody>
        </p:sp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>
              <a:off x="4543425" y="4102100"/>
              <a:ext cx="9493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Leaching</a:t>
              </a:r>
            </a:p>
          </p:txBody>
        </p:sp>
        <p:sp>
          <p:nvSpPr>
            <p:cNvPr id="27" name="Text Box 13"/>
            <p:cNvSpPr txBox="1">
              <a:spLocks noChangeArrowheads="1"/>
            </p:cNvSpPr>
            <p:nvPr/>
          </p:nvSpPr>
          <p:spPr bwMode="auto">
            <a:xfrm>
              <a:off x="2397125" y="4699000"/>
              <a:ext cx="13938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Sedimentation</a:t>
              </a:r>
            </a:p>
          </p:txBody>
        </p:sp>
        <p:sp>
          <p:nvSpPr>
            <p:cNvPr id="28" name="Text Box 14"/>
            <p:cNvSpPr txBox="1">
              <a:spLocks noChangeArrowheads="1"/>
            </p:cNvSpPr>
            <p:nvPr/>
          </p:nvSpPr>
          <p:spPr bwMode="auto">
            <a:xfrm>
              <a:off x="5445125" y="3429000"/>
              <a:ext cx="923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r>
                <a:rPr lang="en-US" sz="1500" b="1"/>
                <a:t>Plant</a:t>
              </a:r>
              <a:br>
                <a:rPr lang="en-US" sz="1500" b="1"/>
              </a:br>
              <a:r>
                <a:rPr lang="en-US" sz="1500" b="1"/>
                <a:t>uptake</a:t>
              </a:r>
              <a:br>
                <a:rPr lang="en-US" sz="1500" b="1"/>
              </a:br>
              <a:r>
                <a:rPr lang="en-US" sz="1500" b="1"/>
                <a:t>of PO</a:t>
              </a:r>
              <a:r>
                <a:rPr lang="en-US" sz="1500" b="1" baseline="-25000"/>
                <a:t>4</a:t>
              </a:r>
              <a:r>
                <a:rPr lang="en-US" sz="1500" b="1" baseline="30000"/>
                <a:t>3–</a:t>
              </a:r>
              <a:endParaRPr lang="en-US" sz="1500" b="1"/>
            </a:p>
          </p:txBody>
        </p:sp>
        <p:sp>
          <p:nvSpPr>
            <p:cNvPr id="29" name="Text Box 15"/>
            <p:cNvSpPr txBox="1">
              <a:spLocks noChangeArrowheads="1"/>
            </p:cNvSpPr>
            <p:nvPr/>
          </p:nvSpPr>
          <p:spPr bwMode="auto">
            <a:xfrm>
              <a:off x="3260725" y="3695700"/>
              <a:ext cx="974725" cy="520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 algn="r"/>
              <a:r>
                <a:rPr lang="en-US" sz="1500" b="1"/>
                <a:t>Dissolved</a:t>
              </a:r>
              <a:br>
                <a:rPr lang="en-US" sz="1500" b="1"/>
              </a:br>
              <a:r>
                <a:rPr lang="en-US" sz="1500" b="1"/>
                <a:t> PO</a:t>
              </a:r>
              <a:r>
                <a:rPr lang="en-US" sz="1500" b="1" baseline="-25000"/>
                <a:t>4</a:t>
              </a:r>
              <a:r>
                <a:rPr lang="en-US" sz="1500" b="1" baseline="30000"/>
                <a:t>3–</a:t>
              </a:r>
              <a:endParaRPr lang="en-US" sz="1500" b="1"/>
            </a:p>
          </p:txBody>
        </p:sp>
        <p:sp>
          <p:nvSpPr>
            <p:cNvPr id="30" name="Text Box 16"/>
            <p:cNvSpPr txBox="1">
              <a:spLocks noChangeArrowheads="1"/>
            </p:cNvSpPr>
            <p:nvPr/>
          </p:nvSpPr>
          <p:spPr bwMode="auto">
            <a:xfrm>
              <a:off x="2409825" y="3721100"/>
              <a:ext cx="9112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Plankton</a:t>
              </a:r>
            </a:p>
          </p:txBody>
        </p:sp>
        <p:sp>
          <p:nvSpPr>
            <p:cNvPr id="31" name="Text Box 17"/>
            <p:cNvSpPr txBox="1">
              <a:spLocks noChangeArrowheads="1"/>
            </p:cNvSpPr>
            <p:nvPr/>
          </p:nvSpPr>
          <p:spPr bwMode="auto">
            <a:xfrm>
              <a:off x="2968625" y="4152900"/>
              <a:ext cx="771525" cy="29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/>
            <a:lstStyle>
              <a:lvl1pPr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ヒラギノ角ゴ Pro W3" charset="-128"/>
                </a:defRPr>
              </a:lvl9pPr>
            </a:lstStyle>
            <a:p>
              <a:pPr>
                <a:lnSpc>
                  <a:spcPct val="90000"/>
                </a:lnSpc>
              </a:pPr>
              <a:r>
                <a:rPr lang="en-US" sz="1500" b="1"/>
                <a:t>Uptake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301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1066800" y="228600"/>
            <a:ext cx="7239000" cy="990600"/>
          </a:xfrm>
          <a:prstGeom prst="round2Diag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err="1" smtClean="0">
                <a:solidFill>
                  <a:schemeClr val="tx1"/>
                </a:solidFill>
              </a:rPr>
              <a:t>Nilai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</a:rPr>
              <a:t>penting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</a:rPr>
              <a:t>biologis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: </a:t>
            </a:r>
            <a:r>
              <a:rPr lang="en-US" sz="1600" dirty="0" err="1" smtClean="0">
                <a:solidFill>
                  <a:schemeClr val="tx1"/>
                </a:solidFill>
              </a:rPr>
              <a:t>organisme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memerlukan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fosfor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sebagai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penyusun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utama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asam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nukleat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fosfolipid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ATP </a:t>
            </a:r>
            <a:r>
              <a:rPr lang="en-US" sz="1600" dirty="0" err="1" smtClean="0">
                <a:solidFill>
                  <a:schemeClr val="tx1"/>
                </a:solidFill>
              </a:rPr>
              <a:t>serta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molekul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penyimpanan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energi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lainnya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sebagai</a:t>
            </a:r>
            <a:r>
              <a:rPr lang="en-US" sz="1600" dirty="0" smtClean="0">
                <a:solidFill>
                  <a:schemeClr val="tx1"/>
                </a:solidFill>
              </a:rPr>
              <a:t> mineral </a:t>
            </a:r>
            <a:r>
              <a:rPr lang="en-US" sz="1600" dirty="0" err="1" smtClean="0">
                <a:solidFill>
                  <a:schemeClr val="tx1"/>
                </a:solidFill>
              </a:rPr>
              <a:t>penyusun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tulang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gigi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79500" y="1371600"/>
            <a:ext cx="7226300" cy="9906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err="1" smtClean="0">
                <a:solidFill>
                  <a:schemeClr val="tx1"/>
                </a:solidFill>
              </a:rPr>
              <a:t>Bentuk</a:t>
            </a:r>
            <a:r>
              <a:rPr lang="en-US" sz="1600" b="1" dirty="0" smtClean="0">
                <a:solidFill>
                  <a:schemeClr val="tx1"/>
                </a:solidFill>
              </a:rPr>
              <a:t> yang </a:t>
            </a:r>
            <a:r>
              <a:rPr lang="en-US" sz="1600" b="1" dirty="0" err="1" smtClean="0">
                <a:solidFill>
                  <a:schemeClr val="tx1"/>
                </a:solidFill>
              </a:rPr>
              <a:t>tersedia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</a:rPr>
              <a:t>untuk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</a:rPr>
              <a:t>kehidupan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: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anorganik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fosfor</a:t>
            </a:r>
            <a:r>
              <a:rPr lang="en-US" sz="1600" dirty="0" smtClean="0">
                <a:solidFill>
                  <a:schemeClr val="tx1"/>
                </a:solidFill>
              </a:rPr>
              <a:t> yang paling </a:t>
            </a:r>
            <a:r>
              <a:rPr lang="en-US" sz="1600" dirty="0" err="1" smtClean="0">
                <a:solidFill>
                  <a:schemeClr val="tx1"/>
                </a:solidFill>
              </a:rPr>
              <a:t>penting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secara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biologis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fosfat</a:t>
            </a:r>
            <a:r>
              <a:rPr lang="en-US" sz="1600" dirty="0" smtClean="0">
                <a:solidFill>
                  <a:schemeClr val="tx1"/>
                </a:solidFill>
              </a:rPr>
              <a:t> (PO43-) yang </a:t>
            </a:r>
            <a:r>
              <a:rPr lang="en-US" sz="1600" dirty="0" err="1" smtClean="0">
                <a:solidFill>
                  <a:schemeClr val="tx1"/>
                </a:solidFill>
              </a:rPr>
              <a:t>diabsorbsi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digunakan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oleh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tumbuhan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sintesis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senyawa-senyawa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organik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4" name="Round Diagonal Corner Rectangle 3"/>
          <p:cNvSpPr/>
          <p:nvPr/>
        </p:nvSpPr>
        <p:spPr>
          <a:xfrm>
            <a:off x="1066800" y="2514600"/>
            <a:ext cx="7239000" cy="1371600"/>
          </a:xfrm>
          <a:prstGeom prst="round2Diag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tx1"/>
                </a:solidFill>
              </a:rPr>
              <a:t>Reservoir </a:t>
            </a:r>
            <a:r>
              <a:rPr lang="en-US" sz="1600" dirty="0" smtClean="0">
                <a:solidFill>
                  <a:schemeClr val="tx1"/>
                </a:solidFill>
              </a:rPr>
              <a:t>: </a:t>
            </a:r>
            <a:r>
              <a:rPr lang="en-US" sz="1600" dirty="0" err="1" smtClean="0">
                <a:solidFill>
                  <a:schemeClr val="tx1"/>
                </a:solidFill>
              </a:rPr>
              <a:t>akumulasi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terbesar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fosfor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bebatuan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sedimen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berasal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dari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laut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Terdapat</a:t>
            </a:r>
            <a:r>
              <a:rPr lang="en-US" sz="1600" dirty="0" smtClean="0">
                <a:solidFill>
                  <a:schemeClr val="tx1"/>
                </a:solidFill>
              </a:rPr>
              <a:t> pula </a:t>
            </a:r>
            <a:r>
              <a:rPr lang="en-US" sz="1600" dirty="0" err="1" smtClean="0">
                <a:solidFill>
                  <a:schemeClr val="tx1"/>
                </a:solidFill>
              </a:rPr>
              <a:t>banyak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fosfor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tanah</a:t>
            </a:r>
            <a:r>
              <a:rPr lang="en-US" sz="1600" dirty="0" smtClean="0">
                <a:solidFill>
                  <a:schemeClr val="tx1"/>
                </a:solidFill>
              </a:rPr>
              <a:t>, di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laut</a:t>
            </a:r>
            <a:r>
              <a:rPr lang="en-US" sz="1600" dirty="0" smtClean="0">
                <a:solidFill>
                  <a:schemeClr val="tx1"/>
                </a:solidFill>
              </a:rPr>
              <a:t> (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terlarut</a:t>
            </a:r>
            <a:r>
              <a:rPr lang="en-US" sz="1600" dirty="0" smtClean="0">
                <a:solidFill>
                  <a:schemeClr val="tx1"/>
                </a:solidFill>
              </a:rPr>
              <a:t>),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organisme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Karena</a:t>
            </a:r>
            <a:r>
              <a:rPr lang="en-US" sz="1600" dirty="0" smtClean="0">
                <a:solidFill>
                  <a:schemeClr val="tx1"/>
                </a:solidFill>
              </a:rPr>
              <a:t> humus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partikel-partikel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tanah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mengikat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fosfat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pendaur-ulangan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fosfor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cenderung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sedikit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terlokalisasi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pada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ekosistem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/>
          </a:p>
        </p:txBody>
      </p:sp>
      <p:sp>
        <p:nvSpPr>
          <p:cNvPr id="5" name="Rounded Rectangle 4"/>
          <p:cNvSpPr/>
          <p:nvPr/>
        </p:nvSpPr>
        <p:spPr>
          <a:xfrm>
            <a:off x="1054100" y="4114800"/>
            <a:ext cx="7251700" cy="198120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tx1"/>
                </a:solidFill>
              </a:rPr>
              <a:t>Proses : </a:t>
            </a:r>
            <a:r>
              <a:rPr lang="en-US" sz="1600" dirty="0" err="1" smtClean="0">
                <a:solidFill>
                  <a:schemeClr val="tx1"/>
                </a:solidFill>
              </a:rPr>
              <a:t>pengikisan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batuan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akibat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cuaca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secara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perlahan-lahan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menambahkan</a:t>
            </a:r>
            <a:r>
              <a:rPr lang="en-US" sz="1600" dirty="0" smtClean="0">
                <a:solidFill>
                  <a:schemeClr val="tx1"/>
                </a:solidFill>
              </a:rPr>
              <a:t> PO43- </a:t>
            </a:r>
            <a:r>
              <a:rPr lang="en-US" sz="1600" dirty="0" err="1" smtClean="0">
                <a:solidFill>
                  <a:schemeClr val="tx1"/>
                </a:solidFill>
              </a:rPr>
              <a:t>ke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tanah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beberapa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diantaranya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tergelontor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air </a:t>
            </a:r>
            <a:r>
              <a:rPr lang="en-US" sz="1600" dirty="0" err="1" smtClean="0">
                <a:solidFill>
                  <a:schemeClr val="tx1"/>
                </a:solidFill>
              </a:rPr>
              <a:t>tanah</a:t>
            </a:r>
            <a:r>
              <a:rPr lang="en-US" sz="1600" dirty="0" smtClean="0">
                <a:solidFill>
                  <a:schemeClr val="tx1"/>
                </a:solidFill>
              </a:rPr>
              <a:t> 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air </a:t>
            </a:r>
            <a:r>
              <a:rPr lang="en-US" sz="1600" dirty="0" err="1" smtClean="0">
                <a:solidFill>
                  <a:schemeClr val="tx1"/>
                </a:solidFill>
              </a:rPr>
              <a:t>permukaan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akhirnya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mencapai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laut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Fosfat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diambil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oleh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produsen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digabungkan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molekul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biologis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dapat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dimakan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oleh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konsumen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disebarkan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melalui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jejaring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makanan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Fosfat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dikembalikan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tanah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atau</a:t>
            </a:r>
            <a:r>
              <a:rPr lang="en-US" sz="1600" dirty="0" smtClean="0">
                <a:solidFill>
                  <a:schemeClr val="tx1"/>
                </a:solidFill>
              </a:rPr>
              <a:t> air </a:t>
            </a:r>
            <a:r>
              <a:rPr lang="en-US" sz="1600" dirty="0" err="1" smtClean="0">
                <a:solidFill>
                  <a:schemeClr val="tx1"/>
                </a:solidFill>
              </a:rPr>
              <a:t>melalui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dekomposisi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atau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ekskresi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oleh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konsumen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Karena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tidak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ada</a:t>
            </a:r>
            <a:r>
              <a:rPr lang="en-US" sz="1600" dirty="0" smtClean="0">
                <a:solidFill>
                  <a:schemeClr val="tx1"/>
                </a:solidFill>
              </a:rPr>
              <a:t> gas </a:t>
            </a:r>
            <a:r>
              <a:rPr lang="en-US" sz="1600" dirty="0" err="1" smtClean="0">
                <a:solidFill>
                  <a:schemeClr val="tx1"/>
                </a:solidFill>
              </a:rPr>
              <a:t>pengandung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fosfor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signifikan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hanya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sedikit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fosfor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bergerak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melalui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atmosfer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biasanya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debu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percikan</a:t>
            </a:r>
            <a:r>
              <a:rPr lang="en-US" sz="1600" dirty="0" smtClean="0">
                <a:solidFill>
                  <a:schemeClr val="tx1"/>
                </a:solidFill>
              </a:rPr>
              <a:t> air </a:t>
            </a:r>
            <a:r>
              <a:rPr lang="en-US" sz="1600" dirty="0" err="1" smtClean="0">
                <a:solidFill>
                  <a:schemeClr val="tx1"/>
                </a:solidFill>
              </a:rPr>
              <a:t>laut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334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76400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5562600" y="304800"/>
            <a:ext cx="266700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DAUR SULFUR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96186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104900" y="838200"/>
            <a:ext cx="7239000" cy="22098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</a:rPr>
              <a:t>Daur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belerang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atau</a:t>
            </a:r>
            <a:r>
              <a:rPr lang="en-US" sz="1600" dirty="0" smtClean="0">
                <a:solidFill>
                  <a:schemeClr val="tx1"/>
                </a:solidFill>
              </a:rPr>
              <a:t> sulfur </a:t>
            </a:r>
            <a:r>
              <a:rPr lang="en-US" sz="1600" dirty="0" err="1" smtClean="0">
                <a:solidFill>
                  <a:schemeClr val="tx1"/>
                </a:solidFill>
              </a:rPr>
              <a:t>yaitu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satu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daur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biogeokimia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dimana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perubahan</a:t>
            </a:r>
            <a:r>
              <a:rPr lang="en-US" sz="1600" dirty="0" smtClean="0">
                <a:solidFill>
                  <a:schemeClr val="tx1"/>
                </a:solidFill>
              </a:rPr>
              <a:t> sulfur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hidrohen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sulfida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menjadi</a:t>
            </a:r>
            <a:r>
              <a:rPr lang="en-US" sz="1600" dirty="0" smtClean="0">
                <a:solidFill>
                  <a:schemeClr val="tx1"/>
                </a:solidFill>
              </a:rPr>
              <a:t> sulfur </a:t>
            </a:r>
            <a:r>
              <a:rPr lang="en-US" sz="1600" dirty="0" err="1" smtClean="0">
                <a:solidFill>
                  <a:schemeClr val="tx1"/>
                </a:solidFill>
              </a:rPr>
              <a:t>dioksida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lalu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menjadi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kembali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menjadi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hidrogen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sulfida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lagi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Sulfur di </a:t>
            </a:r>
            <a:r>
              <a:rPr lang="en-US" sz="1600" dirty="0" err="1" smtClean="0">
                <a:solidFill>
                  <a:schemeClr val="tx1"/>
                </a:solidFill>
              </a:rPr>
              <a:t>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ditemukan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berbagai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</a:rPr>
              <a:t>Unsur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belerang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adalah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unsur</a:t>
            </a:r>
            <a:r>
              <a:rPr lang="en-US" sz="1600" dirty="0" smtClean="0">
                <a:solidFill>
                  <a:schemeClr val="tx1"/>
                </a:solidFill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</a:rPr>
              <a:t>tetap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jumlahnya</a:t>
            </a:r>
            <a:r>
              <a:rPr lang="en-US" sz="1600" dirty="0" smtClean="0">
                <a:solidFill>
                  <a:schemeClr val="tx1"/>
                </a:solidFill>
              </a:rPr>
              <a:t> di </a:t>
            </a:r>
            <a:r>
              <a:rPr lang="en-US" sz="1600" dirty="0" err="1" smtClean="0">
                <a:solidFill>
                  <a:schemeClr val="tx1"/>
                </a:solidFill>
              </a:rPr>
              <a:t>bumi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tidak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bertambah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atau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berkurang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pemanfaatannya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belerang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mengalami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siklus</a:t>
            </a:r>
            <a:r>
              <a:rPr lang="en-US" sz="1600" dirty="0" smtClean="0">
                <a:solidFill>
                  <a:schemeClr val="tx1"/>
                </a:solidFill>
              </a:rPr>
              <a:t> (</a:t>
            </a:r>
            <a:r>
              <a:rPr lang="en-US" sz="1600" dirty="0" err="1" smtClean="0">
                <a:solidFill>
                  <a:schemeClr val="tx1"/>
                </a:solidFill>
              </a:rPr>
              <a:t>Siklus</a:t>
            </a:r>
            <a:r>
              <a:rPr lang="en-US" sz="1600" dirty="0" smtClean="0">
                <a:solidFill>
                  <a:schemeClr val="tx1"/>
                </a:solidFill>
              </a:rPr>
              <a:t> sulfur/</a:t>
            </a:r>
            <a:r>
              <a:rPr lang="en-US" sz="1600" dirty="0" err="1" smtClean="0">
                <a:solidFill>
                  <a:schemeClr val="tx1"/>
                </a:solidFill>
              </a:rPr>
              <a:t>belerang</a:t>
            </a:r>
            <a:r>
              <a:rPr lang="en-US" sz="1600" dirty="0" smtClean="0">
                <a:solidFill>
                  <a:schemeClr val="tx1"/>
                </a:solidFill>
              </a:rPr>
              <a:t>)</a:t>
            </a:r>
            <a:endParaRPr lang="en-US" dirty="0"/>
          </a:p>
        </p:txBody>
      </p:sp>
      <p:sp>
        <p:nvSpPr>
          <p:cNvPr id="3" name="Round Single Corner Rectangle 2"/>
          <p:cNvSpPr/>
          <p:nvPr/>
        </p:nvSpPr>
        <p:spPr>
          <a:xfrm>
            <a:off x="1104900" y="3810000"/>
            <a:ext cx="7302500" cy="1295400"/>
          </a:xfrm>
          <a:prstGeom prst="round1Rect">
            <a:avLst/>
          </a:prstGeom>
          <a:solidFill>
            <a:srgbClr val="FE9F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>
                <a:solidFill>
                  <a:schemeClr val="tx1"/>
                </a:solidFill>
              </a:rPr>
              <a:t>Reservoir (</a:t>
            </a:r>
            <a:r>
              <a:rPr lang="en-US" sz="1600" b="1" dirty="0" err="1" smtClean="0">
                <a:solidFill>
                  <a:schemeClr val="tx1"/>
                </a:solidFill>
              </a:rPr>
              <a:t>sumber</a:t>
            </a:r>
            <a:r>
              <a:rPr lang="en-US" sz="1600" b="1" dirty="0" smtClean="0">
                <a:solidFill>
                  <a:schemeClr val="tx1"/>
                </a:solidFill>
              </a:rPr>
              <a:t>) sulfur :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</a:rPr>
              <a:t>Erupsi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gunung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berapi</a:t>
            </a:r>
            <a:endParaRPr lang="en-US" sz="16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</a:rPr>
              <a:t>Kendaraan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bermotor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pabrik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memakai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bakar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fosil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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menghasilkan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asap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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menghasilkan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gas sulfur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ke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udara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(H2S, SO2, SO4)</a:t>
            </a:r>
          </a:p>
          <a:p>
            <a:r>
              <a:rPr lang="en-US" sz="1600" dirty="0" smtClean="0">
                <a:sym typeface="Wingdings" pitchFamily="2" charset="2"/>
              </a:rPr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928822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22300" y="609600"/>
            <a:ext cx="8064500" cy="59436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Proses 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Gas-gas yang </a:t>
            </a:r>
            <a:r>
              <a:rPr lang="en-US" sz="1600" dirty="0" err="1" smtClean="0">
                <a:solidFill>
                  <a:schemeClr val="tx1"/>
                </a:solidFill>
              </a:rPr>
              <a:t>mengandung</a:t>
            </a:r>
            <a:r>
              <a:rPr lang="en-US" sz="1600" dirty="0" smtClean="0">
                <a:solidFill>
                  <a:schemeClr val="tx1"/>
                </a:solidFill>
              </a:rPr>
              <a:t> sulfur di </a:t>
            </a:r>
            <a:r>
              <a:rPr lang="en-US" sz="1600" dirty="0" err="1" smtClean="0">
                <a:solidFill>
                  <a:schemeClr val="tx1"/>
                </a:solidFill>
              </a:rPr>
              <a:t>atmosfer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bereaksi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dengan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awan</a:t>
            </a:r>
            <a:r>
              <a:rPr lang="en-US" sz="1600" dirty="0" smtClean="0">
                <a:solidFill>
                  <a:schemeClr val="tx1"/>
                </a:solidFill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</a:rPr>
              <a:t>turun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bersama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hujan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dalam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bentuk</a:t>
            </a:r>
            <a:r>
              <a:rPr lang="en-US" sz="1600" dirty="0" smtClean="0">
                <a:solidFill>
                  <a:schemeClr val="tx1"/>
                </a:solidFill>
              </a:rPr>
              <a:t> ion-ion </a:t>
            </a:r>
            <a:r>
              <a:rPr lang="en-US" sz="1600" dirty="0" err="1" smtClean="0">
                <a:solidFill>
                  <a:schemeClr val="tx1"/>
                </a:solidFill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Peristiwa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Hujan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Asam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(pH 5,7) yang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bersifat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korosif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 air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hujan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tsb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masuk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diserap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ke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dalam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tanah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Tumbuhan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menyerap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anorganik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(SO4)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dari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dalam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tanah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untuk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proses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sintesa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protein.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Hewan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mendapatkan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kebutuhan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organik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dengan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memakan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tumbuhan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(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melalui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rantai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makanan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) 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Kalau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sudah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di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dalam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tubuh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makhluk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hidup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maka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anorganik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menjadi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organik</a:t>
            </a:r>
            <a:endParaRPr lang="en-US" sz="1600" dirty="0" smtClean="0">
              <a:solidFill>
                <a:schemeClr val="tx1"/>
              </a:solidFill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Hewan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tumbuhan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mati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jasadnya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diuraikan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oleh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dekomposer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:</a:t>
            </a:r>
          </a:p>
          <a:p>
            <a:pPr marL="342900" indent="-342900">
              <a:buFont typeface="+mj-lt"/>
              <a:buAutoNum type="alphaLcPeriod"/>
            </a:pP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Sisa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jasad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hewan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+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tumbuhan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mati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secara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aerob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terurai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membentuk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anorganik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lagi</a:t>
            </a:r>
            <a:endParaRPr lang="en-US" sz="1600" dirty="0" smtClean="0">
              <a:solidFill>
                <a:schemeClr val="tx1"/>
              </a:solidFill>
              <a:sym typeface="Wingdings" pitchFamily="2" charset="2"/>
            </a:endParaRPr>
          </a:p>
          <a:p>
            <a:pPr marL="342900" indent="-342900">
              <a:buFont typeface="+mj-lt"/>
              <a:buAutoNum type="alphaLcPeriod"/>
            </a:pP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Jika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pengurainnya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terjadi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secara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anaerob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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terbentuk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senyawa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sulfida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(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busuk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beracun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).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Senyawa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busuk+beracun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ini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dihasilkanoleh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reduksi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oleh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bakteri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sulfur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yaitu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bakteri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termofilik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hidup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di habitat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ekstrim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dengan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suhu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60-80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derajat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celcius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hidup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di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mata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air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belerang</a:t>
            </a:r>
            <a:endParaRPr lang="en-US" sz="1600" dirty="0" smtClean="0">
              <a:solidFill>
                <a:schemeClr val="tx1"/>
              </a:solidFill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Jasad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mati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makhluk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hidup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tertimbun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selama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berjuta-juta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tahun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menjadi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bakar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fosil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mengandung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sulfur. Gas sulfur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dihasilkan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tiap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kali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terjadi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pembakaran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bakar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fosil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larut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di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perairan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juga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bisa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naik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ke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atmosfer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saat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terjadi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penguapan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Iob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sulfat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(SO4)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berasal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dari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hasil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pembakaran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bahan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bakar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fosil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+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biomassa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menambah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keasaman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atmosfer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sehingga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mengakibatkan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hujan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sym typeface="Wingdings" pitchFamily="2" charset="2"/>
              </a:rPr>
              <a:t>asam</a:t>
            </a:r>
            <a:r>
              <a:rPr lang="en-US" sz="1600" dirty="0" smtClean="0">
                <a:solidFill>
                  <a:schemeClr val="tx1"/>
                </a:solidFill>
                <a:sym typeface="Wingdings" pitchFamily="2" charset="2"/>
              </a:rPr>
              <a:t>.</a:t>
            </a:r>
          </a:p>
          <a:p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416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1595</Words>
  <Application>Microsoft Office PowerPoint</Application>
  <PresentationFormat>On-screen Show (4:3)</PresentationFormat>
  <Paragraphs>127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DAUR BIOGEOKIMIA</vt:lpstr>
      <vt:lpstr>Arti Daur Biogeokimia</vt:lpstr>
      <vt:lpstr>PowerPoint Presentation</vt:lpstr>
      <vt:lpstr>Proses Daur Nitrogen</vt:lpstr>
      <vt:lpstr>PowerPoint Presentation</vt:lpstr>
      <vt:lpstr>Bentuk-bentuk Nitrogen (N2)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DAUR BIOGEOKIMIA</dc:title>
  <dc:creator>Windows User</dc:creator>
  <cp:lastModifiedBy>User</cp:lastModifiedBy>
  <cp:revision>82</cp:revision>
  <dcterms:created xsi:type="dcterms:W3CDTF">2019-03-28T05:25:00Z</dcterms:created>
  <dcterms:modified xsi:type="dcterms:W3CDTF">2023-12-10T08:32:12Z</dcterms:modified>
</cp:coreProperties>
</file>