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6CCEF-C155-474C-83AC-6343450B80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86ED56-1BBD-41EE-9854-80E6A84C05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5980A2-91EA-4E85-9216-F97F8379EF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2/24/2020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7EEBA7-BC3C-43B2-A95F-ABBBCEF51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378630-F181-4B90-9FB8-0FA1E884E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9076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FC633-45FA-43C1-B674-F48498015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C75DF2-952A-4385-913E-E530754A00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683AF-18ED-4161-A7FC-1190F02B4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2/24/2020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E9E0E3-53AA-4BB9-9FBA-4BC8E10AB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3E1FF7-7E1B-4960-8CAB-3D61EFB50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9984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C8BEE-93C3-44C2-B5D3-E3682EFB1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F2E2D5-7D33-4894-8F55-DC149C4E47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02826B-1A33-4E4D-A967-D50F60B5C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2/24/2020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87A1BA-1518-4EB7-823C-753D6BE6F6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C0F88A-05E3-4C73-AA6A-815666ED7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893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826178-4D8A-402A-ABBB-FA810B96C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6F90D2-216D-4FEE-A137-F8D1305B10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A8D60C-05D0-4DEE-9FA4-D8B2B79BE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18F244-1ECB-473E-A156-7C31636DF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2/24/2020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4E6BA8-7C8D-4B9A-998F-A5D557DD2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8C2158-A00B-4209-AFFF-6724FA168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082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8DB80-FA9D-426A-98E7-E17C9A8B9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F9512C-586E-4624-937D-2668EB6897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A0DDB3-646F-4FD1-AB5A-1F1BD690B7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D2D78E-83D1-4B51-B728-5447523DEC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6C8DE7-6681-4A8A-9E0F-E2135CA3F4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333F424-0A3B-4168-8223-17CB6A332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2/24/2020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6B6174-6CF1-423C-A0BA-297C58691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654711-2F30-46DB-AD2A-F61CD6BD0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5338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61667-5315-4FE3-8A3E-786341F5F2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E0D2FB-9118-4052-802B-5EAFE2D0D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2/24/2020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B53131-677B-41DF-B916-361B4777F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4512C2-190A-4028-941F-1B5FC5840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543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9D082E-03E9-4ACC-A86C-291061AC4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2/24/2020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34ACD9C-3802-49CE-BBA6-F951095F3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A9D3C4-B91D-4398-82D3-4806DB72E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4831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C5152F-EA94-46BA-A83E-9D364B902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86F5AC-DD55-43BE-A879-4EF54000C9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406DA7-4452-40B9-9822-0AD7C84EC0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0E61C7-D89A-483B-9C10-D224237B7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884F1-FFEA-405F-9602-3DCA865EDA4E}" type="datetime1">
              <a:rPr lang="en-US" smtClean="0"/>
              <a:t>2/24/2020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5C9E4B-0BB4-41C4-A09F-444A70013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30FA7D-D7FE-4E2E-8563-77ECAAE9B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366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02009-95F4-42B3-A387-66B1FD4CE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45F331-AD78-4486-B163-9C989A55D9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17F917-FEE5-4D74-9956-1C4D39DA58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6761C9-CEB2-476A-8FF7-ABB078B85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2/24/2020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D87B39-DD41-4A2E-A0B0-10D3588CE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408018-DC33-4EE2-BB00-BC53839E3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1617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507B99-2267-4690-930C-C0A9ABF2A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66B3E7-E4EF-4CCE-BDB9-BA99E8B702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3DCA4B-3411-4F01-B278-64E32DDEF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2/24/2020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8F06C3-0C23-41ED-8A25-6A1672AEE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B1D48B-7CA3-4746-8A73-8A946A83E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447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AB81231-A8B1-489E-BF99-AFEC606245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422694-23EA-4965-8458-ABF244968A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97C7B2-E799-467B-8A87-155EA8C95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2/24/2020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489917-AA60-4E2F-B1A4-45CBEB4D0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2E67A9-6050-4548-97D3-6537AB770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2075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006BF0-F320-4067-AC04-A8344C892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43EB05-BC40-42C9-A3CF-4C7603D33E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3A5732-DA60-4EAC-B028-20022FD448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2/24/2020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9C27E6-04B6-43C5-ADC5-AD3FAE65D9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0F324A-95AF-42F1-9AC4-BB88F9F4B8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051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D07BADB-3B0A-4F4A-BE07-0F103E3734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41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2A9338F-B6F6-4765-88DF-65B0DD5109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89065" y="2324906"/>
            <a:ext cx="3403426" cy="1588698"/>
          </a:xfrm>
        </p:spPr>
        <p:txBody>
          <a:bodyPr>
            <a:normAutofit fontScale="90000"/>
          </a:bodyPr>
          <a:lstStyle/>
          <a:p>
            <a:r>
              <a:rPr lang="en-ID" dirty="0">
                <a:solidFill>
                  <a:schemeClr val="bg1"/>
                </a:solidFill>
              </a:rPr>
              <a:t>CITRA BINER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D97F54-BCD2-443C-88D6-44D4BCE294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89065" y="3945249"/>
            <a:ext cx="3403426" cy="738820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O</a:t>
            </a:r>
            <a:endParaRPr lang="en-ID" dirty="0"/>
          </a:p>
          <a:p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Rahmat</a:t>
            </a:r>
            <a:r>
              <a:rPr lang="en-US" dirty="0">
                <a:solidFill>
                  <a:schemeClr val="bg1"/>
                </a:solidFill>
              </a:rPr>
              <a:t> Robi </a:t>
            </a:r>
            <a:r>
              <a:rPr lang="en-US" dirty="0" err="1">
                <a:solidFill>
                  <a:schemeClr val="bg1"/>
                </a:solidFill>
              </a:rPr>
              <a:t>waliyansyah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M.Kom</a:t>
            </a:r>
            <a:r>
              <a:rPr lang="en-US" dirty="0">
                <a:solidFill>
                  <a:schemeClr val="bg1"/>
                </a:solidFill>
              </a:rPr>
              <a:t>.</a:t>
            </a:r>
            <a:endParaRPr lang="en-ID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4027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unched Tape 1">
            <a:extLst>
              <a:ext uri="{FF2B5EF4-FFF2-40B4-BE49-F238E27FC236}">
                <a16:creationId xmlns:a16="http://schemas.microsoft.com/office/drawing/2014/main" id="{0CB5703D-E20D-4C58-A294-6CF6544E15CC}"/>
              </a:ext>
            </a:extLst>
          </p:cNvPr>
          <p:cNvSpPr/>
          <p:nvPr/>
        </p:nvSpPr>
        <p:spPr>
          <a:xfrm>
            <a:off x="1170709" y="1101436"/>
            <a:ext cx="9850582" cy="4655128"/>
          </a:xfrm>
          <a:prstGeom prst="flowChartPunchedTape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dirty="0"/>
              <a:t>Citra </a:t>
            </a:r>
            <a:r>
              <a:rPr lang="en-ID" sz="3200" dirty="0" err="1"/>
              <a:t>biner</a:t>
            </a:r>
            <a:r>
              <a:rPr lang="en-ID" sz="3200" dirty="0"/>
              <a:t> (binary image) </a:t>
            </a:r>
            <a:r>
              <a:rPr lang="en-ID" sz="3200" dirty="0" err="1"/>
              <a:t>adalah</a:t>
            </a:r>
            <a:r>
              <a:rPr lang="en-ID" sz="3200" dirty="0"/>
              <a:t> </a:t>
            </a:r>
            <a:r>
              <a:rPr lang="en-ID" sz="3200" dirty="0" err="1"/>
              <a:t>citra</a:t>
            </a:r>
            <a:r>
              <a:rPr lang="en-ID" sz="3200" dirty="0"/>
              <a:t> yang </a:t>
            </a:r>
            <a:r>
              <a:rPr lang="en-ID" sz="3200" dirty="0" err="1"/>
              <a:t>hanya</a:t>
            </a:r>
            <a:r>
              <a:rPr lang="en-ID" sz="3200" dirty="0"/>
              <a:t> </a:t>
            </a:r>
            <a:r>
              <a:rPr lang="en-ID" sz="3200" dirty="0" err="1"/>
              <a:t>mempunyai</a:t>
            </a:r>
            <a:r>
              <a:rPr lang="en-ID" sz="3200" dirty="0"/>
              <a:t> </a:t>
            </a:r>
            <a:r>
              <a:rPr lang="en-ID" sz="3200" dirty="0" err="1"/>
              <a:t>dua</a:t>
            </a:r>
            <a:r>
              <a:rPr lang="en-ID" sz="3200" dirty="0"/>
              <a:t> </a:t>
            </a:r>
            <a:r>
              <a:rPr lang="en-ID" sz="3200" dirty="0" err="1"/>
              <a:t>nilai</a:t>
            </a:r>
            <a:r>
              <a:rPr lang="en-ID" sz="3200" dirty="0"/>
              <a:t> </a:t>
            </a:r>
            <a:r>
              <a:rPr lang="en-ID" sz="3200" dirty="0" err="1"/>
              <a:t>derajat</a:t>
            </a:r>
            <a:r>
              <a:rPr lang="en-ID" sz="3200" dirty="0"/>
              <a:t> </a:t>
            </a:r>
            <a:r>
              <a:rPr lang="en-ID" sz="3200" dirty="0" err="1"/>
              <a:t>keabuan</a:t>
            </a:r>
            <a:r>
              <a:rPr lang="en-ID" sz="3200" dirty="0"/>
              <a:t>: </a:t>
            </a:r>
            <a:r>
              <a:rPr lang="en-ID" sz="3200" dirty="0" err="1"/>
              <a:t>hitam</a:t>
            </a:r>
            <a:r>
              <a:rPr lang="en-ID" sz="3200" dirty="0"/>
              <a:t> dan </a:t>
            </a:r>
            <a:r>
              <a:rPr lang="en-ID" sz="3200" dirty="0" err="1"/>
              <a:t>putih</a:t>
            </a:r>
            <a:r>
              <a:rPr lang="en-ID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528728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Direct Access Storage 1">
            <a:extLst>
              <a:ext uri="{FF2B5EF4-FFF2-40B4-BE49-F238E27FC236}">
                <a16:creationId xmlns:a16="http://schemas.microsoft.com/office/drawing/2014/main" id="{47CB3FF2-B768-45BE-8AD5-D63AA616B9CA}"/>
              </a:ext>
            </a:extLst>
          </p:cNvPr>
          <p:cNvSpPr/>
          <p:nvPr/>
        </p:nvSpPr>
        <p:spPr>
          <a:xfrm>
            <a:off x="318656" y="789710"/>
            <a:ext cx="5527964" cy="5791200"/>
          </a:xfrm>
          <a:prstGeom prst="flowChartMagneticDrum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ID" sz="2000" dirty="0"/>
              <a:t>Citra </a:t>
            </a:r>
            <a:r>
              <a:rPr lang="en-ID" sz="2000" dirty="0" err="1"/>
              <a:t>biner</a:t>
            </a:r>
            <a:r>
              <a:rPr lang="en-ID" sz="2000" dirty="0"/>
              <a:t> </a:t>
            </a:r>
            <a:r>
              <a:rPr lang="en-ID" sz="2000" dirty="0" err="1"/>
              <a:t>hanya</a:t>
            </a:r>
            <a:r>
              <a:rPr lang="en-ID" sz="2000" dirty="0"/>
              <a:t> </a:t>
            </a:r>
            <a:r>
              <a:rPr lang="en-ID" sz="2000" dirty="0" err="1"/>
              <a:t>mempunyai</a:t>
            </a:r>
            <a:r>
              <a:rPr lang="en-ID" sz="2000" dirty="0"/>
              <a:t> </a:t>
            </a:r>
            <a:r>
              <a:rPr lang="en-ID" sz="2000" dirty="0" err="1"/>
              <a:t>dua</a:t>
            </a:r>
            <a:r>
              <a:rPr lang="en-ID" sz="2000" dirty="0"/>
              <a:t> </a:t>
            </a:r>
            <a:r>
              <a:rPr lang="en-ID" sz="2000" dirty="0" err="1"/>
              <a:t>nilai</a:t>
            </a:r>
            <a:r>
              <a:rPr lang="en-ID" sz="2000" dirty="0"/>
              <a:t> </a:t>
            </a:r>
            <a:r>
              <a:rPr lang="en-ID" sz="2000" dirty="0" err="1"/>
              <a:t>derajat</a:t>
            </a:r>
            <a:r>
              <a:rPr lang="en-ID" sz="2000" dirty="0"/>
              <a:t> </a:t>
            </a:r>
            <a:r>
              <a:rPr lang="en-ID" sz="2000" dirty="0" err="1"/>
              <a:t>keabuan</a:t>
            </a:r>
            <a:r>
              <a:rPr lang="en-ID" sz="2000" dirty="0"/>
              <a:t>: </a:t>
            </a:r>
            <a:r>
              <a:rPr lang="en-ID" sz="2000" dirty="0" err="1"/>
              <a:t>hitam</a:t>
            </a:r>
            <a:r>
              <a:rPr lang="en-ID" sz="2000" dirty="0"/>
              <a:t> dan </a:t>
            </a:r>
            <a:r>
              <a:rPr lang="en-ID" sz="2000" dirty="0" err="1"/>
              <a:t>putih</a:t>
            </a:r>
            <a:r>
              <a:rPr lang="en-ID" sz="2000" dirty="0"/>
              <a:t>. Pixel-pixel </a:t>
            </a:r>
            <a:r>
              <a:rPr lang="en-ID" sz="2000" dirty="0" err="1"/>
              <a:t>objek</a:t>
            </a:r>
            <a:r>
              <a:rPr lang="en-ID" sz="2000" dirty="0"/>
              <a:t> </a:t>
            </a:r>
            <a:r>
              <a:rPr lang="en-ID" sz="2000" dirty="0" err="1"/>
              <a:t>bernilai</a:t>
            </a:r>
            <a:r>
              <a:rPr lang="en-ID" sz="2000" dirty="0"/>
              <a:t> 1 dan pixel-pixel </a:t>
            </a:r>
            <a:r>
              <a:rPr lang="en-ID" sz="2000" dirty="0" err="1"/>
              <a:t>latar</a:t>
            </a:r>
            <a:r>
              <a:rPr lang="en-ID" sz="2000" dirty="0"/>
              <a:t> </a:t>
            </a:r>
            <a:r>
              <a:rPr lang="en-ID" sz="2000" dirty="0" err="1"/>
              <a:t>belakang</a:t>
            </a:r>
            <a:r>
              <a:rPr lang="en-ID" sz="2000" dirty="0"/>
              <a:t> </a:t>
            </a:r>
            <a:r>
              <a:rPr lang="en-ID" sz="2000" dirty="0" err="1"/>
              <a:t>bernilai</a:t>
            </a:r>
            <a:r>
              <a:rPr lang="en-ID" sz="2000" dirty="0"/>
              <a:t> 0. Pada </a:t>
            </a:r>
            <a:r>
              <a:rPr lang="en-ID" sz="2000" dirty="0" err="1"/>
              <a:t>waktu</a:t>
            </a:r>
            <a:r>
              <a:rPr lang="en-ID" sz="2000" dirty="0"/>
              <a:t> </a:t>
            </a:r>
            <a:r>
              <a:rPr lang="en-ID" sz="2000" dirty="0" err="1"/>
              <a:t>menampilkan</a:t>
            </a:r>
            <a:r>
              <a:rPr lang="en-ID" sz="2000" dirty="0"/>
              <a:t> </a:t>
            </a:r>
            <a:r>
              <a:rPr lang="en-ID" sz="2000" dirty="0" err="1"/>
              <a:t>gambar</a:t>
            </a:r>
            <a:r>
              <a:rPr lang="en-ID" sz="2000" dirty="0"/>
              <a:t>, 0 </a:t>
            </a:r>
            <a:r>
              <a:rPr lang="en-ID" sz="2000" dirty="0" err="1"/>
              <a:t>adalah</a:t>
            </a:r>
            <a:r>
              <a:rPr lang="en-ID" sz="2000" dirty="0"/>
              <a:t> </a:t>
            </a:r>
            <a:r>
              <a:rPr lang="en-ID" sz="2000" dirty="0" err="1"/>
              <a:t>putih</a:t>
            </a:r>
            <a:r>
              <a:rPr lang="en-ID" sz="2000" dirty="0"/>
              <a:t> dan 1 </a:t>
            </a:r>
            <a:r>
              <a:rPr lang="en-ID" sz="2000" dirty="0" err="1"/>
              <a:t>adalah</a:t>
            </a:r>
            <a:r>
              <a:rPr lang="en-ID" sz="2000" dirty="0"/>
              <a:t> </a:t>
            </a:r>
            <a:r>
              <a:rPr lang="en-ID" sz="2000" dirty="0" err="1"/>
              <a:t>hitam</a:t>
            </a:r>
            <a:r>
              <a:rPr lang="en-ID" sz="2000" dirty="0"/>
              <a:t>. </a:t>
            </a:r>
            <a:r>
              <a:rPr lang="en-ID" sz="2000" dirty="0" err="1"/>
              <a:t>Jadi</a:t>
            </a:r>
            <a:r>
              <a:rPr lang="en-ID" sz="2000" dirty="0"/>
              <a:t>, pada </a:t>
            </a:r>
            <a:r>
              <a:rPr lang="en-ID" sz="2000" dirty="0" err="1"/>
              <a:t>citra</a:t>
            </a:r>
            <a:r>
              <a:rPr lang="en-ID" sz="2000" dirty="0"/>
              <a:t> </a:t>
            </a:r>
            <a:r>
              <a:rPr lang="en-ID" sz="2000" dirty="0" err="1"/>
              <a:t>biner</a:t>
            </a:r>
            <a:r>
              <a:rPr lang="en-ID" sz="2000" dirty="0"/>
              <a:t>, </a:t>
            </a:r>
            <a:r>
              <a:rPr lang="en-ID" sz="2000" dirty="0" err="1"/>
              <a:t>latar</a:t>
            </a:r>
            <a:r>
              <a:rPr lang="en-ID" sz="2000" dirty="0"/>
              <a:t> </a:t>
            </a:r>
            <a:r>
              <a:rPr lang="en-ID" sz="2000" dirty="0" err="1"/>
              <a:t>belakang</a:t>
            </a:r>
            <a:r>
              <a:rPr lang="en-ID" sz="2000" dirty="0"/>
              <a:t> </a:t>
            </a:r>
            <a:r>
              <a:rPr lang="en-ID" sz="2000" dirty="0" err="1"/>
              <a:t>berwama</a:t>
            </a:r>
            <a:r>
              <a:rPr lang="en-ID" sz="2000" dirty="0"/>
              <a:t> </a:t>
            </a:r>
            <a:r>
              <a:rPr lang="en-ID" sz="2000" dirty="0" err="1"/>
              <a:t>putih</a:t>
            </a:r>
            <a:r>
              <a:rPr lang="en-ID" sz="2000" dirty="0"/>
              <a:t> </a:t>
            </a:r>
            <a:r>
              <a:rPr lang="en-ID" sz="2000" dirty="0" err="1"/>
              <a:t>sedangkan</a:t>
            </a:r>
            <a:r>
              <a:rPr lang="en-ID" sz="2000" dirty="0"/>
              <a:t> </a:t>
            </a:r>
            <a:r>
              <a:rPr lang="en-ID" sz="2000" dirty="0" err="1"/>
              <a:t>objek</a:t>
            </a:r>
            <a:r>
              <a:rPr lang="en-ID" sz="2000" dirty="0"/>
              <a:t> </a:t>
            </a:r>
            <a:r>
              <a:rPr lang="en-ID" sz="2000" dirty="0" err="1"/>
              <a:t>berwarna</a:t>
            </a:r>
            <a:r>
              <a:rPr lang="en-ID" sz="2000" dirty="0"/>
              <a:t> </a:t>
            </a:r>
            <a:r>
              <a:rPr lang="en-ID" sz="2000" dirty="0" err="1"/>
              <a:t>hitam</a:t>
            </a:r>
            <a:r>
              <a:rPr lang="en-ID" sz="2000" dirty="0"/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C52603-2D5C-4E5A-BB60-F4A2525830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272" t="25847" r="26705" b="11496"/>
          <a:stretch/>
        </p:blipFill>
        <p:spPr>
          <a:xfrm>
            <a:off x="6871852" y="1281546"/>
            <a:ext cx="5001492" cy="4294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021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4539830-A168-4FDD-9C5B-993D88904C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636" t="35346" r="29204" b="35144"/>
          <a:stretch/>
        </p:blipFill>
        <p:spPr>
          <a:xfrm>
            <a:off x="1705200" y="1468582"/>
            <a:ext cx="8781600" cy="3920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521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Off-page Connector 2">
            <a:extLst>
              <a:ext uri="{FF2B5EF4-FFF2-40B4-BE49-F238E27FC236}">
                <a16:creationId xmlns:a16="http://schemas.microsoft.com/office/drawing/2014/main" id="{3649F3D7-412F-49C5-AD6A-A8BA563A16C0}"/>
              </a:ext>
            </a:extLst>
          </p:cNvPr>
          <p:cNvSpPr/>
          <p:nvPr/>
        </p:nvSpPr>
        <p:spPr>
          <a:xfrm>
            <a:off x="401782" y="290945"/>
            <a:ext cx="2078182" cy="1953491"/>
          </a:xfrm>
          <a:prstGeom prst="flowChartOffpageConnector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/>
              <a:t>Penapis Luas</a:t>
            </a:r>
          </a:p>
        </p:txBody>
      </p:sp>
      <p:sp>
        <p:nvSpPr>
          <p:cNvPr id="4" name="Flowchart: Document 3">
            <a:extLst>
              <a:ext uri="{FF2B5EF4-FFF2-40B4-BE49-F238E27FC236}">
                <a16:creationId xmlns:a16="http://schemas.microsoft.com/office/drawing/2014/main" id="{0F6AD85C-D019-48FE-AC95-77E9CD74856D}"/>
              </a:ext>
            </a:extLst>
          </p:cNvPr>
          <p:cNvSpPr/>
          <p:nvPr/>
        </p:nvSpPr>
        <p:spPr>
          <a:xfrm>
            <a:off x="6470072" y="374072"/>
            <a:ext cx="5320145" cy="6276111"/>
          </a:xfrm>
          <a:prstGeom prst="flowChartDocumen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ID" sz="2400" dirty="0"/>
              <a:t>Proses </a:t>
            </a:r>
            <a:r>
              <a:rPr lang="en-ID" sz="2400" dirty="0" err="1"/>
              <a:t>pengambangan</a:t>
            </a:r>
            <a:r>
              <a:rPr lang="en-ID" sz="2400" dirty="0"/>
              <a:t> </a:t>
            </a:r>
            <a:r>
              <a:rPr lang="en-ID" sz="2400" dirty="0" err="1"/>
              <a:t>menghasilkan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</a:t>
            </a:r>
            <a:r>
              <a:rPr lang="en-ID" sz="2400" dirty="0" err="1"/>
              <a:t>biner</a:t>
            </a:r>
            <a:r>
              <a:rPr lang="en-ID" sz="2400" dirty="0"/>
              <a:t>. </a:t>
            </a:r>
            <a:r>
              <a:rPr lang="en-ID" sz="2400" dirty="0" err="1"/>
              <a:t>Seringkali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</a:t>
            </a:r>
            <a:r>
              <a:rPr lang="en-ID" sz="2400" dirty="0" err="1"/>
              <a:t>biner</a:t>
            </a:r>
            <a:r>
              <a:rPr lang="en-ID" sz="2400" dirty="0"/>
              <a:t> yang </a:t>
            </a:r>
            <a:r>
              <a:rPr lang="en-ID" sz="2400" dirty="0" err="1"/>
              <a:t>dihasilkan</a:t>
            </a:r>
            <a:r>
              <a:rPr lang="en-ID" sz="2400" dirty="0"/>
              <a:t> </a:t>
            </a:r>
            <a:r>
              <a:rPr lang="en-ID" sz="2400" dirty="0" err="1"/>
              <a:t>mengandung</a:t>
            </a:r>
            <a:r>
              <a:rPr lang="en-ID" sz="2400" dirty="0"/>
              <a:t> </a:t>
            </a:r>
            <a:r>
              <a:rPr lang="en-ID" sz="2400" dirty="0" err="1"/>
              <a:t>beberapa</a:t>
            </a:r>
            <a:r>
              <a:rPr lang="en-ID" sz="2400" dirty="0"/>
              <a:t> </a:t>
            </a:r>
            <a:r>
              <a:rPr lang="en-ID" sz="2400" dirty="0" err="1"/>
              <a:t>daerah</a:t>
            </a:r>
            <a:r>
              <a:rPr lang="en-ID" sz="2400" dirty="0"/>
              <a:t> yang </a:t>
            </a:r>
            <a:r>
              <a:rPr lang="en-ID" sz="2400" dirty="0" err="1"/>
              <a:t>dianggap</a:t>
            </a:r>
            <a:r>
              <a:rPr lang="en-ID" sz="2400" dirty="0"/>
              <a:t> </a:t>
            </a:r>
            <a:r>
              <a:rPr lang="en-ID" sz="2400" dirty="0" err="1"/>
              <a:t>sebagai</a:t>
            </a:r>
            <a:r>
              <a:rPr lang="en-ID" sz="2400" dirty="0"/>
              <a:t> </a:t>
            </a:r>
            <a:r>
              <a:rPr lang="en-ID" sz="2400" dirty="0" err="1"/>
              <a:t>gangguan</a:t>
            </a:r>
            <a:r>
              <a:rPr lang="en-ID" sz="2400" dirty="0"/>
              <a:t>. </a:t>
            </a:r>
            <a:r>
              <a:rPr lang="en-ID" sz="2400" dirty="0" err="1"/>
              <a:t>Biasanya</a:t>
            </a:r>
            <a:r>
              <a:rPr lang="en-ID" sz="2400" dirty="0"/>
              <a:t> </a:t>
            </a:r>
            <a:r>
              <a:rPr lang="en-ID" sz="2400" dirty="0" err="1"/>
              <a:t>daerah</a:t>
            </a:r>
            <a:r>
              <a:rPr lang="en-ID" sz="2400" dirty="0"/>
              <a:t> </a:t>
            </a:r>
            <a:r>
              <a:rPr lang="en-ID" sz="2400" dirty="0" err="1"/>
              <a:t>gangguan</a:t>
            </a:r>
            <a:r>
              <a:rPr lang="en-ID" sz="2400" dirty="0"/>
              <a:t> </a:t>
            </a:r>
            <a:r>
              <a:rPr lang="en-ID" sz="2400" dirty="0" err="1"/>
              <a:t>itu</a:t>
            </a:r>
            <a:r>
              <a:rPr lang="en-ID" sz="2400" dirty="0"/>
              <a:t> </a:t>
            </a:r>
            <a:r>
              <a:rPr lang="en-ID" sz="2400" dirty="0" err="1"/>
              <a:t>berukuran</a:t>
            </a:r>
            <a:r>
              <a:rPr lang="en-ID" sz="2400" dirty="0"/>
              <a:t> </a:t>
            </a:r>
            <a:r>
              <a:rPr lang="en-ID" sz="2400" dirty="0" err="1"/>
              <a:t>kecil</a:t>
            </a:r>
            <a:r>
              <a:rPr lang="en-ID" sz="2400" dirty="0"/>
              <a:t>. </a:t>
            </a:r>
            <a:r>
              <a:rPr lang="en-ID" sz="2400" dirty="0" err="1"/>
              <a:t>Penapis</a:t>
            </a:r>
            <a:r>
              <a:rPr lang="en-ID" sz="2400" dirty="0"/>
              <a:t> </a:t>
            </a:r>
            <a:r>
              <a:rPr lang="en-ID" sz="2400" dirty="0" err="1"/>
              <a:t>luas</a:t>
            </a:r>
            <a:r>
              <a:rPr lang="en-ID" sz="2400" dirty="0"/>
              <a:t> </a:t>
            </a:r>
            <a:r>
              <a:rPr lang="en-ID" sz="2400" dirty="0" err="1"/>
              <a:t>dapat</a:t>
            </a:r>
            <a:r>
              <a:rPr lang="en-ID" sz="2400" dirty="0"/>
              <a:t> </a:t>
            </a:r>
            <a:r>
              <a:rPr lang="en-ID" sz="2400" dirty="0" err="1"/>
              <a:t>digunakan</a:t>
            </a:r>
            <a:r>
              <a:rPr lang="en-ID" sz="2400" dirty="0"/>
              <a:t> </a:t>
            </a:r>
            <a:r>
              <a:rPr lang="en-ID" sz="2400" dirty="0" err="1"/>
              <a:t>untuk</a:t>
            </a:r>
            <a:r>
              <a:rPr lang="en-ID" sz="2400" dirty="0"/>
              <a:t> </a:t>
            </a:r>
            <a:r>
              <a:rPr lang="en-ID" sz="2400" dirty="0" err="1"/>
              <a:t>menghilangan</a:t>
            </a:r>
            <a:r>
              <a:rPr lang="en-ID" sz="2400" dirty="0"/>
              <a:t> </a:t>
            </a:r>
            <a:r>
              <a:rPr lang="en-ID" sz="2400" dirty="0" err="1"/>
              <a:t>daerah</a:t>
            </a:r>
            <a:r>
              <a:rPr lang="en-ID" sz="2400" dirty="0"/>
              <a:t> </a:t>
            </a:r>
            <a:r>
              <a:rPr lang="en-ID" sz="2400" dirty="0" err="1"/>
              <a:t>gangguan</a:t>
            </a:r>
            <a:r>
              <a:rPr lang="en-ID" sz="2400" dirty="0"/>
              <a:t> </a:t>
            </a:r>
            <a:r>
              <a:rPr lang="en-ID" sz="2400" dirty="0" err="1"/>
              <a:t>tersebut</a:t>
            </a:r>
            <a:r>
              <a:rPr lang="en-ID" sz="2400" dirty="0"/>
              <a:t>. </a:t>
            </a:r>
            <a:r>
              <a:rPr lang="en-ID" sz="2400" dirty="0" err="1"/>
              <a:t>Misalkan</a:t>
            </a:r>
            <a:r>
              <a:rPr lang="en-ID" sz="2400" dirty="0"/>
              <a:t> </a:t>
            </a:r>
            <a:r>
              <a:rPr lang="en-ID" sz="2400" dirty="0" err="1"/>
              <a:t>objek</a:t>
            </a:r>
            <a:r>
              <a:rPr lang="en-ID" sz="2400" dirty="0"/>
              <a:t> yang </a:t>
            </a:r>
            <a:r>
              <a:rPr lang="en-ID" sz="2400" dirty="0" err="1"/>
              <a:t>dianalisis</a:t>
            </a:r>
            <a:r>
              <a:rPr lang="en-ID" sz="2400" dirty="0"/>
              <a:t> </a:t>
            </a:r>
            <a:r>
              <a:rPr lang="en-ID" sz="2400" dirty="0" err="1"/>
              <a:t>diketahui</a:t>
            </a:r>
            <a:r>
              <a:rPr lang="en-ID" sz="2400" dirty="0"/>
              <a:t> </a:t>
            </a:r>
            <a:r>
              <a:rPr lang="en-ID" sz="2400" dirty="0" err="1"/>
              <a:t>mempunyai</a:t>
            </a:r>
            <a:r>
              <a:rPr lang="en-ID" sz="2400" dirty="0"/>
              <a:t> </a:t>
            </a:r>
            <a:r>
              <a:rPr lang="en-ID" sz="2400" dirty="0" err="1"/>
              <a:t>luas</a:t>
            </a:r>
            <a:r>
              <a:rPr lang="en-ID" sz="2400" dirty="0"/>
              <a:t> yang </a:t>
            </a:r>
            <a:r>
              <a:rPr lang="en-ID" sz="2400" dirty="0" err="1"/>
              <a:t>lebih</a:t>
            </a:r>
            <a:r>
              <a:rPr lang="en-ID" sz="2400" dirty="0"/>
              <a:t> </a:t>
            </a:r>
            <a:r>
              <a:rPr lang="en-ID" sz="2400" dirty="0" err="1"/>
              <a:t>besar</a:t>
            </a:r>
            <a:r>
              <a:rPr lang="en-ID" sz="2400" dirty="0"/>
              <a:t> </a:t>
            </a:r>
            <a:r>
              <a:rPr lang="en-ID" sz="2400" dirty="0" err="1"/>
              <a:t>dari</a:t>
            </a:r>
            <a:r>
              <a:rPr lang="en-ID" sz="2400" dirty="0"/>
              <a:t> T. </a:t>
            </a:r>
            <a:r>
              <a:rPr lang="en-ID" sz="2400" dirty="0" err="1"/>
              <a:t>Maka</a:t>
            </a:r>
            <a:r>
              <a:rPr lang="en-ID" sz="2400" dirty="0"/>
              <a:t>, pixel-pixel </a:t>
            </a:r>
            <a:r>
              <a:rPr lang="en-ID" sz="2400" dirty="0" err="1"/>
              <a:t>dari</a:t>
            </a:r>
            <a:r>
              <a:rPr lang="en-ID" sz="2400" dirty="0"/>
              <a:t> </a:t>
            </a:r>
            <a:r>
              <a:rPr lang="en-ID" sz="2400" dirty="0" err="1"/>
              <a:t>daerah</a:t>
            </a:r>
            <a:r>
              <a:rPr lang="en-ID" sz="2400" dirty="0"/>
              <a:t> yang </a:t>
            </a:r>
            <a:r>
              <a:rPr lang="en-ID" sz="2400" dirty="0" err="1"/>
              <a:t>luasnya</a:t>
            </a:r>
            <a:r>
              <a:rPr lang="en-ID" sz="2400" dirty="0"/>
              <a:t> di </a:t>
            </a:r>
            <a:r>
              <a:rPr lang="en-ID" sz="2400" dirty="0" err="1"/>
              <a:t>bawah</a:t>
            </a:r>
            <a:r>
              <a:rPr lang="en-ID" sz="2400" dirty="0"/>
              <a:t> T </a:t>
            </a:r>
            <a:r>
              <a:rPr lang="en-ID" sz="2400" dirty="0" err="1"/>
              <a:t>dinyatakan</a:t>
            </a:r>
            <a:r>
              <a:rPr lang="en-ID" sz="2400" dirty="0"/>
              <a:t> </a:t>
            </a:r>
            <a:r>
              <a:rPr lang="en-ID" sz="2400" dirty="0" err="1"/>
              <a:t>dengan</a:t>
            </a:r>
            <a:r>
              <a:rPr lang="en-ID" sz="2400" dirty="0"/>
              <a:t> 0.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cara</a:t>
            </a:r>
            <a:r>
              <a:rPr lang="en-ID" sz="2400" dirty="0"/>
              <a:t> </a:t>
            </a:r>
            <a:r>
              <a:rPr lang="en-ID" sz="2400" dirty="0" err="1"/>
              <a:t>daerah</a:t>
            </a:r>
            <a:r>
              <a:rPr lang="en-ID" sz="2400" dirty="0"/>
              <a:t> yang </a:t>
            </a:r>
            <a:r>
              <a:rPr lang="en-ID" sz="2400" dirty="0" err="1"/>
              <a:t>berupa</a:t>
            </a:r>
            <a:r>
              <a:rPr lang="en-ID" sz="2400" dirty="0"/>
              <a:t> </a:t>
            </a:r>
            <a:r>
              <a:rPr lang="en-ID" sz="2400" dirty="0" err="1"/>
              <a:t>gangguan</a:t>
            </a:r>
            <a:r>
              <a:rPr lang="en-ID" sz="2400" dirty="0"/>
              <a:t> </a:t>
            </a:r>
            <a:r>
              <a:rPr lang="en-ID" sz="2400" dirty="0" err="1"/>
              <a:t>dapat</a:t>
            </a:r>
            <a:r>
              <a:rPr lang="en-ID" sz="2400" dirty="0"/>
              <a:t> </a:t>
            </a:r>
            <a:r>
              <a:rPr lang="en-ID" sz="2400" dirty="0" err="1"/>
              <a:t>dihilangkan</a:t>
            </a:r>
            <a:r>
              <a:rPr lang="en-ID" sz="2400" dirty="0"/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153DCA-AA45-4411-A44D-4EBF4EB359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772" t="40401" r="23523" b="12708"/>
          <a:stretch/>
        </p:blipFill>
        <p:spPr>
          <a:xfrm>
            <a:off x="27710" y="2840183"/>
            <a:ext cx="5694219" cy="3214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45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que 1">
            <a:extLst>
              <a:ext uri="{FF2B5EF4-FFF2-40B4-BE49-F238E27FC236}">
                <a16:creationId xmlns:a16="http://schemas.microsoft.com/office/drawing/2014/main" id="{D1C88C8C-8CA7-49BB-A634-4192D04F4947}"/>
              </a:ext>
            </a:extLst>
          </p:cNvPr>
          <p:cNvSpPr/>
          <p:nvPr/>
        </p:nvSpPr>
        <p:spPr>
          <a:xfrm>
            <a:off x="401782" y="429491"/>
            <a:ext cx="3435927" cy="1440873"/>
          </a:xfrm>
          <a:prstGeom prst="plaqu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dirty="0" err="1"/>
              <a:t>Pengkodean</a:t>
            </a:r>
            <a:r>
              <a:rPr lang="en-ID" sz="2800" dirty="0"/>
              <a:t> Citra </a:t>
            </a:r>
            <a:r>
              <a:rPr lang="en-ID" sz="2800" dirty="0" err="1"/>
              <a:t>Biner</a:t>
            </a:r>
            <a:endParaRPr lang="en-ID" sz="2800" dirty="0"/>
          </a:p>
        </p:txBody>
      </p:sp>
      <p:sp>
        <p:nvSpPr>
          <p:cNvPr id="3" name="Arrow: Pentagon 2">
            <a:extLst>
              <a:ext uri="{FF2B5EF4-FFF2-40B4-BE49-F238E27FC236}">
                <a16:creationId xmlns:a16="http://schemas.microsoft.com/office/drawing/2014/main" id="{D141B165-064E-444C-8532-7D7E86ED0AEF}"/>
              </a:ext>
            </a:extLst>
          </p:cNvPr>
          <p:cNvSpPr/>
          <p:nvPr/>
        </p:nvSpPr>
        <p:spPr>
          <a:xfrm>
            <a:off x="512618" y="3103418"/>
            <a:ext cx="5209309" cy="3325091"/>
          </a:xfrm>
          <a:prstGeom prst="homePlate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ID" sz="2000" dirty="0"/>
              <a:t>Citra </a:t>
            </a:r>
            <a:r>
              <a:rPr lang="en-ID" sz="2000" dirty="0" err="1"/>
              <a:t>biner</a:t>
            </a:r>
            <a:r>
              <a:rPr lang="en-ID" sz="2000" dirty="0"/>
              <a:t> </a:t>
            </a:r>
            <a:r>
              <a:rPr lang="en-ID" sz="2000" dirty="0" err="1"/>
              <a:t>umumnya</a:t>
            </a:r>
            <a:r>
              <a:rPr lang="en-ID" sz="2000" dirty="0"/>
              <a:t> </a:t>
            </a:r>
            <a:r>
              <a:rPr lang="en-ID" sz="2000" dirty="0" err="1"/>
              <a:t>dikodekan</a:t>
            </a:r>
            <a:r>
              <a:rPr lang="en-ID" sz="2000" dirty="0"/>
              <a:t> </a:t>
            </a:r>
            <a:r>
              <a:rPr lang="en-ID" sz="2000" dirty="0" err="1"/>
              <a:t>dengan</a:t>
            </a:r>
            <a:r>
              <a:rPr lang="en-ID" sz="2000" dirty="0"/>
              <a:t> </a:t>
            </a:r>
            <a:r>
              <a:rPr lang="en-ID" sz="2000" dirty="0" err="1"/>
              <a:t>metode</a:t>
            </a:r>
            <a:r>
              <a:rPr lang="en-ID" sz="2000" dirty="0"/>
              <a:t> run-length encoding (RLE). </a:t>
            </a:r>
            <a:r>
              <a:rPr lang="en-ID" sz="2000" dirty="0" err="1"/>
              <a:t>Metode</a:t>
            </a:r>
            <a:r>
              <a:rPr lang="en-ID" sz="2000" dirty="0"/>
              <a:t> </a:t>
            </a:r>
            <a:r>
              <a:rPr lang="en-ID" sz="2000" dirty="0" err="1"/>
              <a:t>pengkodean</a:t>
            </a:r>
            <a:r>
              <a:rPr lang="en-ID" sz="2000" dirty="0"/>
              <a:t> </a:t>
            </a:r>
            <a:r>
              <a:rPr lang="en-ID" sz="2000" dirty="0" err="1"/>
              <a:t>ini</a:t>
            </a:r>
            <a:r>
              <a:rPr lang="en-ID" sz="2000" dirty="0"/>
              <a:t> </a:t>
            </a:r>
            <a:r>
              <a:rPr lang="en-ID" sz="2000" dirty="0" err="1"/>
              <a:t>menghasilkan</a:t>
            </a:r>
            <a:r>
              <a:rPr lang="en-ID" sz="2000" dirty="0"/>
              <a:t> </a:t>
            </a:r>
            <a:r>
              <a:rPr lang="en-ID" sz="2000" dirty="0" err="1"/>
              <a:t>representasi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 yang </a:t>
            </a:r>
            <a:r>
              <a:rPr lang="en-ID" sz="2000" dirty="0" err="1"/>
              <a:t>mampat</a:t>
            </a:r>
            <a:r>
              <a:rPr lang="en-ID" sz="2000" dirty="0"/>
              <a:t>. </a:t>
            </a:r>
            <a:r>
              <a:rPr lang="en-ID" sz="2000" dirty="0" err="1"/>
              <a:t>Dua</a:t>
            </a:r>
            <a:r>
              <a:rPr lang="en-ID" sz="2000" dirty="0"/>
              <a:t> </a:t>
            </a:r>
            <a:r>
              <a:rPr lang="en-ID" sz="2000" dirty="0" err="1"/>
              <a:t>pendekatan</a:t>
            </a:r>
            <a:r>
              <a:rPr lang="en-ID" sz="2000" dirty="0"/>
              <a:t> yang </a:t>
            </a:r>
            <a:r>
              <a:rPr lang="en-ID" sz="2000" dirty="0" err="1"/>
              <a:t>digunakan</a:t>
            </a:r>
            <a:r>
              <a:rPr lang="en-ID" sz="2000" dirty="0"/>
              <a:t> </a:t>
            </a:r>
            <a:r>
              <a:rPr lang="en-ID" sz="2000" dirty="0" err="1"/>
              <a:t>dalam</a:t>
            </a:r>
            <a:r>
              <a:rPr lang="en-ID" sz="2000" dirty="0"/>
              <a:t> </a:t>
            </a:r>
            <a:r>
              <a:rPr lang="en-ID" sz="2000" dirty="0" err="1"/>
              <a:t>penerapan</a:t>
            </a:r>
            <a:r>
              <a:rPr lang="en-ID" sz="2000" dirty="0"/>
              <a:t> RLE pada </a:t>
            </a:r>
            <a:r>
              <a:rPr lang="en-ID" sz="2000" dirty="0" err="1"/>
              <a:t>citra</a:t>
            </a:r>
            <a:r>
              <a:rPr lang="en-ID" sz="2000" dirty="0"/>
              <a:t> </a:t>
            </a:r>
            <a:r>
              <a:rPr lang="en-ID" sz="2000" dirty="0" err="1"/>
              <a:t>biner</a:t>
            </a:r>
            <a:r>
              <a:rPr lang="en-ID" sz="2000" dirty="0"/>
              <a:t> :</a:t>
            </a:r>
          </a:p>
        </p:txBody>
      </p:sp>
      <p:sp>
        <p:nvSpPr>
          <p:cNvPr id="4" name="Cloud 3">
            <a:extLst>
              <a:ext uri="{FF2B5EF4-FFF2-40B4-BE49-F238E27FC236}">
                <a16:creationId xmlns:a16="http://schemas.microsoft.com/office/drawing/2014/main" id="{D3D8066C-D776-465A-A555-CC8D9144F322}"/>
              </a:ext>
            </a:extLst>
          </p:cNvPr>
          <p:cNvSpPr/>
          <p:nvPr/>
        </p:nvSpPr>
        <p:spPr>
          <a:xfrm>
            <a:off x="5624945" y="2694709"/>
            <a:ext cx="3796146" cy="1468582"/>
          </a:xfrm>
          <a:prstGeom prst="cloud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dirty="0" err="1"/>
              <a:t>Posisi</a:t>
            </a:r>
            <a:r>
              <a:rPr lang="en-ID" dirty="0"/>
              <a:t> </a:t>
            </a:r>
            <a:r>
              <a:rPr lang="en-ID" dirty="0" err="1"/>
              <a:t>awal</a:t>
            </a:r>
            <a:r>
              <a:rPr lang="en-ID" dirty="0"/>
              <a:t> </a:t>
            </a:r>
            <a:r>
              <a:rPr lang="en-ID" dirty="0" err="1"/>
              <a:t>kelompok</a:t>
            </a:r>
            <a:r>
              <a:rPr lang="en-ID" dirty="0"/>
              <a:t> </a:t>
            </a:r>
            <a:r>
              <a:rPr lang="en-ID" dirty="0" err="1"/>
              <a:t>nilai</a:t>
            </a:r>
            <a:r>
              <a:rPr lang="en-ID" dirty="0"/>
              <a:t> 1 dan </a:t>
            </a:r>
            <a:r>
              <a:rPr lang="en-ID" dirty="0" err="1"/>
              <a:t>panjangnya</a:t>
            </a:r>
            <a:r>
              <a:rPr lang="en-ID" dirty="0"/>
              <a:t> (length of runs)</a:t>
            </a:r>
          </a:p>
        </p:txBody>
      </p:sp>
      <p:sp>
        <p:nvSpPr>
          <p:cNvPr id="6" name="Cloud 5">
            <a:extLst>
              <a:ext uri="{FF2B5EF4-FFF2-40B4-BE49-F238E27FC236}">
                <a16:creationId xmlns:a16="http://schemas.microsoft.com/office/drawing/2014/main" id="{636B4663-9170-4AB8-885C-3134A9CF0DB6}"/>
              </a:ext>
            </a:extLst>
          </p:cNvPr>
          <p:cNvSpPr/>
          <p:nvPr/>
        </p:nvSpPr>
        <p:spPr>
          <a:xfrm>
            <a:off x="5624945" y="5056909"/>
            <a:ext cx="3796146" cy="1468582"/>
          </a:xfrm>
          <a:prstGeom prst="cloud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Paniang</a:t>
            </a:r>
            <a:r>
              <a:rPr lang="en-US" dirty="0"/>
              <a:t> run, </a:t>
            </a:r>
            <a:r>
              <a:rPr lang="en-US" dirty="0" err="1"/>
              <a:t>dimulai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panjang</a:t>
            </a:r>
            <a:r>
              <a:rPr lang="en-US" dirty="0"/>
              <a:t> run 1. 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70580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2C53F90-FFDA-4FBC-8DC4-6911A8D555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750" t="27262" r="22500" b="15134"/>
          <a:stretch/>
        </p:blipFill>
        <p:spPr>
          <a:xfrm>
            <a:off x="1558636" y="414668"/>
            <a:ext cx="9074727" cy="6028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34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ardrop 1">
            <a:extLst>
              <a:ext uri="{FF2B5EF4-FFF2-40B4-BE49-F238E27FC236}">
                <a16:creationId xmlns:a16="http://schemas.microsoft.com/office/drawing/2014/main" id="{F055E558-8B43-4AB3-ABF1-B9AF1C0B2DD0}"/>
              </a:ext>
            </a:extLst>
          </p:cNvPr>
          <p:cNvSpPr/>
          <p:nvPr/>
        </p:nvSpPr>
        <p:spPr>
          <a:xfrm>
            <a:off x="297872" y="2334491"/>
            <a:ext cx="2396836" cy="2189018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dirty="0" err="1"/>
              <a:t>Segmentasi</a:t>
            </a:r>
            <a:r>
              <a:rPr lang="en-ID" sz="2400" dirty="0"/>
              <a:t> Citra </a:t>
            </a:r>
            <a:r>
              <a:rPr lang="en-ID" sz="2400" dirty="0" err="1"/>
              <a:t>Biner</a:t>
            </a:r>
            <a:endParaRPr lang="en-ID" sz="2400" dirty="0"/>
          </a:p>
        </p:txBody>
      </p:sp>
      <p:sp>
        <p:nvSpPr>
          <p:cNvPr id="3" name="Flowchart: Card 2">
            <a:extLst>
              <a:ext uri="{FF2B5EF4-FFF2-40B4-BE49-F238E27FC236}">
                <a16:creationId xmlns:a16="http://schemas.microsoft.com/office/drawing/2014/main" id="{AE5D9BE1-FFCA-43D4-808C-555D840A88BC}"/>
              </a:ext>
            </a:extLst>
          </p:cNvPr>
          <p:cNvSpPr/>
          <p:nvPr/>
        </p:nvSpPr>
        <p:spPr>
          <a:xfrm>
            <a:off x="4225635" y="110837"/>
            <a:ext cx="7481455" cy="2854036"/>
          </a:xfrm>
          <a:prstGeom prst="flowChartPunchedCar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2400" b="1" dirty="0" err="1"/>
              <a:t>Segmentasi</a:t>
            </a:r>
            <a:r>
              <a:rPr lang="en-ID" sz="2400" b="1" dirty="0"/>
              <a:t> </a:t>
            </a:r>
            <a:r>
              <a:rPr lang="en-ID" sz="2400" b="1" dirty="0" err="1"/>
              <a:t>berdasarkan</a:t>
            </a:r>
            <a:r>
              <a:rPr lang="en-ID" sz="2400" b="1" dirty="0"/>
              <a:t> </a:t>
            </a:r>
            <a:r>
              <a:rPr lang="en-ID" sz="2400" b="1" dirty="0" err="1"/>
              <a:t>batas</a:t>
            </a:r>
            <a:r>
              <a:rPr lang="en-ID" sz="2400" b="1" dirty="0"/>
              <a:t> wilayah (</a:t>
            </a:r>
            <a:r>
              <a:rPr lang="en-ID" sz="2400" b="1" dirty="0" err="1"/>
              <a:t>tepi</a:t>
            </a:r>
            <a:r>
              <a:rPr lang="en-ID" sz="2400" b="1" dirty="0"/>
              <a:t> </a:t>
            </a:r>
            <a:r>
              <a:rPr lang="en-ID" sz="2400" b="1" dirty="0" err="1"/>
              <a:t>dari</a:t>
            </a:r>
            <a:r>
              <a:rPr lang="en-ID" sz="2400" b="1" dirty="0"/>
              <a:t> </a:t>
            </a:r>
            <a:r>
              <a:rPr lang="en-ID" sz="2400" b="1" dirty="0" err="1"/>
              <a:t>objek</a:t>
            </a:r>
            <a:r>
              <a:rPr lang="en-ID" sz="2400" b="1" dirty="0"/>
              <a:t>).</a:t>
            </a:r>
          </a:p>
          <a:p>
            <a:pPr algn="just"/>
            <a:r>
              <a:rPr lang="en-ID" sz="2400" dirty="0"/>
              <a:t>Pixel-pixel </a:t>
            </a:r>
            <a:r>
              <a:rPr lang="en-ID" sz="2400" dirty="0" err="1"/>
              <a:t>tepi</a:t>
            </a:r>
            <a:r>
              <a:rPr lang="en-ID" sz="2400" dirty="0"/>
              <a:t> </a:t>
            </a:r>
            <a:r>
              <a:rPr lang="en-ID" sz="2400" dirty="0" err="1"/>
              <a:t>ditelusuri</a:t>
            </a:r>
            <a:r>
              <a:rPr lang="en-ID" sz="2400" dirty="0"/>
              <a:t> </a:t>
            </a:r>
            <a:r>
              <a:rPr lang="en-ID" sz="2400" dirty="0" err="1"/>
              <a:t>sehingga</a:t>
            </a:r>
            <a:r>
              <a:rPr lang="en-ID" sz="2400" dirty="0"/>
              <a:t> </a:t>
            </a:r>
            <a:r>
              <a:rPr lang="en-ID" sz="2400" dirty="0" err="1"/>
              <a:t>rangkaian</a:t>
            </a:r>
            <a:r>
              <a:rPr lang="en-ID" sz="2400" dirty="0"/>
              <a:t> pixel yang </a:t>
            </a:r>
            <a:r>
              <a:rPr lang="en-ID" sz="2400" dirty="0" err="1"/>
              <a:t>menjadi</a:t>
            </a:r>
            <a:r>
              <a:rPr lang="en-ID" sz="2400" dirty="0"/>
              <a:t> </a:t>
            </a:r>
            <a:r>
              <a:rPr lang="en-ID" sz="2400" dirty="0" err="1"/>
              <a:t>batas</a:t>
            </a:r>
            <a:r>
              <a:rPr lang="en-ID" sz="2400" dirty="0"/>
              <a:t> (boundary) </a:t>
            </a:r>
            <a:r>
              <a:rPr lang="en-ID" sz="2400" dirty="0" err="1"/>
              <a:t>antara</a:t>
            </a:r>
            <a:r>
              <a:rPr lang="en-ID" sz="2400" dirty="0"/>
              <a:t> </a:t>
            </a:r>
            <a:r>
              <a:rPr lang="en-ID" sz="2400" dirty="0" err="1"/>
              <a:t>objek</a:t>
            </a:r>
            <a:r>
              <a:rPr lang="en-ID" sz="2400" dirty="0"/>
              <a:t>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latar</a:t>
            </a:r>
            <a:r>
              <a:rPr lang="en-ID" sz="2400" dirty="0"/>
              <a:t> </a:t>
            </a:r>
            <a:r>
              <a:rPr lang="en-ID" sz="2400" dirty="0" err="1"/>
              <a:t>belakang</a:t>
            </a:r>
            <a:r>
              <a:rPr lang="en-ID" sz="2400" dirty="0"/>
              <a:t> </a:t>
            </a:r>
            <a:r>
              <a:rPr lang="en-ID" sz="2400" dirty="0" err="1"/>
              <a:t>dapat</a:t>
            </a:r>
            <a:r>
              <a:rPr lang="en-ID" sz="2400" dirty="0"/>
              <a:t> </a:t>
            </a:r>
            <a:r>
              <a:rPr lang="en-ID" sz="2400" dirty="0" err="1"/>
              <a:t>diketahui</a:t>
            </a:r>
            <a:r>
              <a:rPr lang="en-ID" sz="2400" dirty="0"/>
              <a:t> </a:t>
            </a:r>
            <a:r>
              <a:rPr lang="en-ID" sz="2400" dirty="0" err="1"/>
              <a:t>secara</a:t>
            </a:r>
            <a:r>
              <a:rPr lang="en-ID" sz="2400" dirty="0"/>
              <a:t> </a:t>
            </a:r>
            <a:r>
              <a:rPr lang="en-ID" sz="2400" dirty="0" err="1"/>
              <a:t>keseluruhan</a:t>
            </a:r>
            <a:r>
              <a:rPr lang="en-ID" sz="2400" dirty="0"/>
              <a:t> (</a:t>
            </a:r>
            <a:r>
              <a:rPr lang="en-ID" sz="2400" dirty="0" err="1"/>
              <a:t>algoritma</a:t>
            </a:r>
            <a:r>
              <a:rPr lang="en-ID" sz="2400" dirty="0"/>
              <a:t> boundary following)</a:t>
            </a:r>
          </a:p>
        </p:txBody>
      </p:sp>
      <p:sp>
        <p:nvSpPr>
          <p:cNvPr id="4" name="Flowchart: Card 3">
            <a:extLst>
              <a:ext uri="{FF2B5EF4-FFF2-40B4-BE49-F238E27FC236}">
                <a16:creationId xmlns:a16="http://schemas.microsoft.com/office/drawing/2014/main" id="{BE693850-763F-4DDC-8D71-597558E446FD}"/>
              </a:ext>
            </a:extLst>
          </p:cNvPr>
          <p:cNvSpPr/>
          <p:nvPr/>
        </p:nvSpPr>
        <p:spPr>
          <a:xfrm>
            <a:off x="4225635" y="3893127"/>
            <a:ext cx="7481455" cy="2854036"/>
          </a:xfrm>
          <a:prstGeom prst="flowChartPunchedCard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2400" b="1" dirty="0" err="1"/>
              <a:t>Segmentasi</a:t>
            </a:r>
            <a:r>
              <a:rPr lang="en-ID" sz="2400" b="1" dirty="0"/>
              <a:t> </a:t>
            </a:r>
            <a:r>
              <a:rPr lang="en-ID" sz="2400" b="1" dirty="0" err="1"/>
              <a:t>ke</a:t>
            </a:r>
            <a:r>
              <a:rPr lang="en-ID" sz="2400" b="1" dirty="0"/>
              <a:t> </a:t>
            </a:r>
            <a:r>
              <a:rPr lang="en-ID" sz="2400" b="1" dirty="0" err="1"/>
              <a:t>bentuk-bentuk</a:t>
            </a:r>
            <a:r>
              <a:rPr lang="en-ID" sz="2400" b="1" dirty="0"/>
              <a:t> </a:t>
            </a:r>
            <a:r>
              <a:rPr lang="en-ID" sz="2400" b="1" dirty="0" err="1"/>
              <a:t>dasar</a:t>
            </a:r>
            <a:r>
              <a:rPr lang="en-ID" sz="2400" b="1" dirty="0"/>
              <a:t> </a:t>
            </a:r>
          </a:p>
          <a:p>
            <a:pPr algn="just"/>
            <a:r>
              <a:rPr lang="en-ID" sz="2400" dirty="0"/>
              <a:t>(</a:t>
            </a:r>
            <a:r>
              <a:rPr lang="en-ID" sz="2400" dirty="0" err="1"/>
              <a:t>misalnya</a:t>
            </a:r>
            <a:r>
              <a:rPr lang="en-ID" sz="2400" dirty="0"/>
              <a:t> </a:t>
            </a:r>
            <a:r>
              <a:rPr lang="en-ID" sz="2400" dirty="0" err="1"/>
              <a:t>segmentasi</a:t>
            </a:r>
            <a:r>
              <a:rPr lang="en-ID" sz="2400" dirty="0"/>
              <a:t> </a:t>
            </a:r>
            <a:r>
              <a:rPr lang="en-ID" sz="2400" dirty="0" err="1"/>
              <a:t>huruf</a:t>
            </a:r>
            <a:r>
              <a:rPr lang="en-ID" sz="2400" dirty="0"/>
              <a:t> </a:t>
            </a:r>
            <a:r>
              <a:rPr lang="en-ID" sz="2400" dirty="0" err="1"/>
              <a:t>menjadi</a:t>
            </a:r>
            <a:r>
              <a:rPr lang="en-ID" sz="2400" dirty="0"/>
              <a:t> </a:t>
            </a:r>
            <a:r>
              <a:rPr lang="en-ID" sz="2400" dirty="0" err="1"/>
              <a:t>garis-garis</a:t>
            </a:r>
            <a:r>
              <a:rPr lang="en-ID" sz="2400" dirty="0"/>
              <a:t> </a:t>
            </a:r>
            <a:r>
              <a:rPr lang="en-ID" sz="2400" dirty="0" err="1"/>
              <a:t>vertikal</a:t>
            </a:r>
            <a:r>
              <a:rPr lang="en-ID" sz="2400" dirty="0"/>
              <a:t> dan horizontal, </a:t>
            </a:r>
            <a:r>
              <a:rPr lang="en-ID" sz="2400" dirty="0" err="1"/>
              <a:t>segmentasi</a:t>
            </a:r>
            <a:r>
              <a:rPr lang="en-ID" sz="2400" dirty="0"/>
              <a:t> </a:t>
            </a:r>
            <a:r>
              <a:rPr lang="en-ID" sz="2400" dirty="0" err="1"/>
              <a:t>objek</a:t>
            </a:r>
            <a:r>
              <a:rPr lang="en-ID" sz="2400" dirty="0"/>
              <a:t> </a:t>
            </a:r>
            <a:r>
              <a:rPr lang="en-ID" sz="2400" dirty="0" err="1"/>
              <a:t>menjadi</a:t>
            </a:r>
            <a:r>
              <a:rPr lang="en-ID" sz="2400" dirty="0"/>
              <a:t> </a:t>
            </a:r>
            <a:r>
              <a:rPr lang="en-ID" sz="2400" dirty="0" err="1"/>
              <a:t>bentuk</a:t>
            </a:r>
            <a:r>
              <a:rPr lang="en-ID" sz="2400" dirty="0"/>
              <a:t> </a:t>
            </a:r>
            <a:r>
              <a:rPr lang="en-ID" sz="2400" dirty="0" err="1"/>
              <a:t>lingkaran</a:t>
            </a:r>
            <a:r>
              <a:rPr lang="en-ID" sz="2400" dirty="0"/>
              <a:t>, </a:t>
            </a:r>
            <a:r>
              <a:rPr lang="en-ID" sz="2400" dirty="0" err="1"/>
              <a:t>elips</a:t>
            </a:r>
            <a:r>
              <a:rPr lang="en-ID" sz="2400" dirty="0"/>
              <a:t>, dan </a:t>
            </a:r>
            <a:r>
              <a:rPr lang="en-ID" sz="2400" dirty="0" err="1"/>
              <a:t>sebagainya</a:t>
            </a:r>
            <a:r>
              <a:rPr lang="en-ID" sz="2400" dirty="0"/>
              <a:t>).</a:t>
            </a:r>
          </a:p>
        </p:txBody>
      </p:sp>
      <p:sp>
        <p:nvSpPr>
          <p:cNvPr id="5" name="Arrow: Notched Right 4">
            <a:extLst>
              <a:ext uri="{FF2B5EF4-FFF2-40B4-BE49-F238E27FC236}">
                <a16:creationId xmlns:a16="http://schemas.microsoft.com/office/drawing/2014/main" id="{07A45D43-C11B-4CEC-A171-DFAFD9163A86}"/>
              </a:ext>
            </a:extLst>
          </p:cNvPr>
          <p:cNvSpPr/>
          <p:nvPr/>
        </p:nvSpPr>
        <p:spPr>
          <a:xfrm rot="19730370">
            <a:off x="2964872" y="1461470"/>
            <a:ext cx="1039091" cy="65116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" name="Arrow: Notched Right 5">
            <a:extLst>
              <a:ext uri="{FF2B5EF4-FFF2-40B4-BE49-F238E27FC236}">
                <a16:creationId xmlns:a16="http://schemas.microsoft.com/office/drawing/2014/main" id="{BF264A33-4165-4C8C-978B-AFF432A9DA1A}"/>
              </a:ext>
            </a:extLst>
          </p:cNvPr>
          <p:cNvSpPr/>
          <p:nvPr/>
        </p:nvSpPr>
        <p:spPr>
          <a:xfrm rot="2254763">
            <a:off x="2940625" y="4447123"/>
            <a:ext cx="1039091" cy="651164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09391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xagon 1">
            <a:extLst>
              <a:ext uri="{FF2B5EF4-FFF2-40B4-BE49-F238E27FC236}">
                <a16:creationId xmlns:a16="http://schemas.microsoft.com/office/drawing/2014/main" id="{457559A7-3945-47B3-A4A2-E71A401F8AA9}"/>
              </a:ext>
            </a:extLst>
          </p:cNvPr>
          <p:cNvSpPr/>
          <p:nvPr/>
        </p:nvSpPr>
        <p:spPr>
          <a:xfrm>
            <a:off x="457199" y="374073"/>
            <a:ext cx="3241964" cy="1884218"/>
          </a:xfrm>
          <a:prstGeom prst="hexago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dirty="0" err="1"/>
              <a:t>Segmentasi</a:t>
            </a:r>
            <a:r>
              <a:rPr lang="en-ID" sz="2400" dirty="0"/>
              <a:t> </a:t>
            </a:r>
            <a:r>
              <a:rPr lang="en-ID" sz="2400" dirty="0" err="1"/>
              <a:t>berdasarkan</a:t>
            </a:r>
            <a:r>
              <a:rPr lang="en-ID" sz="2400" dirty="0"/>
              <a:t> </a:t>
            </a:r>
            <a:r>
              <a:rPr lang="en-ID" sz="2400" dirty="0" err="1"/>
              <a:t>batas</a:t>
            </a:r>
            <a:r>
              <a:rPr lang="en-ID" sz="2400" dirty="0"/>
              <a:t> wilayah.</a:t>
            </a:r>
          </a:p>
        </p:txBody>
      </p:sp>
      <p:sp>
        <p:nvSpPr>
          <p:cNvPr id="3" name="Frame 2">
            <a:extLst>
              <a:ext uri="{FF2B5EF4-FFF2-40B4-BE49-F238E27FC236}">
                <a16:creationId xmlns:a16="http://schemas.microsoft.com/office/drawing/2014/main" id="{B0C79386-A124-4506-9342-7429C4DDB219}"/>
              </a:ext>
            </a:extLst>
          </p:cNvPr>
          <p:cNvSpPr/>
          <p:nvPr/>
        </p:nvSpPr>
        <p:spPr>
          <a:xfrm>
            <a:off x="1884217" y="2604654"/>
            <a:ext cx="9518073" cy="3879273"/>
          </a:xfrm>
          <a:prstGeom prst="fram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ID" sz="2400" dirty="0">
                <a:solidFill>
                  <a:schemeClr val="tx1"/>
                </a:solidFill>
              </a:rPr>
              <a:t>Pada </a:t>
            </a:r>
            <a:r>
              <a:rPr lang="en-ID" sz="2400" dirty="0" err="1">
                <a:solidFill>
                  <a:schemeClr val="tx1"/>
                </a:solidFill>
              </a:rPr>
              <a:t>citra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biner</a:t>
            </a:r>
            <a:r>
              <a:rPr lang="en-ID" sz="2400" dirty="0">
                <a:solidFill>
                  <a:schemeClr val="tx1"/>
                </a:solidFill>
              </a:rPr>
              <a:t>, </a:t>
            </a:r>
            <a:r>
              <a:rPr lang="en-ID" sz="2400" dirty="0" err="1">
                <a:solidFill>
                  <a:schemeClr val="tx1"/>
                </a:solidFill>
              </a:rPr>
              <a:t>batas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antara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objek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dengan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latar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belakang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terlihat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jelas</a:t>
            </a:r>
            <a:r>
              <a:rPr lang="en-ID" sz="2400" dirty="0">
                <a:solidFill>
                  <a:schemeClr val="tx1"/>
                </a:solidFill>
              </a:rPr>
              <a:t>. Pixel </a:t>
            </a:r>
            <a:r>
              <a:rPr lang="en-ID" sz="2400" dirty="0" err="1">
                <a:solidFill>
                  <a:schemeClr val="tx1"/>
                </a:solidFill>
              </a:rPr>
              <a:t>objek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berwarna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hitam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sedangkan</a:t>
            </a:r>
            <a:r>
              <a:rPr lang="en-ID" sz="2400" dirty="0">
                <a:solidFill>
                  <a:schemeClr val="tx1"/>
                </a:solidFill>
              </a:rPr>
              <a:t> pixel </a:t>
            </a:r>
            <a:r>
              <a:rPr lang="en-ID" sz="2400" dirty="0" err="1">
                <a:solidFill>
                  <a:schemeClr val="tx1"/>
                </a:solidFill>
              </a:rPr>
              <a:t>latar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belakang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berwarna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putih</a:t>
            </a:r>
            <a:r>
              <a:rPr lang="en-ID" sz="2400" dirty="0">
                <a:solidFill>
                  <a:schemeClr val="tx1"/>
                </a:solidFill>
              </a:rPr>
              <a:t>. </a:t>
            </a:r>
            <a:r>
              <a:rPr lang="en-ID" sz="2400" dirty="0" err="1">
                <a:solidFill>
                  <a:schemeClr val="tx1"/>
                </a:solidFill>
              </a:rPr>
              <a:t>Pertemuan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antara</a:t>
            </a:r>
            <a:r>
              <a:rPr lang="en-ID" sz="2400" dirty="0">
                <a:solidFill>
                  <a:schemeClr val="tx1"/>
                </a:solidFill>
              </a:rPr>
              <a:t> pixel </a:t>
            </a:r>
            <a:r>
              <a:rPr lang="en-ID" sz="2400" dirty="0" err="1">
                <a:solidFill>
                  <a:schemeClr val="tx1"/>
                </a:solidFill>
              </a:rPr>
              <a:t>hitam</a:t>
            </a:r>
            <a:r>
              <a:rPr lang="en-ID" sz="2400" dirty="0">
                <a:solidFill>
                  <a:schemeClr val="tx1"/>
                </a:solidFill>
              </a:rPr>
              <a:t> dan </a:t>
            </a:r>
            <a:r>
              <a:rPr lang="en-ID" sz="2400" dirty="0" err="1">
                <a:solidFill>
                  <a:schemeClr val="tx1"/>
                </a:solidFill>
              </a:rPr>
              <a:t>putih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dimodelkan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sebagai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segmen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garis</a:t>
            </a:r>
            <a:r>
              <a:rPr lang="en-ID" sz="2400" dirty="0">
                <a:solidFill>
                  <a:schemeClr val="tx1"/>
                </a:solidFill>
              </a:rPr>
              <a:t>. </a:t>
            </a:r>
            <a:r>
              <a:rPr lang="en-ID" sz="2400" dirty="0" err="1">
                <a:solidFill>
                  <a:schemeClr val="tx1"/>
                </a:solidFill>
              </a:rPr>
              <a:t>Penelusuran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batas</a:t>
            </a:r>
            <a:r>
              <a:rPr lang="en-ID" sz="2400" dirty="0">
                <a:solidFill>
                  <a:schemeClr val="tx1"/>
                </a:solidFill>
              </a:rPr>
              <a:t> wilayah </a:t>
            </a:r>
            <a:r>
              <a:rPr lang="en-ID" sz="2400" dirty="0" err="1">
                <a:solidFill>
                  <a:schemeClr val="tx1"/>
                </a:solidFill>
              </a:rPr>
              <a:t>dianggap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sebagai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pembuatan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rangkaian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keputusan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untuk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bergerak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lurus</a:t>
            </a:r>
            <a:r>
              <a:rPr lang="en-ID" sz="2400" dirty="0">
                <a:solidFill>
                  <a:schemeClr val="tx1"/>
                </a:solidFill>
              </a:rPr>
              <a:t>, </a:t>
            </a:r>
            <a:r>
              <a:rPr lang="en-ID" sz="2400" dirty="0" err="1">
                <a:solidFill>
                  <a:schemeClr val="tx1"/>
                </a:solidFill>
              </a:rPr>
              <a:t>belok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kiri</a:t>
            </a:r>
            <a:r>
              <a:rPr lang="en-ID" sz="2400" dirty="0">
                <a:solidFill>
                  <a:schemeClr val="tx1"/>
                </a:solidFill>
              </a:rPr>
              <a:t>, </a:t>
            </a:r>
            <a:r>
              <a:rPr lang="en-ID" sz="2400" dirty="0" err="1">
                <a:solidFill>
                  <a:schemeClr val="tx1"/>
                </a:solidFill>
              </a:rPr>
              <a:t>atau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belok</a:t>
            </a:r>
            <a:r>
              <a:rPr lang="en-ID" sz="2400" dirty="0">
                <a:solidFill>
                  <a:schemeClr val="tx1"/>
                </a:solidFill>
              </a:rPr>
              <a:t> </a:t>
            </a:r>
            <a:r>
              <a:rPr lang="en-ID" sz="2400" dirty="0" err="1">
                <a:solidFill>
                  <a:schemeClr val="tx1"/>
                </a:solidFill>
              </a:rPr>
              <a:t>kanan</a:t>
            </a:r>
            <a:r>
              <a:rPr lang="en-ID" sz="24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45383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Terminator 1">
            <a:extLst>
              <a:ext uri="{FF2B5EF4-FFF2-40B4-BE49-F238E27FC236}">
                <a16:creationId xmlns:a16="http://schemas.microsoft.com/office/drawing/2014/main" id="{09F148B5-997F-463F-A36C-A8C7AB546021}"/>
              </a:ext>
            </a:extLst>
          </p:cNvPr>
          <p:cNvSpPr/>
          <p:nvPr/>
        </p:nvSpPr>
        <p:spPr>
          <a:xfrm>
            <a:off x="6299922" y="318655"/>
            <a:ext cx="4572000" cy="1607127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dirty="0" err="1"/>
              <a:t>Penipisan</a:t>
            </a:r>
            <a:r>
              <a:rPr lang="en-ID" sz="3200" dirty="0"/>
              <a:t> Pola</a:t>
            </a:r>
          </a:p>
        </p:txBody>
      </p:sp>
      <p:sp>
        <p:nvSpPr>
          <p:cNvPr id="3" name="Cylinder 2">
            <a:extLst>
              <a:ext uri="{FF2B5EF4-FFF2-40B4-BE49-F238E27FC236}">
                <a16:creationId xmlns:a16="http://schemas.microsoft.com/office/drawing/2014/main" id="{51E280EA-342E-443E-9453-C0FC8C02CA12}"/>
              </a:ext>
            </a:extLst>
          </p:cNvPr>
          <p:cNvSpPr/>
          <p:nvPr/>
        </p:nvSpPr>
        <p:spPr>
          <a:xfrm>
            <a:off x="665018" y="2119745"/>
            <a:ext cx="4267200" cy="4516582"/>
          </a:xfrm>
          <a:prstGeom prst="can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ID" dirty="0" err="1"/>
              <a:t>Penipisan</a:t>
            </a:r>
            <a:r>
              <a:rPr lang="en-ID" dirty="0"/>
              <a:t> (thinning)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operasi</a:t>
            </a:r>
            <a:r>
              <a:rPr lang="en-ID" dirty="0"/>
              <a:t> </a:t>
            </a:r>
            <a:r>
              <a:rPr lang="en-ID" dirty="0" err="1"/>
              <a:t>pemrosesan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</a:t>
            </a:r>
            <a:r>
              <a:rPr lang="en-ID" dirty="0" err="1"/>
              <a:t>biner</a:t>
            </a:r>
            <a:r>
              <a:rPr lang="en-ID" dirty="0"/>
              <a:t> yang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hal</a:t>
            </a:r>
            <a:r>
              <a:rPr lang="en-ID" dirty="0"/>
              <a:t> </a:t>
            </a:r>
            <a:r>
              <a:rPr lang="en-ID" dirty="0" err="1"/>
              <a:t>ini</a:t>
            </a:r>
            <a:r>
              <a:rPr lang="en-ID" dirty="0"/>
              <a:t> </a:t>
            </a:r>
            <a:r>
              <a:rPr lang="en-ID" dirty="0" err="1"/>
              <a:t>objek</a:t>
            </a:r>
            <a:r>
              <a:rPr lang="en-ID" dirty="0"/>
              <a:t> (region) </a:t>
            </a:r>
            <a:r>
              <a:rPr lang="en-ID" dirty="0" err="1"/>
              <a:t>direduksi</a:t>
            </a:r>
            <a:r>
              <a:rPr lang="en-ID" dirty="0"/>
              <a:t> </a:t>
            </a:r>
            <a:r>
              <a:rPr lang="en-ID" dirty="0" err="1"/>
              <a:t>menjadi</a:t>
            </a:r>
            <a:r>
              <a:rPr lang="en-ID" dirty="0"/>
              <a:t> </a:t>
            </a:r>
            <a:r>
              <a:rPr lang="en-ID" dirty="0" err="1"/>
              <a:t>rangka</a:t>
            </a:r>
            <a:r>
              <a:rPr lang="en-ID" dirty="0"/>
              <a:t> yang </a:t>
            </a:r>
            <a:r>
              <a:rPr lang="en-ID" dirty="0" err="1"/>
              <a:t>menghampiri</a:t>
            </a:r>
            <a:r>
              <a:rPr lang="en-ID" dirty="0"/>
              <a:t> </a:t>
            </a:r>
            <a:r>
              <a:rPr lang="en-ID" dirty="0" err="1"/>
              <a:t>garis</a:t>
            </a:r>
            <a:r>
              <a:rPr lang="en-ID" dirty="0"/>
              <a:t> </a:t>
            </a:r>
            <a:r>
              <a:rPr lang="en-ID" dirty="0" err="1"/>
              <a:t>sumbu</a:t>
            </a:r>
            <a:r>
              <a:rPr lang="en-ID" dirty="0"/>
              <a:t> </a:t>
            </a:r>
            <a:r>
              <a:rPr lang="en-ID" dirty="0" err="1"/>
              <a:t>objek</a:t>
            </a:r>
            <a:r>
              <a:rPr lang="en-ID" dirty="0"/>
              <a:t>. </a:t>
            </a:r>
            <a:r>
              <a:rPr lang="en-ID" dirty="0" err="1"/>
              <a:t>Tujuan</a:t>
            </a:r>
            <a:r>
              <a:rPr lang="en-ID" dirty="0"/>
              <a:t> </a:t>
            </a:r>
            <a:r>
              <a:rPr lang="en-ID" dirty="0" err="1"/>
              <a:t>penipisan</a:t>
            </a:r>
            <a:r>
              <a:rPr lang="en-ID" dirty="0"/>
              <a:t>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mengurangi</a:t>
            </a:r>
            <a:r>
              <a:rPr lang="en-ID" dirty="0"/>
              <a:t> </a:t>
            </a:r>
            <a:r>
              <a:rPr lang="en-ID" dirty="0" err="1"/>
              <a:t>bagian</a:t>
            </a:r>
            <a:r>
              <a:rPr lang="en-ID" dirty="0"/>
              <a:t> yang </a:t>
            </a:r>
            <a:r>
              <a:rPr lang="en-ID" dirty="0" err="1"/>
              <a:t>tidak</a:t>
            </a:r>
            <a:r>
              <a:rPr lang="en-ID" dirty="0"/>
              <a:t> </a:t>
            </a:r>
            <a:r>
              <a:rPr lang="en-ID" dirty="0" err="1"/>
              <a:t>perlu</a:t>
            </a:r>
            <a:r>
              <a:rPr lang="en-ID" dirty="0"/>
              <a:t> (redundant) </a:t>
            </a:r>
            <a:r>
              <a:rPr lang="en-ID" dirty="0" err="1"/>
              <a:t>sehingga</a:t>
            </a:r>
            <a:r>
              <a:rPr lang="en-ID" dirty="0"/>
              <a:t> </a:t>
            </a:r>
            <a:r>
              <a:rPr lang="en-ID" dirty="0" err="1"/>
              <a:t>hanya</a:t>
            </a:r>
            <a:r>
              <a:rPr lang="en-ID" dirty="0"/>
              <a:t> </a:t>
            </a:r>
            <a:r>
              <a:rPr lang="en-ID" dirty="0" err="1"/>
              <a:t>dihasilkan</a:t>
            </a:r>
            <a:r>
              <a:rPr lang="en-ID" dirty="0"/>
              <a:t> </a:t>
            </a:r>
            <a:r>
              <a:rPr lang="en-ID" dirty="0" err="1"/>
              <a:t>informasi</a:t>
            </a:r>
            <a:r>
              <a:rPr lang="en-ID" dirty="0"/>
              <a:t> yang </a:t>
            </a:r>
            <a:r>
              <a:rPr lang="en-ID" dirty="0" err="1"/>
              <a:t>esensial</a:t>
            </a:r>
            <a:r>
              <a:rPr lang="en-ID" dirty="0"/>
              <a:t> </a:t>
            </a:r>
            <a:r>
              <a:rPr lang="en-ID" dirty="0" err="1"/>
              <a:t>saja</a:t>
            </a:r>
            <a:r>
              <a:rPr lang="en-ID" dirty="0"/>
              <a:t>. Pola </a:t>
            </a:r>
            <a:r>
              <a:rPr lang="en-ID" dirty="0" err="1"/>
              <a:t>hasil</a:t>
            </a:r>
            <a:r>
              <a:rPr lang="en-ID" dirty="0"/>
              <a:t> </a:t>
            </a:r>
            <a:r>
              <a:rPr lang="en-ID" dirty="0" err="1"/>
              <a:t>penipisan</a:t>
            </a:r>
            <a:r>
              <a:rPr lang="en-ID" dirty="0"/>
              <a:t> </a:t>
            </a:r>
            <a:r>
              <a:rPr lang="en-ID" dirty="0" err="1"/>
              <a:t>harus</a:t>
            </a:r>
            <a:r>
              <a:rPr lang="en-ID" dirty="0"/>
              <a:t> </a:t>
            </a:r>
            <a:r>
              <a:rPr lang="en-ID" dirty="0" err="1"/>
              <a:t>tetap</a:t>
            </a:r>
            <a:r>
              <a:rPr lang="en-ID" dirty="0"/>
              <a:t> </a:t>
            </a:r>
            <a:r>
              <a:rPr lang="en-ID" dirty="0" err="1"/>
              <a:t>mempunyai</a:t>
            </a:r>
            <a:r>
              <a:rPr lang="en-ID" dirty="0"/>
              <a:t> </a:t>
            </a:r>
            <a:r>
              <a:rPr lang="en-ID" dirty="0" err="1"/>
              <a:t>bentuk</a:t>
            </a:r>
            <a:r>
              <a:rPr lang="en-ID" dirty="0"/>
              <a:t> yang </a:t>
            </a:r>
            <a:r>
              <a:rPr lang="en-ID" dirty="0" err="1"/>
              <a:t>menyerupai</a:t>
            </a:r>
            <a:r>
              <a:rPr lang="en-ID" dirty="0"/>
              <a:t> </a:t>
            </a:r>
            <a:r>
              <a:rPr lang="en-ID" dirty="0" err="1"/>
              <a:t>pola</a:t>
            </a:r>
            <a:r>
              <a:rPr lang="en-ID" dirty="0"/>
              <a:t> </a:t>
            </a:r>
            <a:r>
              <a:rPr lang="en-ID" dirty="0" err="1"/>
              <a:t>asalnya</a:t>
            </a:r>
            <a:r>
              <a:rPr lang="en-ID" dirty="0"/>
              <a:t>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9D1F70-B7EA-45DC-A08D-351861E78B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954" t="43633" r="25909" b="15741"/>
          <a:stretch/>
        </p:blipFill>
        <p:spPr>
          <a:xfrm>
            <a:off x="5298499" y="2985654"/>
            <a:ext cx="6574846" cy="3650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24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Words>394</Words>
  <Application>Microsoft Office PowerPoint</Application>
  <PresentationFormat>Widescreen</PresentationFormat>
  <Paragraphs>20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CITRA BINER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CITRA BINER</dc:title>
  <dc:creator>Robi</dc:creator>
  <cp:lastModifiedBy>Robi</cp:lastModifiedBy>
  <cp:revision>7</cp:revision>
  <dcterms:created xsi:type="dcterms:W3CDTF">2020-02-24T08:15:23Z</dcterms:created>
  <dcterms:modified xsi:type="dcterms:W3CDTF">2020-02-24T08:43:49Z</dcterms:modified>
</cp:coreProperties>
</file>