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7" autoAdjust="0"/>
    <p:restoredTop sz="94660"/>
  </p:normalViewPr>
  <p:slideViewPr>
    <p:cSldViewPr>
      <p:cViewPr>
        <p:scale>
          <a:sx n="66" d="100"/>
          <a:sy n="66" d="100"/>
        </p:scale>
        <p:origin x="-1470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05A721-53E1-409C-A3B2-2BF6E1B42E55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7DC2D6-DF58-4312-9502-D51B9E92F28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63196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7DC2D6-DF58-4312-9502-D51B9E92F280}" type="slidenum">
              <a:rPr lang="id-ID" smtClean="0"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66482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96609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8400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7859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4578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64462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8483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60506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16595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1373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1306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85436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09E53-8225-4A66-A55F-93A786BB9AF3}" type="datetimeFigureOut">
              <a:rPr lang="id-ID" smtClean="0"/>
              <a:t>16/07/2018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7A344-0B71-4AEF-A865-CF13D487C8F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3256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png"/><Relationship Id="rId7" Type="http://schemas.openxmlformats.org/officeDocument/2006/relationships/image" Target="../media/image10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4.wmf"/><Relationship Id="rId7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2" name="Subtitle 1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5" descr="Vin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16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WordArt 9"/>
          <p:cNvSpPr>
            <a:spLocks noChangeArrowheads="1" noChangeShapeType="1" noTextEdit="1"/>
          </p:cNvSpPr>
          <p:nvPr/>
        </p:nvSpPr>
        <p:spPr bwMode="auto">
          <a:xfrm>
            <a:off x="468372" y="1772816"/>
            <a:ext cx="8390892" cy="1828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id-ID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Verdana"/>
                <a:ea typeface="Verdana"/>
                <a:cs typeface="Verdana"/>
              </a:rPr>
              <a:t>Pancasila sebagai Sistem Etika</a:t>
            </a: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3160" y="260648"/>
            <a:ext cx="936104" cy="122413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gambar animasi bergerak selamat datang (6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412" y="2687216"/>
            <a:ext cx="3096344" cy="3948953"/>
          </a:xfrm>
          <a:prstGeom prst="rect">
            <a:avLst/>
          </a:prstGeom>
        </p:spPr>
      </p:pic>
      <p:pic>
        <p:nvPicPr>
          <p:cNvPr id="13" name="Picture 15" descr="07-02-25(17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1656" y="4293096"/>
            <a:ext cx="192760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4" name="TextBox 13"/>
          <p:cNvSpPr txBox="1"/>
          <p:nvPr/>
        </p:nvSpPr>
        <p:spPr>
          <a:xfrm>
            <a:off x="6931656" y="6266837"/>
            <a:ext cx="1983008" cy="369332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id-ID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A. Y. Soegeng Ysh.</a:t>
            </a:r>
            <a:endParaRPr lang="id-ID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3670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452" y="4005063"/>
            <a:ext cx="2411760" cy="207433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2915" y="3896387"/>
            <a:ext cx="2376264" cy="2074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99" y="1628800"/>
            <a:ext cx="2392497" cy="223224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7" name="Picture 3" descr="C:\Program Files\Microsoft Office\MEDIA\CAGCAT10\j0301050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58700" y="324780"/>
            <a:ext cx="2392074" cy="223224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Picture 7" descr="C:\Program Files\Microsoft Office\MEDIA\CAGCAT10\j0195534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91880" y="4005063"/>
            <a:ext cx="2392074" cy="2074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Picture 2" descr="C:\Program Files\Microsoft Office\MEDIA\CAGCAT10\j0149407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72201" y="1628800"/>
            <a:ext cx="2376263" cy="223224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65" y="80346"/>
            <a:ext cx="1288564" cy="14401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502" y="2708919"/>
            <a:ext cx="1568469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Picture 2" descr="diknas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996502" y="187737"/>
            <a:ext cx="1127660" cy="1324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51520" y="6230938"/>
            <a:ext cx="871296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281141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Rectangle 2"/>
          <p:cNvSpPr txBox="1">
            <a:spLocks noRot="1" noChangeArrowheads="1"/>
          </p:cNvSpPr>
          <p:nvPr/>
        </p:nvSpPr>
        <p:spPr>
          <a:xfrm>
            <a:off x="1907704" y="244475"/>
            <a:ext cx="4824536" cy="99218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PENGERTIAN </a:t>
            </a:r>
            <a:r>
              <a:rPr lang="id-ID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ETIKA</a:t>
            </a:r>
            <a:endParaRPr lang="en-U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Rectangle 3"/>
          <p:cNvSpPr>
            <a:spLocks noGrp="1" noRot="1" noChangeArrowheads="1"/>
          </p:cNvSpPr>
          <p:nvPr>
            <p:ph idx="1"/>
          </p:nvPr>
        </p:nvSpPr>
        <p:spPr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Yunani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ethos – ta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etha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=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adat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kebiasaan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aklak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watak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perasaan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sikap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cara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berpikir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Latin: ethos =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mos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– mores =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adat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atau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kebiasaan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Etika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memiliki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3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pengertian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</a:p>
          <a:p>
            <a:pPr>
              <a:buFont typeface="Wingdings" pitchFamily="2" charset="2"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	1.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Sistem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nilai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/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norma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pedoman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tingkah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  </a:t>
            </a:r>
          </a:p>
          <a:p>
            <a:pPr>
              <a:buFont typeface="Wingdings" pitchFamily="2" charset="2"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        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laku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buFont typeface="Wingdings" pitchFamily="2" charset="2"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	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Kode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etik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kumpulan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asas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/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moral.</a:t>
            </a:r>
          </a:p>
          <a:p>
            <a:pPr>
              <a:buFont typeface="Wingdings" pitchFamily="2" charset="2"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	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Filsafat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moral: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ilmu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tentang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baik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buruk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91" y="20489"/>
            <a:ext cx="1288564" cy="14401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906" y="244475"/>
            <a:ext cx="1568469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42891" y="6021288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3378752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5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 rot="21230175">
            <a:off x="1589441" y="2654"/>
            <a:ext cx="5688632" cy="1127084"/>
          </a:xfrm>
          <a:solidFill>
            <a:srgbClr val="00B05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id-ID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id-ID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NILAI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NORMA, MORAL DAN 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ETIKA</a:t>
            </a:r>
            <a:r>
              <a:rPr lang="id-ID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id-ID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95536" y="1414054"/>
            <a:ext cx="8229600" cy="499026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Nilai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= 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yang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baik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berharga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berguna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menarik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diinginkan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dicita-citakan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diperjuangkan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Dibedakan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dasar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instrumental,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praksis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Norma =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yang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mengikat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ukuran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kriteria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penilaian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	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1. Norma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umum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dari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yang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tertinggi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norma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agama,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        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norma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susila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/moral,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norma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sopan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santun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(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etika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),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        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norma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hukum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	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2. Norma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khusus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termasuk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teknis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permainan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*  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Moral =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kesusilaan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sistem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tentang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baik-buruk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* 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Etika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=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filsafat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/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ilmu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moral,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berdasar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kebenaran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	     </a:t>
            </a:r>
            <a:endParaRPr lang="en-US" sz="2800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35" y="-26106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117910"/>
            <a:ext cx="1316832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42891" y="6021288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2684902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907704" y="207268"/>
            <a:ext cx="5704841" cy="1143000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600" dirty="0"/>
              <a:t>ALIRAN/PAHAM TENTANG </a:t>
            </a:r>
            <a:r>
              <a:rPr lang="id-ID" sz="3600" dirty="0" smtClean="0"/>
              <a:t/>
            </a:r>
            <a:br>
              <a:rPr lang="id-ID" sz="3600" dirty="0" smtClean="0"/>
            </a:br>
            <a:r>
              <a:rPr lang="en-US" sz="3600" dirty="0" smtClean="0"/>
              <a:t>TUJUAN </a:t>
            </a:r>
            <a:r>
              <a:rPr lang="en-US" sz="3600" dirty="0"/>
              <a:t>AKHIR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 rot="21254528">
            <a:off x="320823" y="1543003"/>
            <a:ext cx="8565736" cy="4525963"/>
          </a:xfr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Hedonisme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tujuan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akhir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manusia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kenikmatan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jasmani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Epikurisme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tujuan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akhir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manusia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kepuasan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indriyani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dengan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ungkapan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: “carpe diem” (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petiklah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hari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),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lebih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halus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hedonisme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Utilitarisme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tujuan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akhir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manusia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mengejar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kepentingan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kelompok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semula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bersifat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egois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kemudian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demi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menolong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sebanyak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mungkin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orang.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Stoa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mencapai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kebahagiaan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melalui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kebebasan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keinginan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kebutuhan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kebiasaan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Evolusionisme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menuju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puncak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tertinggi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yang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tidak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dikenal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kesempurnaan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kepribadian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Aristoteles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).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91" y="58688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1" y="87853"/>
            <a:ext cx="1296144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42891" y="6021288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148334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98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98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98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 rot="21146492">
            <a:off x="1455673" y="548194"/>
            <a:ext cx="5328592" cy="1143000"/>
          </a:xfrm>
          <a:solidFill>
            <a:srgbClr val="0070C0"/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>
            <a:normAutofit/>
          </a:bodyPr>
          <a:lstStyle/>
          <a:p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PANCASILA DENGAN </a:t>
            </a:r>
            <a:b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NILAI, NORMA, MORAL DAN ETIKA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488890" y="1700808"/>
            <a:ext cx="8229600" cy="4525963"/>
          </a:xfrm>
          <a:solidFill>
            <a:srgbClr val="7030A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adalah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sistem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(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dasar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instrumental,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praksis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).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adalah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norma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norma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berlaku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normatif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(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mengikat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)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imperatif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(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wajib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);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bukan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alternatif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(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pilihan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)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atau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fakultatif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(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boleh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ya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boleh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tidak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).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adalah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moral, moral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moral individual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sosial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adalah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etika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filsafat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3" y="58688"/>
            <a:ext cx="1288564" cy="14401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3" y="202703"/>
            <a:ext cx="1440160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42891" y="6021288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2867223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 rot="21212286">
            <a:off x="1474016" y="207267"/>
            <a:ext cx="5912236" cy="1143000"/>
          </a:xfrm>
          <a:solidFill>
            <a:srgbClr val="FF00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en-US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Verdana" pitchFamily="34" charset="0"/>
              </a:rPr>
              <a:t>PANCASILA SEBAGAI </a:t>
            </a:r>
            <a:r>
              <a:rPr lang="id-ID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Verdana" pitchFamily="34" charset="0"/>
              </a:rPr>
              <a:t/>
            </a:r>
            <a:br>
              <a:rPr lang="id-ID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Verdana" pitchFamily="34" charset="0"/>
              </a:rPr>
            </a:br>
            <a:r>
              <a:rPr lang="en-US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Verdana" pitchFamily="34" charset="0"/>
              </a:rPr>
              <a:t>SISTEM </a:t>
            </a:r>
            <a:r>
              <a:rPr lang="en-US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Verdana" pitchFamily="34" charset="0"/>
              </a:rPr>
              <a:t>NILAI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844824"/>
            <a:ext cx="8229600" cy="452596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Pancasila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sebagai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sistem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nilai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merupakan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perumusan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hubungan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manusia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dengan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: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	1.Tuhan =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I</a:t>
            </a:r>
            <a:endParaRPr lang="en-US" dirty="0">
              <a:solidFill>
                <a:srgbClr val="FFFF00"/>
              </a:solidFill>
              <a:latin typeface="Monotype Corsiva" pitchFamily="66" charset="0"/>
            </a:endParaRPr>
          </a:p>
          <a:p>
            <a:pPr>
              <a:buFontTx/>
              <a:buNone/>
            </a:pP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	2.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Manusia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seluas-luasnya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=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II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	3.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Manusia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satu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negara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=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III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  <a:t/>
            </a:r>
            <a:b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</a:rPr>
            </a:b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4. Negara =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IV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	5. </a:t>
            </a:r>
            <a:r>
              <a:rPr lang="en-US" dirty="0" err="1">
                <a:solidFill>
                  <a:srgbClr val="FFFF00"/>
                </a:solidFill>
                <a:latin typeface="Verdana" pitchFamily="34" charset="0"/>
              </a:rPr>
              <a:t>Materi</a:t>
            </a:r>
            <a:r>
              <a:rPr lang="en-US" dirty="0">
                <a:solidFill>
                  <a:srgbClr val="FFFF00"/>
                </a:solidFill>
                <a:latin typeface="Verdana" pitchFamily="34" charset="0"/>
              </a:rPr>
              <a:t> =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sila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V</a:t>
            </a:r>
            <a:endParaRPr lang="en-US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8688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3" y="202703"/>
            <a:ext cx="1368152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19720" y="6211669"/>
            <a:ext cx="818472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744998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776078" y="207268"/>
            <a:ext cx="5704842" cy="1143000"/>
          </a:xfrm>
          <a:solidFill>
            <a:srgbClr val="00B05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r>
              <a:rPr 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PANCASILA DAN EKSISTENSI DIRI MANUSIA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 rot="21318599">
            <a:off x="457200" y="1600200"/>
            <a:ext cx="8229600" cy="4525963"/>
          </a:xfr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Pandangan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manusia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tentang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eksistensi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dirinya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ditentukan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oleh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keyakinan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atau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ideologinya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Bagi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manusia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Indonesia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keyakinan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/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ideologi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itu</a:t>
            </a:r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PANCASILA.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Pandangan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manusia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dalam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eksistensi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dirinya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terhadap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: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	1.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Tuhan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diatur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I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	2.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Sesama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diatur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II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	3.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Bangsa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diatur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III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	4. Negara,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diatur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IV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	5.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Materi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(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aset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bangsa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negara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),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diatur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V.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91" y="58688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1" y="90411"/>
            <a:ext cx="1440160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42891" y="6230938"/>
            <a:ext cx="8793606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279409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 rot="20999047">
            <a:off x="1691680" y="274638"/>
            <a:ext cx="5400600" cy="1143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000" dirty="0"/>
              <a:t>PANCASILA </a:t>
            </a:r>
            <a:r>
              <a:rPr lang="id-ID" sz="4000" dirty="0" smtClean="0"/>
              <a:t/>
            </a:r>
            <a:br>
              <a:rPr lang="id-ID" sz="4000" dirty="0" smtClean="0"/>
            </a:br>
            <a:r>
              <a:rPr lang="en-US" sz="4000" dirty="0" smtClean="0"/>
              <a:t>SEBAGAI </a:t>
            </a:r>
            <a:r>
              <a:rPr lang="en-US" sz="4000" dirty="0"/>
              <a:t>NILAI DASAR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772816"/>
            <a:ext cx="8229600" cy="452596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Nilai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dasar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>
                <a:solidFill>
                  <a:srgbClr val="FFFF00"/>
                </a:solidFill>
              </a:rPr>
              <a:t>=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nilai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vital,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nilai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inti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nilai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substansial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nilai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asasi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prinsip-prinsip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kategori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tema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;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bersifat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obyektif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berlaku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umum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universal.</a:t>
            </a:r>
          </a:p>
          <a:p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Idea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asasi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>
                <a:solidFill>
                  <a:srgbClr val="FFFF00"/>
                </a:solidFill>
              </a:rPr>
              <a:t>=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kategori</a:t>
            </a:r>
            <a:r>
              <a:rPr lang="en-US" sz="2800" dirty="0">
                <a:solidFill>
                  <a:srgbClr val="FFFF00"/>
                </a:solidFill>
              </a:rPr>
              <a:t>: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hasil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dari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ideifikasi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(proses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menjadikan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abstrak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)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dan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idealisasi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(proses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menjadikan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cita-cita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)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realitas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kehidupan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bangsa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.</a:t>
            </a:r>
          </a:p>
          <a:p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Kategori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tersebut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telah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menjadi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normatif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imperatif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bukan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alternatif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fakultatif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;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kategori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logis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menjadi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kategori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imperatif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(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wajib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),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tematis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prinsip-prinsip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obyektif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91" y="63949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3" y="207964"/>
            <a:ext cx="1440160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42891" y="6021288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131045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 rot="21074802">
            <a:off x="2050835" y="73657"/>
            <a:ext cx="5200786" cy="1143000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000" dirty="0">
                <a:solidFill>
                  <a:srgbClr val="FFFF00"/>
                </a:solidFill>
              </a:rPr>
              <a:t>PANCASILA SEBAGAI </a:t>
            </a:r>
            <a:r>
              <a:rPr lang="id-ID" sz="4000" dirty="0" smtClean="0">
                <a:solidFill>
                  <a:srgbClr val="FFFF00"/>
                </a:solidFill>
              </a:rPr>
              <a:t/>
            </a:r>
            <a:br>
              <a:rPr lang="id-ID" sz="4000" dirty="0" smtClean="0">
                <a:solidFill>
                  <a:srgbClr val="FFFF00"/>
                </a:solidFill>
              </a:rPr>
            </a:br>
            <a:r>
              <a:rPr lang="en-US" sz="4000" dirty="0" smtClean="0">
                <a:solidFill>
                  <a:srgbClr val="FFFF00"/>
                </a:solidFill>
              </a:rPr>
              <a:t>NILAI </a:t>
            </a:r>
            <a:r>
              <a:rPr lang="en-US" sz="4000" dirty="0">
                <a:solidFill>
                  <a:srgbClr val="FFFF00"/>
                </a:solidFill>
              </a:rPr>
              <a:t>INSTRUMENTAL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endParaRPr lang="id-ID" dirty="0" smtClean="0">
              <a:latin typeface="Monotype Corsiva" pitchFamily="66" charset="0"/>
            </a:endParaRPr>
          </a:p>
          <a:p>
            <a:r>
              <a:rPr lang="en-US" sz="3600" dirty="0" err="1" smtClean="0">
                <a:latin typeface="Monotype Corsiva" pitchFamily="66" charset="0"/>
              </a:rPr>
              <a:t>Pancasila</a:t>
            </a:r>
            <a:r>
              <a:rPr lang="en-US" sz="3600" dirty="0" smtClean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sebagai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instrumen</a:t>
            </a:r>
            <a:r>
              <a:rPr lang="en-US" sz="3600" dirty="0">
                <a:latin typeface="Monotype Corsiva" pitchFamily="66" charset="0"/>
              </a:rPr>
              <a:t> (</a:t>
            </a:r>
            <a:r>
              <a:rPr lang="en-US" sz="3600" dirty="0" err="1">
                <a:latin typeface="Monotype Corsiva" pitchFamily="66" charset="0"/>
              </a:rPr>
              <a:t>alat</a:t>
            </a:r>
            <a:r>
              <a:rPr lang="en-US" sz="3600" dirty="0">
                <a:latin typeface="Monotype Corsiva" pitchFamily="66" charset="0"/>
              </a:rPr>
              <a:t>) </a:t>
            </a:r>
            <a:r>
              <a:rPr lang="en-US" sz="3600" dirty="0" err="1">
                <a:latin typeface="Monotype Corsiva" pitchFamily="66" charset="0"/>
              </a:rPr>
              <a:t>terwujudnya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nilai-nilai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dasar</a:t>
            </a:r>
            <a:r>
              <a:rPr lang="en-US" sz="3600" dirty="0">
                <a:latin typeface="Monotype Corsiva" pitchFamily="66" charset="0"/>
              </a:rPr>
              <a:t> (</a:t>
            </a:r>
            <a:r>
              <a:rPr lang="en-US" sz="3600" dirty="0" err="1">
                <a:latin typeface="Monotype Corsiva" pitchFamily="66" charset="0"/>
              </a:rPr>
              <a:t>prinsip</a:t>
            </a:r>
            <a:r>
              <a:rPr lang="en-US" sz="3600" dirty="0">
                <a:latin typeface="Monotype Corsiva" pitchFamily="66" charset="0"/>
              </a:rPr>
              <a:t>, </a:t>
            </a:r>
            <a:r>
              <a:rPr lang="en-US" sz="3600" dirty="0" err="1">
                <a:latin typeface="Monotype Corsiva" pitchFamily="66" charset="0"/>
              </a:rPr>
              <a:t>tema</a:t>
            </a:r>
            <a:r>
              <a:rPr lang="en-US" sz="3600" dirty="0">
                <a:latin typeface="Monotype Corsiva" pitchFamily="66" charset="0"/>
              </a:rPr>
              <a:t>, </a:t>
            </a:r>
            <a:r>
              <a:rPr lang="en-US" sz="3600" dirty="0" err="1">
                <a:latin typeface="Monotype Corsiva" pitchFamily="66" charset="0"/>
              </a:rPr>
              <a:t>kategori</a:t>
            </a:r>
            <a:r>
              <a:rPr lang="en-US" sz="3600" dirty="0">
                <a:latin typeface="Monotype Corsiva" pitchFamily="66" charset="0"/>
              </a:rPr>
              <a:t>) </a:t>
            </a:r>
            <a:r>
              <a:rPr lang="en-US" sz="3600" dirty="0" err="1">
                <a:latin typeface="Monotype Corsiva" pitchFamily="66" charset="0"/>
              </a:rPr>
              <a:t>dalam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kehidupan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bermasyarakat</a:t>
            </a:r>
            <a:r>
              <a:rPr lang="en-US" sz="3600" dirty="0">
                <a:latin typeface="Monotype Corsiva" pitchFamily="66" charset="0"/>
              </a:rPr>
              <a:t>, </a:t>
            </a:r>
            <a:r>
              <a:rPr lang="en-US" sz="3600" dirty="0" err="1">
                <a:latin typeface="Monotype Corsiva" pitchFamily="66" charset="0"/>
              </a:rPr>
              <a:t>berbangsa</a:t>
            </a:r>
            <a:r>
              <a:rPr lang="en-US" sz="3600" dirty="0">
                <a:latin typeface="Monotype Corsiva" pitchFamily="66" charset="0"/>
              </a:rPr>
              <a:t>, </a:t>
            </a:r>
            <a:r>
              <a:rPr lang="en-US" sz="3600" dirty="0" err="1">
                <a:latin typeface="Monotype Corsiva" pitchFamily="66" charset="0"/>
              </a:rPr>
              <a:t>dan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bernegara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sekaligus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sebagai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wujud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tercapainya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cita-cita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masyarakat</a:t>
            </a:r>
            <a:r>
              <a:rPr lang="en-US" sz="3600" dirty="0">
                <a:latin typeface="Monotype Corsiva" pitchFamily="66" charset="0"/>
              </a:rPr>
              <a:t>, </a:t>
            </a:r>
            <a:r>
              <a:rPr lang="en-US" sz="3600" dirty="0" err="1">
                <a:latin typeface="Monotype Corsiva" pitchFamily="66" charset="0"/>
              </a:rPr>
              <a:t>bangsa</a:t>
            </a:r>
            <a:r>
              <a:rPr lang="en-US" sz="3600" dirty="0">
                <a:latin typeface="Monotype Corsiva" pitchFamily="66" charset="0"/>
              </a:rPr>
              <a:t>, </a:t>
            </a:r>
            <a:r>
              <a:rPr lang="en-US" sz="3600" dirty="0" err="1">
                <a:latin typeface="Monotype Corsiva" pitchFamily="66" charset="0"/>
              </a:rPr>
              <a:t>dan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negara</a:t>
            </a:r>
            <a:r>
              <a:rPr lang="en-US" sz="3600" dirty="0">
                <a:latin typeface="Monotype Corsiva" pitchFamily="66" charset="0"/>
              </a:rPr>
              <a:t> Indonesia. (</a:t>
            </a:r>
            <a:r>
              <a:rPr lang="en-US" sz="3600" dirty="0" err="1">
                <a:latin typeface="Monotype Corsiva" pitchFamily="66" charset="0"/>
              </a:rPr>
              <a:t>Pancasila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sebagai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dasar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dan</a:t>
            </a:r>
            <a:r>
              <a:rPr lang="en-US" sz="3600" dirty="0">
                <a:latin typeface="Monotype Corsiva" pitchFamily="66" charset="0"/>
              </a:rPr>
              <a:t> </a:t>
            </a:r>
            <a:r>
              <a:rPr lang="en-US" sz="3600" dirty="0" err="1">
                <a:latin typeface="Monotype Corsiva" pitchFamily="66" charset="0"/>
              </a:rPr>
              <a:t>tujuan</a:t>
            </a:r>
            <a:r>
              <a:rPr lang="en-US" sz="3600" dirty="0">
                <a:latin typeface="Monotype Corsiva" pitchFamily="66" charset="0"/>
              </a:rPr>
              <a:t>; “</a:t>
            </a:r>
            <a:r>
              <a:rPr lang="en-US" sz="3600" dirty="0" err="1">
                <a:latin typeface="Monotype Corsiva" pitchFamily="66" charset="0"/>
              </a:rPr>
              <a:t>sangkan-paran</a:t>
            </a:r>
            <a:r>
              <a:rPr lang="en-US" sz="3600" dirty="0">
                <a:latin typeface="Monotype Corsiva" pitchFamily="66" charset="0"/>
              </a:rPr>
              <a:t>”).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91" y="63949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207964"/>
            <a:ext cx="1440160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42891" y="6021288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129779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 rev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/>
          <p:cNvSpPr>
            <a:spLocks noGrp="1" noChangeArrowheads="1"/>
          </p:cNvSpPr>
          <p:nvPr>
            <p:ph type="title"/>
          </p:nvPr>
        </p:nvSpPr>
        <p:spPr>
          <a:xfrm>
            <a:off x="1907704" y="212840"/>
            <a:ext cx="5560825" cy="1143000"/>
          </a:xfrm>
          <a:solidFill>
            <a:srgbClr val="C000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FFFF00"/>
                </a:solidFill>
              </a:rPr>
              <a:t>WUJUD PANCASILA SEBAGAI </a:t>
            </a:r>
            <a:r>
              <a:rPr lang="id-ID" sz="3600" dirty="0" smtClean="0">
                <a:solidFill>
                  <a:srgbClr val="FFFF00"/>
                </a:solidFill>
              </a:rPr>
              <a:t/>
            </a:r>
            <a:br>
              <a:rPr lang="id-ID" sz="3600" dirty="0" smtClean="0">
                <a:solidFill>
                  <a:srgbClr val="FFFF00"/>
                </a:solidFill>
              </a:rPr>
            </a:br>
            <a:r>
              <a:rPr lang="en-US" sz="3600" dirty="0" smtClean="0">
                <a:solidFill>
                  <a:srgbClr val="FFFF00"/>
                </a:solidFill>
              </a:rPr>
              <a:t>NILAI </a:t>
            </a:r>
            <a:r>
              <a:rPr lang="en-US" sz="3600" dirty="0">
                <a:solidFill>
                  <a:srgbClr val="FFFF00"/>
                </a:solidFill>
              </a:rPr>
              <a:t>INSTRUEMNTAL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>
          <a:xfrm rot="21275919">
            <a:off x="1090935" y="1502029"/>
            <a:ext cx="8229600" cy="4525963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2800" dirty="0" err="1">
                <a:latin typeface="Monotype Corsiva" pitchFamily="66" charset="0"/>
              </a:rPr>
              <a:t>Sejak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dimasukkannya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rumusan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Pancasila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dalam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Pembukaan</a:t>
            </a:r>
            <a:r>
              <a:rPr lang="en-US" sz="2800" dirty="0">
                <a:latin typeface="Monotype Corsiva" pitchFamily="66" charset="0"/>
              </a:rPr>
              <a:t> UUD 1945, </a:t>
            </a:r>
            <a:r>
              <a:rPr lang="en-US" sz="2800" dirty="0" err="1">
                <a:latin typeface="Monotype Corsiva" pitchFamily="66" charset="0"/>
              </a:rPr>
              <a:t>Pancasila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menjadi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sumber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tertib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hukum</a:t>
            </a:r>
            <a:r>
              <a:rPr lang="en-US" sz="2800" dirty="0">
                <a:latin typeface="Monotype Corsiva" pitchFamily="66" charset="0"/>
              </a:rPr>
              <a:t>, </a:t>
            </a:r>
            <a:r>
              <a:rPr lang="en-US" sz="2800" dirty="0" err="1">
                <a:latin typeface="Monotype Corsiva" pitchFamily="66" charset="0"/>
              </a:rPr>
              <a:t>sebagai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nilai</a:t>
            </a:r>
            <a:r>
              <a:rPr lang="en-US" sz="2800" dirty="0">
                <a:latin typeface="Monotype Corsiva" pitchFamily="66" charset="0"/>
              </a:rPr>
              <a:t> instrumental </a:t>
            </a:r>
            <a:r>
              <a:rPr lang="en-US" sz="2800" dirty="0" err="1">
                <a:latin typeface="Monotype Corsiva" pitchFamily="66" charset="0"/>
              </a:rPr>
              <a:t>terwujud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dalam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Peraturan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Perundangan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Republik</a:t>
            </a:r>
            <a:r>
              <a:rPr lang="en-US" sz="2800" dirty="0">
                <a:latin typeface="Monotype Corsiva" pitchFamily="66" charset="0"/>
              </a:rPr>
              <a:t> Indonesia, </a:t>
            </a:r>
            <a:r>
              <a:rPr lang="en-US" sz="2800" dirty="0" err="1">
                <a:latin typeface="Monotype Corsiva" pitchFamily="66" charset="0"/>
              </a:rPr>
              <a:t>antara</a:t>
            </a:r>
            <a:r>
              <a:rPr lang="en-US" sz="2800" dirty="0">
                <a:latin typeface="Monotype Corsiva" pitchFamily="66" charset="0"/>
              </a:rPr>
              <a:t> lain:</a:t>
            </a:r>
          </a:p>
          <a:p>
            <a:pPr>
              <a:buFont typeface="Wingdings" pitchFamily="2" charset="2"/>
              <a:buNone/>
            </a:pPr>
            <a:r>
              <a:rPr lang="en-US" sz="2800" dirty="0">
                <a:latin typeface="Monotype Corsiva" pitchFamily="66" charset="0"/>
              </a:rPr>
              <a:t>	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1.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Pembukaan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UUD 1945.</a:t>
            </a:r>
          </a:p>
          <a:p>
            <a:pPr>
              <a:buFont typeface="Wingdings" pitchFamily="2" charset="2"/>
              <a:buNone/>
            </a:pP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	2.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Batang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Tubuh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UUD 1945.</a:t>
            </a:r>
          </a:p>
          <a:p>
            <a:pPr>
              <a:buFont typeface="Wingdings" pitchFamily="2" charset="2"/>
              <a:buNone/>
            </a:pP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	3.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Ketetapan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MPR,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Undang-undang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Peraturan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endParaRPr lang="id-ID" sz="28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  <a:p>
            <a:pPr>
              <a:buFont typeface="Wingdings" pitchFamily="2" charset="2"/>
              <a:buNone/>
            </a:pPr>
            <a:r>
              <a:rPr lang="id-ID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id-ID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      </a:t>
            </a:r>
            <a:r>
              <a:rPr lang="en-US" sz="28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Pemerintah</a:t>
            </a:r>
            <a:r>
              <a:rPr lang="en-U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 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Peperpu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dan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Peraturan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Pelaksanaan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endParaRPr lang="id-ID" sz="28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  <a:p>
            <a:pPr>
              <a:buFont typeface="Wingdings" pitchFamily="2" charset="2"/>
              <a:buNone/>
            </a:pPr>
            <a:r>
              <a:rPr lang="id-ID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id-ID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      </a:t>
            </a:r>
            <a:r>
              <a:rPr lang="en-U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yang 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lain.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91" y="75068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3" y="219083"/>
            <a:ext cx="1440160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1324959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9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 rot="21134145">
            <a:off x="971962" y="357874"/>
            <a:ext cx="5632833" cy="1143000"/>
          </a:xfr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000" dirty="0"/>
              <a:t>PANCASILA </a:t>
            </a:r>
            <a:r>
              <a:rPr lang="id-ID" sz="4000" dirty="0" smtClean="0"/>
              <a:t/>
            </a:r>
            <a:br>
              <a:rPr lang="id-ID" sz="4000" dirty="0" smtClean="0"/>
            </a:br>
            <a:r>
              <a:rPr lang="en-US" sz="4000" dirty="0" smtClean="0"/>
              <a:t>SEBAGAI </a:t>
            </a:r>
            <a:r>
              <a:rPr lang="en-US" sz="4000" dirty="0"/>
              <a:t>NILAI PRAKSIS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772816"/>
            <a:ext cx="8229600" cy="4525963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2800" dirty="0" err="1">
                <a:latin typeface="Monotype Corsiva" pitchFamily="66" charset="0"/>
              </a:rPr>
              <a:t>Sebagai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nilai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praksis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Pancasila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bersifat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khusus-konkret</a:t>
            </a:r>
            <a:r>
              <a:rPr lang="en-US" sz="2800" dirty="0">
                <a:latin typeface="Monotype Corsiva" pitchFamily="66" charset="0"/>
              </a:rPr>
              <a:t>, </a:t>
            </a:r>
            <a:r>
              <a:rPr lang="en-US" sz="2800" dirty="0" err="1">
                <a:latin typeface="Monotype Corsiva" pitchFamily="66" charset="0"/>
              </a:rPr>
              <a:t>terwujud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dalam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kehidupan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dan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kegiatan</a:t>
            </a:r>
            <a:r>
              <a:rPr lang="en-US" sz="2800" dirty="0"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Sebagai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nilai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praksis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Pancasila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masuk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kategori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operatif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idea /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pengertian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operasional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menjiwai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perbuatan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dalam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kawasan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praktik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atin typeface="Monotype Corsiva" pitchFamily="66" charset="0"/>
              </a:rPr>
              <a:t>Pancasila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sebagai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kategori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operatif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merupakan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prinsip</a:t>
            </a:r>
            <a:r>
              <a:rPr lang="en-US" sz="2800" dirty="0">
                <a:latin typeface="Monotype Corsiva" pitchFamily="66" charset="0"/>
              </a:rPr>
              <a:t>/</a:t>
            </a:r>
            <a:r>
              <a:rPr lang="en-US" sz="2800" dirty="0" err="1">
                <a:latin typeface="Monotype Corsiva" pitchFamily="66" charset="0"/>
              </a:rPr>
              <a:t>norma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asasi</a:t>
            </a:r>
            <a:r>
              <a:rPr lang="en-US" sz="2800" dirty="0">
                <a:latin typeface="Monotype Corsiva" pitchFamily="66" charset="0"/>
              </a:rPr>
              <a:t>, </a:t>
            </a:r>
            <a:r>
              <a:rPr lang="en-US" sz="2800" dirty="0" err="1">
                <a:latin typeface="Monotype Corsiva" pitchFamily="66" charset="0"/>
              </a:rPr>
              <a:t>meskipun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tidak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disadari</a:t>
            </a:r>
            <a:r>
              <a:rPr lang="en-US" sz="2800" dirty="0">
                <a:latin typeface="Monotype Corsiva" pitchFamily="66" charset="0"/>
              </a:rPr>
              <a:t>/</a:t>
            </a:r>
            <a:r>
              <a:rPr lang="en-US" sz="2800" dirty="0" err="1">
                <a:latin typeface="Monotype Corsiva" pitchFamily="66" charset="0"/>
              </a:rPr>
              <a:t>dimengerti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mungkin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dipungkiri</a:t>
            </a:r>
            <a:r>
              <a:rPr lang="en-US" sz="2800" dirty="0">
                <a:latin typeface="Monotype Corsiva" pitchFamily="66" charset="0"/>
              </a:rPr>
              <a:t>, </a:t>
            </a:r>
            <a:r>
              <a:rPr lang="en-US" sz="2800" dirty="0" err="1">
                <a:latin typeface="Monotype Corsiva" pitchFamily="66" charset="0"/>
              </a:rPr>
              <a:t>tetapi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tetap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menjadi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asas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perbuatan</a:t>
            </a:r>
            <a:r>
              <a:rPr lang="en-US" sz="2800" dirty="0"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Pancasila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sebagai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nilai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praksis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=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perwujudan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nilai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dasar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melalui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pemahaman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penghayatan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penanaman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dan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pelatihan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serta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pengamalan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91" y="24764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3" y="244978"/>
            <a:ext cx="1368152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42891" y="6021288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3358707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672" y="274638"/>
            <a:ext cx="5472608" cy="1143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200" dirty="0">
                <a:solidFill>
                  <a:srgbClr val="FFFF00"/>
                </a:solidFill>
              </a:rPr>
              <a:t>PANCASILA SEBELUM DAN SESUDAH BERDIRINYA NEGARA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 rot="21167146">
            <a:off x="469324" y="1769168"/>
            <a:ext cx="8229600" cy="4124988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Pancasila</a:t>
            </a:r>
            <a:r>
              <a:rPr lang="en-US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Material:</a:t>
            </a:r>
            <a:r>
              <a:rPr lang="en-US" dirty="0"/>
              <a:t> </a:t>
            </a:r>
            <a:r>
              <a:rPr lang="en-US" dirty="0" err="1">
                <a:latin typeface="Monotype Corsiva" pitchFamily="66" charset="0"/>
              </a:rPr>
              <a:t>nilai-nilai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Pancasila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terpelihara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dalam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adat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kebudayaan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(</a:t>
            </a:r>
            <a:r>
              <a:rPr lang="en-US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Pancasila</a:t>
            </a:r>
            <a:r>
              <a:rPr lang="en-US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Adat</a:t>
            </a:r>
            <a:r>
              <a:rPr lang="en-US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Budaya</a:t>
            </a:r>
            <a:r>
              <a:rPr lang="en-US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)</a:t>
            </a:r>
            <a:r>
              <a:rPr lang="en-US" dirty="0" err="1">
                <a:latin typeface="Monotype Corsiva" pitchFamily="66" charset="0"/>
              </a:rPr>
              <a:t>dan</a:t>
            </a:r>
            <a:r>
              <a:rPr lang="en-US" dirty="0">
                <a:latin typeface="Monotype Corsiva" pitchFamily="66" charset="0"/>
              </a:rPr>
              <a:t> agama-agama/</a:t>
            </a:r>
            <a:r>
              <a:rPr lang="en-US" dirty="0" err="1">
                <a:latin typeface="Monotype Corsiva" pitchFamily="66" charset="0"/>
              </a:rPr>
              <a:t>kepercayaan</a:t>
            </a:r>
            <a:r>
              <a:rPr lang="en-US" dirty="0">
                <a:latin typeface="Monotype Corsiva" pitchFamily="66" charset="0"/>
              </a:rPr>
              <a:t>  </a:t>
            </a:r>
            <a:r>
              <a:rPr lang="en-US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(</a:t>
            </a:r>
            <a:r>
              <a:rPr lang="en-US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Pancasila</a:t>
            </a:r>
            <a:r>
              <a:rPr lang="en-US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Religi</a:t>
            </a:r>
            <a:r>
              <a:rPr lang="en-US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) </a:t>
            </a:r>
            <a:r>
              <a:rPr lang="en-US" dirty="0" err="1">
                <a:latin typeface="Monotype Corsiva" pitchFamily="66" charset="0"/>
              </a:rPr>
              <a:t>dari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masyarakat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bangsa</a:t>
            </a:r>
            <a:r>
              <a:rPr lang="en-US" dirty="0">
                <a:latin typeface="Monotype Corsiva" pitchFamily="66" charset="0"/>
              </a:rPr>
              <a:t> Indonesia.</a:t>
            </a:r>
          </a:p>
          <a:p>
            <a:r>
              <a:rPr lang="en-US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Pancasila</a:t>
            </a:r>
            <a:r>
              <a:rPr lang="en-US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Negara: </a:t>
            </a:r>
            <a:r>
              <a:rPr lang="en-US" dirty="0" err="1">
                <a:latin typeface="Monotype Corsiva" pitchFamily="66" charset="0"/>
              </a:rPr>
              <a:t>nilai-nilai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Pancasila</a:t>
            </a:r>
            <a:r>
              <a:rPr lang="en-US" dirty="0">
                <a:latin typeface="Monotype Corsiva" pitchFamily="66" charset="0"/>
              </a:rPr>
              <a:t> yang </a:t>
            </a:r>
            <a:r>
              <a:rPr lang="en-US" dirty="0" err="1">
                <a:latin typeface="Monotype Corsiva" pitchFamily="66" charset="0"/>
              </a:rPr>
              <a:t>terumus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dalam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Pembukaan</a:t>
            </a:r>
            <a:r>
              <a:rPr lang="en-US" dirty="0">
                <a:latin typeface="Monotype Corsiva" pitchFamily="66" charset="0"/>
              </a:rPr>
              <a:t> UUD 1945 </a:t>
            </a:r>
            <a:r>
              <a:rPr lang="en-US" dirty="0" err="1">
                <a:latin typeface="Monotype Corsiva" pitchFamily="66" charset="0"/>
              </a:rPr>
              <a:t>sebagai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Dasar</a:t>
            </a:r>
            <a:r>
              <a:rPr lang="en-US" dirty="0">
                <a:latin typeface="Monotype Corsiva" pitchFamily="66" charset="0"/>
              </a:rPr>
              <a:t> Negara (</a:t>
            </a:r>
            <a:r>
              <a:rPr lang="en-US" dirty="0" err="1">
                <a:latin typeface="Monotype Corsiva" pitchFamily="66" charset="0"/>
              </a:rPr>
              <a:t>sumber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tertib</a:t>
            </a:r>
            <a:r>
              <a:rPr lang="en-US" dirty="0">
                <a:latin typeface="Monotype Corsiva" pitchFamily="66" charset="0"/>
              </a:rPr>
              <a:t> </a:t>
            </a:r>
            <a:r>
              <a:rPr lang="en-US" dirty="0" err="1">
                <a:latin typeface="Monotype Corsiva" pitchFamily="66" charset="0"/>
              </a:rPr>
              <a:t>hukum</a:t>
            </a:r>
            <a:r>
              <a:rPr lang="en-US" dirty="0">
                <a:latin typeface="Monotype Corsiva" pitchFamily="66" charset="0"/>
              </a:rPr>
              <a:t>).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91" y="58688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02702"/>
            <a:ext cx="1224136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23528" y="6230938"/>
            <a:ext cx="8496944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1442745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899592" y="211832"/>
            <a:ext cx="5040560" cy="1143000"/>
          </a:xfr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600" dirty="0"/>
              <a:t>PANCASILA SEBAGAI MORAL</a:t>
            </a:r>
          </a:p>
        </p:txBody>
      </p:sp>
      <p:sp>
        <p:nvSpPr>
          <p:cNvPr id="5" name="Rectangle 3"/>
          <p:cNvSpPr>
            <a:spLocks noGrp="1" noRot="1" noChangeArrowheads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adalah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dalam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arti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etimologis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dalam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arti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yang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sebenarnya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Etimologis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= lima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kewajiban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Sebenarnya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=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ketuhanan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kemanusiaan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persatuan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kerakyatan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keadilan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sosial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Nilai-nilai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Pancasila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adalah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morali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dan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manusiawi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dan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kodrati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bersifat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dasar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fundamental, universal.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hanya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berbangsa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bernegara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tidak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mencakup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seluruh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bangsa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misalnya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agama.</a:t>
            </a:r>
          </a:p>
          <a:p>
            <a:pPr>
              <a:lnSpc>
                <a:spcPct val="90000"/>
              </a:lnSpc>
            </a:pP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Moral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Pancasila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mencakup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tiga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aspek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hubungan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manusia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: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terhadap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Tuhan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diri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sendiri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dan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sesama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dan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lingkungan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hidup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(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alam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sekitar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).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8688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3" y="202703"/>
            <a:ext cx="1296144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42891" y="6021288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2635419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 rot="20789996">
            <a:off x="1907704" y="274638"/>
            <a:ext cx="5256584" cy="1143000"/>
          </a:xfrm>
          <a:solidFill>
            <a:srgbClr val="FF00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FF00"/>
                </a:solidFill>
              </a:rPr>
              <a:t>PANCASILA = PENJABARAN KEWAJIBAN MORAL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2060849"/>
            <a:ext cx="8229600" cy="367240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Pertama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kewajiban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terhadap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Tuhan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Kedua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kewajiban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terhadap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sendiri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          orang lain.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Ketiga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kewajiban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terhadap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keluarga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        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masyarakat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bangsa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negara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Keempat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kewajiban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terhadap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demokrasi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-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        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konstitusional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* 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5.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Kelima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kewajiban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terhadap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keadilan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sosial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lvl="1">
              <a:lnSpc>
                <a:spcPct val="90000"/>
              </a:lnSpc>
              <a:buFontTx/>
              <a:buNone/>
            </a:pPr>
            <a:endParaRPr lang="en-US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90" y="72332"/>
            <a:ext cx="1520797" cy="17724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363" y="353557"/>
            <a:ext cx="1438109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42891" y="6021288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12912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63688" y="274638"/>
            <a:ext cx="5544616" cy="1143000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600" dirty="0"/>
              <a:t>PANCASILA SEBAGAI MORAL INDIVIDUAL</a:t>
            </a:r>
          </a:p>
        </p:txBody>
      </p:sp>
      <p:sp>
        <p:nvSpPr>
          <p:cNvPr id="5" name="Rectangle 3"/>
          <p:cNvSpPr>
            <a:spLocks noGrp="1" noRot="1" noChangeArrowheads="1"/>
          </p:cNvSpPr>
          <p:nvPr>
            <p:ph idx="1"/>
          </p:nvPr>
        </p:nvSpPr>
        <p:spPr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Mengatur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/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membatasi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sikap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dan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perilaku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warga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negara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RI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terhadap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Tuhan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sesama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manusia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tanah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air  (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nusa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bangsa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),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pemerintah-negara-rakyat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Indonesia,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dan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keadilan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sosial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(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kesejahteraan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umum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).</a:t>
            </a:r>
          </a:p>
          <a:p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Sebagai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individual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telah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berlaku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sejak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sebelum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berdirinya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negara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(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material).</a:t>
            </a:r>
          </a:p>
          <a:p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Sebagai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moral individual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kekuatan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berlakunya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ada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pada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sifatnya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sebagai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moral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kodrati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(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berakar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dan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dijabarkan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dari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kodrat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manusia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sesuai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hakikat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Monotype Corsiva" pitchFamily="66" charset="0"/>
              </a:rPr>
              <a:t>manusia</a:t>
            </a:r>
            <a:r>
              <a:rPr lang="en-US" sz="2800" dirty="0">
                <a:solidFill>
                  <a:srgbClr val="FFFF00"/>
                </a:solidFill>
                <a:latin typeface="Monotype Corsiva" pitchFamily="66" charset="0"/>
              </a:rPr>
              <a:t>).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91" y="58688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188640"/>
            <a:ext cx="1296144" cy="10310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42891" y="6021288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938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2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2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 rot="21220449">
            <a:off x="1881688" y="-71392"/>
            <a:ext cx="5576841" cy="1143000"/>
          </a:xfrm>
          <a:solidFill>
            <a:srgbClr val="0070C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000" dirty="0"/>
              <a:t>PANCASILA </a:t>
            </a:r>
            <a:r>
              <a:rPr lang="id-ID" sz="4000" dirty="0" smtClean="0"/>
              <a:t/>
            </a:r>
            <a:br>
              <a:rPr lang="id-ID" sz="4000" dirty="0" smtClean="0"/>
            </a:br>
            <a:r>
              <a:rPr lang="en-US" sz="4000" dirty="0" smtClean="0"/>
              <a:t>SEBAGAI MORAL </a:t>
            </a:r>
            <a:r>
              <a:rPr lang="en-US" sz="4000" dirty="0"/>
              <a:t>BANGSA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844824"/>
            <a:ext cx="8229600" cy="452596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2800" dirty="0" err="1">
                <a:latin typeface="Monotype Corsiva" pitchFamily="66" charset="0"/>
              </a:rPr>
              <a:t>Sebagai</a:t>
            </a:r>
            <a:r>
              <a:rPr lang="en-US" sz="2800" dirty="0">
                <a:latin typeface="Monotype Corsiva" pitchFamily="66" charset="0"/>
              </a:rPr>
              <a:t> moral </a:t>
            </a:r>
            <a:r>
              <a:rPr lang="en-US" sz="2800" dirty="0" err="1">
                <a:latin typeface="Monotype Corsiva" pitchFamily="66" charset="0"/>
              </a:rPr>
              <a:t>bangsa</a:t>
            </a:r>
            <a:r>
              <a:rPr lang="en-US" sz="2800" dirty="0">
                <a:latin typeface="Monotype Corsiva" pitchFamily="66" charset="0"/>
              </a:rPr>
              <a:t>, </a:t>
            </a:r>
            <a:r>
              <a:rPr lang="en-US" sz="2800" dirty="0" err="1">
                <a:latin typeface="Monotype Corsiva" pitchFamily="66" charset="0"/>
              </a:rPr>
              <a:t>Pancasila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merupakan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keseluruhan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unsur-unsur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bersama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dari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berbagai</a:t>
            </a:r>
            <a:r>
              <a:rPr lang="en-US" sz="2800" dirty="0">
                <a:latin typeface="Monotype Corsiva" pitchFamily="66" charset="0"/>
              </a:rPr>
              <a:t> moral yang </a:t>
            </a:r>
            <a:r>
              <a:rPr lang="en-US" sz="2800" dirty="0" err="1">
                <a:latin typeface="Monotype Corsiva" pitchFamily="66" charset="0"/>
              </a:rPr>
              <a:t>terdapat</a:t>
            </a:r>
            <a:r>
              <a:rPr lang="en-US" sz="2800" dirty="0">
                <a:latin typeface="Monotype Corsiva" pitchFamily="66" charset="0"/>
              </a:rPr>
              <a:t> di Indonesia. </a:t>
            </a:r>
            <a:r>
              <a:rPr lang="en-US" sz="2800" dirty="0" err="1">
                <a:latin typeface="Monotype Corsiva" pitchFamily="66" charset="0"/>
              </a:rPr>
              <a:t>Dengan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demikian</a:t>
            </a:r>
            <a:r>
              <a:rPr lang="en-US" sz="2800" dirty="0">
                <a:latin typeface="Monotype Corsiva" pitchFamily="66" charset="0"/>
              </a:rPr>
              <a:t>, </a:t>
            </a:r>
            <a:r>
              <a:rPr lang="en-US" sz="2800" dirty="0" err="1">
                <a:latin typeface="Monotype Corsiva" pitchFamily="66" charset="0"/>
              </a:rPr>
              <a:t>Pancasila</a:t>
            </a:r>
            <a:r>
              <a:rPr lang="en-US" sz="2800" dirty="0">
                <a:latin typeface="Monotype Corsiva" pitchFamily="66" charset="0"/>
              </a:rPr>
              <a:t> = moral </a:t>
            </a:r>
            <a:r>
              <a:rPr lang="en-US" sz="2800" dirty="0" err="1">
                <a:latin typeface="Monotype Corsiva" pitchFamily="66" charset="0"/>
              </a:rPr>
              <a:t>umum</a:t>
            </a:r>
            <a:r>
              <a:rPr lang="en-US" sz="2800" dirty="0">
                <a:latin typeface="Monotype Corsiva" pitchFamily="66" charset="0"/>
              </a:rPr>
              <a:t> (public morality) yang </a:t>
            </a:r>
            <a:r>
              <a:rPr lang="en-US" sz="2800" dirty="0" err="1">
                <a:latin typeface="Monotype Corsiva" pitchFamily="66" charset="0"/>
              </a:rPr>
              <a:t>disebut</a:t>
            </a:r>
            <a:r>
              <a:rPr lang="en-US" sz="2800" dirty="0">
                <a:latin typeface="Monotype Corsiva" pitchFamily="66" charset="0"/>
              </a:rPr>
              <a:t> moral </a:t>
            </a:r>
            <a:r>
              <a:rPr lang="en-US" sz="2800" dirty="0" err="1">
                <a:latin typeface="Monotype Corsiva" pitchFamily="66" charset="0"/>
              </a:rPr>
              <a:t>bangsa</a:t>
            </a:r>
            <a:r>
              <a:rPr lang="en-US" sz="2800" dirty="0">
                <a:latin typeface="Monotype Corsiva" pitchFamily="66" charset="0"/>
              </a:rPr>
              <a:t> Indonesia.</a:t>
            </a:r>
          </a:p>
          <a:p>
            <a:pPr>
              <a:lnSpc>
                <a:spcPct val="90000"/>
              </a:lnSpc>
            </a:pP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Pancasila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sebagai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moral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umum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moral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bersama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unsur-unsur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bangsa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Indonesia =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Pancasila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sebagai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pemersatu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bangsa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atin typeface="Monotype Corsiva" pitchFamily="66" charset="0"/>
              </a:rPr>
              <a:t>Sebagai</a:t>
            </a:r>
            <a:r>
              <a:rPr lang="en-US" sz="2800" dirty="0">
                <a:latin typeface="Monotype Corsiva" pitchFamily="66" charset="0"/>
              </a:rPr>
              <a:t> moral </a:t>
            </a:r>
            <a:r>
              <a:rPr lang="en-US" sz="2800" dirty="0" err="1">
                <a:latin typeface="Monotype Corsiva" pitchFamily="66" charset="0"/>
              </a:rPr>
              <a:t>bangsa</a:t>
            </a:r>
            <a:r>
              <a:rPr lang="en-US" sz="2800" dirty="0">
                <a:latin typeface="Monotype Corsiva" pitchFamily="66" charset="0"/>
              </a:rPr>
              <a:t>, </a:t>
            </a:r>
            <a:r>
              <a:rPr lang="en-US" sz="2800" dirty="0" err="1">
                <a:latin typeface="Monotype Corsiva" pitchFamily="66" charset="0"/>
              </a:rPr>
              <a:t>Pancasila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tidak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mencakup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seluruh</a:t>
            </a:r>
            <a:r>
              <a:rPr lang="en-US" sz="2800" dirty="0">
                <a:latin typeface="Monotype Corsiva" pitchFamily="66" charset="0"/>
              </a:rPr>
              <a:t> moral yang </a:t>
            </a:r>
            <a:r>
              <a:rPr lang="en-US" sz="2800" dirty="0" err="1">
                <a:latin typeface="Monotype Corsiva" pitchFamily="66" charset="0"/>
              </a:rPr>
              <a:t>ada</a:t>
            </a:r>
            <a:r>
              <a:rPr lang="en-US" sz="2800" dirty="0">
                <a:latin typeface="Monotype Corsiva" pitchFamily="66" charset="0"/>
              </a:rPr>
              <a:t> di Indonesia, </a:t>
            </a:r>
            <a:r>
              <a:rPr lang="en-US" sz="2800" dirty="0" err="1">
                <a:latin typeface="Monotype Corsiva" pitchFamily="66" charset="0"/>
              </a:rPr>
              <a:t>hanya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aspek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berbangsa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dan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bernegara</a:t>
            </a:r>
            <a:r>
              <a:rPr lang="en-US" sz="2800" dirty="0">
                <a:latin typeface="Monotype Corsiva" pitchFamily="66" charset="0"/>
              </a:rPr>
              <a:t>, </a:t>
            </a:r>
            <a:r>
              <a:rPr lang="en-US" sz="2800" dirty="0" err="1">
                <a:latin typeface="Monotype Corsiva" pitchFamily="66" charset="0"/>
              </a:rPr>
              <a:t>tetapi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bersifat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nasional</a:t>
            </a:r>
            <a:r>
              <a:rPr lang="en-US" sz="2800" dirty="0">
                <a:latin typeface="Monotype Corsiva" pitchFamily="66" charset="0"/>
              </a:rPr>
              <a:t>, di </a:t>
            </a:r>
            <a:r>
              <a:rPr lang="en-US" sz="2800" dirty="0" err="1">
                <a:latin typeface="Monotype Corsiva" pitchFamily="66" charset="0"/>
              </a:rPr>
              <a:t>atas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semua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kelompok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dan</a:t>
            </a:r>
            <a:r>
              <a:rPr lang="en-US" sz="2800" dirty="0">
                <a:latin typeface="Monotype Corsiva" pitchFamily="66" charset="0"/>
              </a:rPr>
              <a:t> </a:t>
            </a:r>
            <a:r>
              <a:rPr lang="en-US" sz="2800" dirty="0" err="1">
                <a:latin typeface="Monotype Corsiva" pitchFamily="66" charset="0"/>
              </a:rPr>
              <a:t>golongan</a:t>
            </a:r>
            <a:r>
              <a:rPr lang="en-US" sz="2800" dirty="0"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Sebagai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moral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kodrati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berlaku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universal.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82" y="58688"/>
            <a:ext cx="1392797" cy="16421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332656"/>
            <a:ext cx="1152127" cy="10221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98882" y="6256922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1006868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 rot="21263210">
            <a:off x="1763688" y="274638"/>
            <a:ext cx="5040560" cy="1143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600" dirty="0"/>
              <a:t>PANCASILA </a:t>
            </a:r>
            <a:r>
              <a:rPr lang="id-ID" sz="3600" dirty="0" smtClean="0"/>
              <a:t/>
            </a:r>
            <a:br>
              <a:rPr lang="id-ID" sz="3600" dirty="0" smtClean="0"/>
            </a:br>
            <a:r>
              <a:rPr lang="en-US" sz="3600" dirty="0" smtClean="0"/>
              <a:t>SEBAGAI </a:t>
            </a:r>
            <a:r>
              <a:rPr lang="en-US" sz="3600" dirty="0"/>
              <a:t>MORAL NEGARA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Sejak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dicantumkan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dalam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Pembukaan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UUD 1945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dasar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negara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sebagai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sumber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tertib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hukum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Mengatur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membatasi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dan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menjiwai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aktivitas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negara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dalam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menetapkan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lembaga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negara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mengatur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tugas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dab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hubungan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antar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lembaga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negara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hak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dan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kewajiban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warga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negara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hubungan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warga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negara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dengan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negara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.</a:t>
            </a:r>
          </a:p>
          <a:p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Menjiwai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penyusunan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pelaksanaan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peraturan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perundangan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RI,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berada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di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atas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peraturan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perundangan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tsb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Tidak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mengatur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seluruhmoral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n-US" sz="28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misalnya</a:t>
            </a:r>
            <a:r>
              <a:rPr lang="en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 moral agama.</a:t>
            </a:r>
          </a:p>
          <a:p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Tidak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semua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dapat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/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harus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dituangkan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dalam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UU,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hanya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yang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lahiriah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bukan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yang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batiniah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38" y="44624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3" y="188639"/>
            <a:ext cx="1296144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95536" y="6230938"/>
            <a:ext cx="8496944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2536198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 rot="21121874">
            <a:off x="1835696" y="274638"/>
            <a:ext cx="5112568" cy="1143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200" dirty="0"/>
              <a:t>MORAL PANCASILA </a:t>
            </a:r>
            <a:r>
              <a:rPr lang="id-ID" sz="3200" dirty="0" smtClean="0"/>
              <a:t/>
            </a:r>
            <a:br>
              <a:rPr lang="id-ID" sz="3200" dirty="0" smtClean="0"/>
            </a:br>
            <a:r>
              <a:rPr lang="en-US" sz="3200" dirty="0" smtClean="0"/>
              <a:t>DAN </a:t>
            </a:r>
            <a:r>
              <a:rPr lang="en-US" sz="3200" dirty="0"/>
              <a:t>KEBUDAYAAN BANGSA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700808"/>
            <a:ext cx="8229600" cy="4525963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menjadi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dasar,pedoman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orientasi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dalam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pengembangan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kebudayaan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nasional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Indonesia,termasuk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pengembangan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IPTEKS.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Moral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berfungsi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sebagai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filter 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mengolah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masuknya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unsur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kebudayaan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luar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lokal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dalam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kebudayaan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nasional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Era global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menuntut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sebagai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ideologi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terbuka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bersifat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selektif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inkulturasi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akulturasi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menjadikan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jati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diri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bukan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kombinasi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(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gado-gado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).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Kebudayaan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adalah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panglima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dari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pembangunan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nasional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,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kebudayaan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bersumber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pada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nilai-nilai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n-US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Pancasila</a:t>
            </a: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lnSpc>
                <a:spcPct val="90000"/>
              </a:lnSpc>
            </a:pP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8688"/>
            <a:ext cx="1288564" cy="14401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5" y="202703"/>
            <a:ext cx="1224135" cy="1152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38518" y="6262468"/>
            <a:ext cx="8721598" cy="646331"/>
          </a:xfrm>
          <a:prstGeom prst="rect">
            <a:avLst/>
          </a:prstGeom>
          <a:solidFill>
            <a:srgbClr val="6E110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2702942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98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98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98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905"/>
            <a:ext cx="8229600" cy="1143000"/>
          </a:xfrm>
        </p:spPr>
        <p:txBody>
          <a:bodyPr/>
          <a:lstStyle/>
          <a:p>
            <a:endParaRPr lang="id-ID"/>
          </a:p>
        </p:txBody>
      </p:sp>
      <p:pic>
        <p:nvPicPr>
          <p:cNvPr id="4" name="Picture 4" descr="Sunset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53582" cy="7645018"/>
          </a:xfr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11" descr="AMW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1200" y="3352800"/>
            <a:ext cx="1851025" cy="1828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8" descr="AMPROB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10200" y="3048000"/>
            <a:ext cx="2228850" cy="21891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14" descr="DESTRY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32225" y="2715418"/>
            <a:ext cx="1323975" cy="21891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WordArt 2050"/>
          <p:cNvSpPr txBox="1">
            <a:spLocks noChangeArrowheads="1" noChangeShapeType="1" noTextEdit="1"/>
          </p:cNvSpPr>
          <p:nvPr/>
        </p:nvSpPr>
        <p:spPr bwMode="auto">
          <a:xfrm>
            <a:off x="457200" y="4509120"/>
            <a:ext cx="8075240" cy="1617043"/>
          </a:xfrm>
          <a:prstGeom prst="rect">
            <a:avLst/>
          </a:prstGeom>
        </p:spPr>
        <p:txBody>
          <a:bodyPr vert="horz" wrap="none" lIns="91440" tIns="45720" rIns="91440" bIns="45720" numCol="1" rtlCol="0" fromWordArt="1">
            <a:prstTxWarp prst="textSlantUp">
              <a:avLst>
                <a:gd name="adj" fmla="val 32056"/>
              </a:avLst>
            </a:prstTxWarp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sz="3600" b="1" i="1" kern="10" dirty="0" smtClean="0">
                <a:ln w="9525" cap="sq">
                  <a:solidFill>
                    <a:srgbClr val="FF0000"/>
                  </a:solidFill>
                  <a:round/>
                  <a:headEnd type="none" w="sm" len="sm"/>
                  <a:tailEnd type="none" w="sm" len="sm"/>
                </a:ln>
                <a:solidFill>
                  <a:srgbClr val="FFCC00"/>
                </a:solidFill>
                <a:effectLst>
                  <a:outerShdw dist="53882" dir="2700000" algn="ctr" rotWithShape="0">
                    <a:srgbClr val="9999FF"/>
                  </a:outerShdw>
                </a:effectLst>
                <a:latin typeface="Lucida Handwriting"/>
              </a:rPr>
              <a:t>Terimakasih</a:t>
            </a:r>
            <a:endParaRPr lang="id-ID" sz="3600" b="1" i="1" kern="10" dirty="0">
              <a:ln w="9525" cap="sq">
                <a:solidFill>
                  <a:srgbClr val="FF0000"/>
                </a:solidFill>
                <a:round/>
                <a:headEnd type="none" w="sm" len="sm"/>
                <a:tailEnd type="none" w="sm" len="sm"/>
              </a:ln>
              <a:solidFill>
                <a:srgbClr val="FFCC00"/>
              </a:solidFill>
              <a:effectLst>
                <a:outerShdw dist="53882" dir="2700000" algn="ctr" rotWithShape="0">
                  <a:srgbClr val="9999FF"/>
                </a:outerShdw>
              </a:effectLst>
              <a:latin typeface="Lucida Handwriting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-171400"/>
            <a:ext cx="2664296" cy="3096344"/>
          </a:xfrm>
          <a:prstGeom prst="rect">
            <a:avLst/>
          </a:prstGeom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192" y="1563290"/>
            <a:ext cx="848866" cy="115212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iknas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81199" y="1548032"/>
            <a:ext cx="1078633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42891" y="6230938"/>
            <a:ext cx="8793606" cy="646331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  <p:txBody>
          <a:bodyPr wrap="square">
            <a:spAutoFit/>
          </a:bodyPr>
          <a:lstStyle/>
          <a:p>
            <a:pPr marL="342900" indent="-342900" algn="ctr">
              <a:buAutoNum type="alphaUcPeriod"/>
            </a:pPr>
            <a:r>
              <a:rPr lang="id-ID" b="1" dirty="0" smtClean="0">
                <a:solidFill>
                  <a:schemeClr val="bg1"/>
                </a:solidFill>
              </a:rPr>
              <a:t>Y</a:t>
            </a:r>
            <a:r>
              <a:rPr lang="id-ID" b="1" dirty="0">
                <a:solidFill>
                  <a:schemeClr val="bg1"/>
                </a:solidFill>
              </a:rPr>
              <a:t>. Soegeng Ysh</a:t>
            </a:r>
            <a:r>
              <a:rPr lang="id-ID" b="1" dirty="0" smtClean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id-ID" b="1" dirty="0" smtClean="0">
                <a:solidFill>
                  <a:schemeClr val="bg1"/>
                </a:solidFill>
              </a:rPr>
              <a:t>Jl. Sri Rejeki Dalam Raya No.3, RT </a:t>
            </a:r>
            <a:r>
              <a:rPr lang="id-ID" b="1" dirty="0">
                <a:solidFill>
                  <a:schemeClr val="bg1"/>
                </a:solidFill>
              </a:rPr>
              <a:t>05/RW 03, Kalibanteng Kidul, Semarang Barat</a:t>
            </a:r>
          </a:p>
        </p:txBody>
      </p:sp>
    </p:spTree>
    <p:extLst>
      <p:ext uri="{BB962C8B-B14F-4D97-AF65-F5344CB8AC3E}">
        <p14:creationId xmlns:p14="http://schemas.microsoft.com/office/powerpoint/2010/main" val="476179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1454</Words>
  <Application>Microsoft Office PowerPoint</Application>
  <PresentationFormat>On-screen Show (4:3)</PresentationFormat>
  <Paragraphs>139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 NILAI, NORMA, MORAL DAN ETIKA </vt:lpstr>
      <vt:lpstr>ALIRAN/PAHAM TENTANG  TUJUAN AKHIR</vt:lpstr>
      <vt:lpstr>PANCASILA DENGAN  NILAI, NORMA, MORAL DAN ETIKA</vt:lpstr>
      <vt:lpstr>PANCASILA SEBAGAI  SISTEM NILAI</vt:lpstr>
      <vt:lpstr>PANCASILA DAN EKSISTENSI DIRI MANUSIA</vt:lpstr>
      <vt:lpstr>PANCASILA  SEBAGAI NILAI DASAR</vt:lpstr>
      <vt:lpstr>PANCASILA SEBAGAI  NILAI INSTRUMENTAL</vt:lpstr>
      <vt:lpstr>WUJUD PANCASILA SEBAGAI  NILAI INSTRUEMNTAL</vt:lpstr>
      <vt:lpstr>PANCASILA  SEBAGAI NILAI PRAKSIS</vt:lpstr>
      <vt:lpstr>PANCASILA SEBELUM DAN SESUDAH BERDIRINYA NEGARA</vt:lpstr>
      <vt:lpstr>PANCASILA SEBAGAI MORAL</vt:lpstr>
      <vt:lpstr>PANCASILA = PENJABARAN KEWAJIBAN MORAL</vt:lpstr>
      <vt:lpstr>PANCASILA SEBAGAI MORAL INDIVIDUAL</vt:lpstr>
      <vt:lpstr>PANCASILA  SEBAGAI MORAL BANGSA</vt:lpstr>
      <vt:lpstr>PANCASILA  SEBAGAI MORAL NEGARA</vt:lpstr>
      <vt:lpstr>MORAL PANCASILA  DAN KEBUDAYAAN BANGSA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</dc:creator>
  <cp:lastModifiedBy>Acer</cp:lastModifiedBy>
  <cp:revision>22</cp:revision>
  <dcterms:created xsi:type="dcterms:W3CDTF">2018-04-15T09:05:30Z</dcterms:created>
  <dcterms:modified xsi:type="dcterms:W3CDTF">2018-07-16T03:54:36Z</dcterms:modified>
</cp:coreProperties>
</file>