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7" r:id="rId3"/>
    <p:sldId id="284" r:id="rId4"/>
    <p:sldId id="285" r:id="rId5"/>
    <p:sldId id="286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6" r:id="rId20"/>
    <p:sldId id="277" r:id="rId21"/>
    <p:sldId id="278" r:id="rId22"/>
    <p:sldId id="282" r:id="rId2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E8D4A-7FCD-49F7-B9F6-120631CB3BA7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306343-278A-472A-846F-6D7CEC97AE75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2139EC4-CFE9-48EE-AD4F-BC5DCDEEE282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779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7D87AD4-99DC-41A7-8D52-D8F77DA6C402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39014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37AFCBC-D767-4738-82DB-E296ED2FF60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3885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B4730F-1A14-4A9B-9AB3-B19F2BDACC55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1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044C68-B64C-4D77-B86F-92E4001FDD47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7876E6-96F7-4B44-A255-4FCCB5550DA2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567FC6-74B5-4CF7-A129-BF00C52FDCF8}" type="slidenum">
              <a:rPr kumimoji="0" lang="fr-FR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34901" y="3085765"/>
            <a:ext cx="8474199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5894" y="1020431"/>
            <a:ext cx="8245162" cy="1475013"/>
          </a:xfrm>
          <a:effectLst/>
        </p:spPr>
        <p:txBody>
          <a:bodyPr anchor="b">
            <a:normAutofit/>
          </a:bodyPr>
          <a:lstStyle>
            <a:lvl1pPr>
              <a:defRPr sz="27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35895" y="2495446"/>
            <a:ext cx="8245160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200" cap="all">
                <a:solidFill>
                  <a:schemeClr val="accent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93045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5" y="2340864"/>
            <a:ext cx="8272211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8172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335863" y="5141975"/>
            <a:ext cx="8468145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2393951"/>
            <a:ext cx="8272211" cy="2147467"/>
          </a:xfrm>
        </p:spPr>
        <p:txBody>
          <a:bodyPr anchor="b">
            <a:normAutofit/>
          </a:bodyPr>
          <a:lstStyle>
            <a:lvl1pPr algn="l">
              <a:defRPr sz="27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5" y="4541417"/>
            <a:ext cx="8272211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 cap="all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8457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35895" y="2228004"/>
            <a:ext cx="3896075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2030" y="2228004"/>
            <a:ext cx="389607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06018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435895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250891"/>
            <a:ext cx="3896077" cy="557784"/>
          </a:xfrm>
        </p:spPr>
        <p:txBody>
          <a:bodyPr anchor="ctr">
            <a:noAutofit/>
          </a:bodyPr>
          <a:lstStyle>
            <a:lvl1pPr marL="0" indent="0">
              <a:buNone/>
              <a:defRPr sz="15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895" y="2926053"/>
            <a:ext cx="3896075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12029" y="2250893"/>
            <a:ext cx="3896078" cy="553373"/>
          </a:xfrm>
        </p:spPr>
        <p:txBody>
          <a:bodyPr anchor="ctr">
            <a:noAutofit/>
          </a:bodyPr>
          <a:lstStyle>
            <a:lvl1pPr marL="0" marR="0" indent="0" algn="l" defTabSz="3429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45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15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45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12028" y="2926053"/>
            <a:ext cx="3896078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0966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31921" y="729658"/>
            <a:ext cx="8272212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62760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31420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335863" y="601201"/>
            <a:ext cx="2762042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893" y="933451"/>
            <a:ext cx="2273889" cy="1722419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5697" y="1179829"/>
            <a:ext cx="4988243" cy="4658216"/>
          </a:xfrm>
        </p:spPr>
        <p:txBody>
          <a:bodyPr anchor="ctr">
            <a:normAutofit/>
          </a:bodyPr>
          <a:lstStyle>
            <a:lvl1pPr>
              <a:defRPr sz="1500">
                <a:solidFill>
                  <a:schemeClr val="tx2"/>
                </a:solidFill>
              </a:defRPr>
            </a:lvl1pPr>
            <a:lvl2pPr>
              <a:defRPr sz="1350">
                <a:solidFill>
                  <a:schemeClr val="tx2"/>
                </a:solidFill>
              </a:defRPr>
            </a:lvl2pPr>
            <a:lvl3pPr>
              <a:defRPr sz="1200">
                <a:solidFill>
                  <a:schemeClr val="tx2"/>
                </a:solidFill>
              </a:defRPr>
            </a:lvl3pPr>
            <a:lvl4pPr>
              <a:defRPr sz="1050">
                <a:solidFill>
                  <a:schemeClr val="tx2"/>
                </a:solidFill>
              </a:defRPr>
            </a:lvl4pPr>
            <a:lvl5pPr>
              <a:defRPr sz="1050">
                <a:solidFill>
                  <a:schemeClr val="tx2"/>
                </a:solidFill>
              </a:defRPr>
            </a:lvl5pPr>
            <a:lvl6pPr>
              <a:defRPr sz="1050">
                <a:solidFill>
                  <a:schemeClr val="tx2"/>
                </a:solidFill>
              </a:defRPr>
            </a:lvl6pPr>
            <a:lvl7pPr>
              <a:defRPr sz="1050">
                <a:solidFill>
                  <a:schemeClr val="tx2"/>
                </a:solidFill>
              </a:defRPr>
            </a:lvl7pPr>
            <a:lvl8pPr>
              <a:defRPr sz="1050">
                <a:solidFill>
                  <a:schemeClr val="tx2"/>
                </a:solidFill>
              </a:defRPr>
            </a:lvl8pPr>
            <a:lvl9pPr>
              <a:defRPr sz="105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893" y="2836654"/>
            <a:ext cx="2273889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200">
                <a:solidFill>
                  <a:srgbClr val="FFFFFF"/>
                </a:solidFill>
              </a:defRPr>
            </a:lvl1pPr>
            <a:lvl2pPr marL="342900" indent="0">
              <a:buNone/>
              <a:defRPr sz="825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04464" y="6456917"/>
            <a:ext cx="21335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5894" y="6452591"/>
            <a:ext cx="5187908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18725" y="6456917"/>
            <a:ext cx="789383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64421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5" y="4693389"/>
            <a:ext cx="8272212" cy="566738"/>
          </a:xfrm>
        </p:spPr>
        <p:txBody>
          <a:bodyPr anchor="b">
            <a:normAutofit/>
          </a:bodyPr>
          <a:lstStyle>
            <a:lvl1pPr algn="l">
              <a:defRPr sz="18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35863" y="641351"/>
            <a:ext cx="8468144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35894" y="5260127"/>
            <a:ext cx="8272213" cy="99814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578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435894" y="702156"/>
            <a:ext cx="8272212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4449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6043613" y="599725"/>
            <a:ext cx="2765487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53150" y="863600"/>
            <a:ext cx="234315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1193" y="863600"/>
            <a:ext cx="5371219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3792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865" y="96842"/>
            <a:ext cx="7158037" cy="14128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949326" y="1981200"/>
            <a:ext cx="3754438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56165" y="1981200"/>
            <a:ext cx="3754437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607CF7-2ED2-4A04-BE3D-713DB072E2FB}" type="datetime1">
              <a:rPr lang="id-ID"/>
              <a:pPr>
                <a:defRPr/>
              </a:pPr>
              <a:t>17/02/2020</a:t>
            </a:fld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PERTEMUAN KE-1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0F3A14-30EE-4324-B22C-D7D582E852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7866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865" y="96842"/>
            <a:ext cx="7158037" cy="141287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49327" y="1981200"/>
            <a:ext cx="7661275" cy="4114800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F9D9D-8541-4341-9F1A-468B9C192E58}" type="datetime1">
              <a:rPr lang="id-ID"/>
              <a:pPr>
                <a:defRPr/>
              </a:pPr>
              <a:t>17/02/2020</a:t>
            </a:fld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PERTEMUAN KE-1</a:t>
            </a:r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0EF65F-F8EB-4361-923F-9DD68DD792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886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E052D-D88E-410C-B69A-2061B2793AAD}" type="datetimeFigureOut">
              <a:rPr lang="id-ID" smtClean="0"/>
              <a:pPr/>
              <a:t>17/02/2020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4146CF-4F2F-48E6-9C41-FEC2D7D8512B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5894" y="705124"/>
            <a:ext cx="8272212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5894" y="2336003"/>
            <a:ext cx="8272212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04464" y="6423915"/>
            <a:ext cx="21335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2/17/2020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35894" y="6423915"/>
            <a:ext cx="518790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18725" y="6423915"/>
            <a:ext cx="7893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34901" y="457200"/>
            <a:ext cx="277749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6031610" y="453643"/>
            <a:ext cx="277749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3181373" y="457200"/>
            <a:ext cx="277749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16910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sldNum="0" hdr="0" ftr="0" dt="0"/>
  <p:txStyles>
    <p:titleStyle>
      <a:lvl1pPr algn="l" defTabSz="342900" rtl="0" eaLnBrk="1" latinLnBrk="0" hangingPunct="1">
        <a:lnSpc>
          <a:spcPct val="100000"/>
        </a:lnSpc>
        <a:spcBef>
          <a:spcPct val="0"/>
        </a:spcBef>
        <a:buNone/>
        <a:defRPr sz="21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9500" indent="-229500" algn="l" defTabSz="342900" rtl="0" eaLnBrk="1" latinLnBrk="0" hangingPunct="1">
        <a:lnSpc>
          <a:spcPct val="110000"/>
        </a:lnSpc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27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472500" indent="-229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675000" indent="-202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97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93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82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201500" indent="-17550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82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42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6pPr>
      <a:lvl7pPr marL="165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875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8pPr>
      <a:lvl9pPr marL="210000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9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6D7A0BC-0046-4CAA-8E7F-DCAFE511E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4000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Franklin Gothic Book" panose="020B0502020104020203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21E816-31F5-48BB-BD02-D15F2F18B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5894" y="1622574"/>
            <a:ext cx="8245162" cy="1106260"/>
          </a:xfrm>
        </p:spPr>
        <p:txBody>
          <a:bodyPr>
            <a:normAutofit/>
          </a:bodyPr>
          <a:lstStyle/>
          <a:p>
            <a:r>
              <a:rPr lang="id-ID" dirty="0"/>
              <a:t>PENGENALAN CITRA DIGITAL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35D6E6B-3353-491C-A3C6-F278D6CED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895" y="2728834"/>
            <a:ext cx="8245160" cy="351175"/>
          </a:xfrm>
        </p:spPr>
        <p:txBody>
          <a:bodyPr>
            <a:normAutofit/>
          </a:bodyPr>
          <a:lstStyle/>
          <a:p>
            <a:r>
              <a:rPr lang="id-ID" dirty="0"/>
              <a:t>Oleh : Rahmat Robi Waliyansyah, M.Kom.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7C6334F-6411-41EC-AD7D-179EDD8B5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901" y="1200150"/>
            <a:ext cx="2777490" cy="71248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6B02CEE-3AF8-4349-9B3E-8970E6DF62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81373" y="1200150"/>
            <a:ext cx="2777490" cy="6858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AA01CF0-3FB5-44EB-B7DE-F2E86374C2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31610" y="1197482"/>
            <a:ext cx="2777490" cy="73916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F1A8C364-94D4-4630-BAD0-78722F34705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6550" y="3168650"/>
            <a:ext cx="8445500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0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417910" indent="-160735"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642938" indent="-128588"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900113" indent="-128588"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1157288" indent="-128588"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1414463" indent="-128588" eaLnBrk="0" fontAlgn="base" hangingPunct="0">
              <a:spcBef>
                <a:spcPct val="0"/>
              </a:spcBef>
              <a:spcAft>
                <a:spcPct val="0"/>
              </a:spcAft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1671638" indent="-128588" eaLnBrk="0" fontAlgn="base" hangingPunct="0">
              <a:spcBef>
                <a:spcPct val="0"/>
              </a:spcBef>
              <a:spcAft>
                <a:spcPct val="0"/>
              </a:spcAft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928813" indent="-128588" eaLnBrk="0" fontAlgn="base" hangingPunct="0">
              <a:spcBef>
                <a:spcPct val="0"/>
              </a:spcBef>
              <a:spcAft>
                <a:spcPct val="0"/>
              </a:spcAft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2185988" indent="-128588" eaLnBrk="0" fontAlgn="base" hangingPunct="0">
              <a:spcBef>
                <a:spcPct val="0"/>
              </a:spcBef>
              <a:spcAft>
                <a:spcPct val="0"/>
              </a:spcAft>
              <a:defRPr sz="788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800"/>
            <a:fld id="{F4BD07CB-F890-44DF-8657-CB473332EB1E}" type="slidenum">
              <a:rPr lang="en-US" sz="563" b="0">
                <a:solidFill>
                  <a:prstClr val="black"/>
                </a:solidFill>
                <a:latin typeface="Arial" panose="020B0604020202020204" pitchFamily="34" charset="0"/>
              </a:rPr>
              <a:pPr defTabSz="685800"/>
              <a:t>2</a:t>
            </a:fld>
            <a:endParaRPr lang="en-US" sz="563" b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48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35894" y="702156"/>
            <a:ext cx="8272212" cy="85463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2800" b="1" dirty="0">
                <a:latin typeface="Times New Roman" panose="02020603050405020304" pitchFamily="18" charset="0"/>
              </a:rPr>
              <a:t>DESKRIPSI MATA KULIAH</a:t>
            </a:r>
          </a:p>
        </p:txBody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2052" y="2048369"/>
            <a:ext cx="8272212" cy="436815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sv-SE" sz="2400" dirty="0"/>
              <a:t>Mata kuliah ini membahas tentang deskripsi pengolahan citra digital dengan menggunakan teknik operasi aritmatik dan operasi geometrik, teknik konvolusi dalam menstransformasikan citra dan membantu dalam proses </a:t>
            </a:r>
            <a:r>
              <a:rPr lang="sv-SE" sz="2400" i="1" dirty="0"/>
              <a:t>image enhancement</a:t>
            </a:r>
            <a:r>
              <a:rPr lang="sv-SE" sz="2400" dirty="0"/>
              <a:t>. Selain itu, mata kuliah ini juga membahas metode morfologi untuk segmentasi citra, teknik pemampatan citra dan klasifikasi citra dalam aplikasi pengenalan pola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4847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8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  <p:bldP spid="14848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652" y="934562"/>
            <a:ext cx="6572696" cy="578718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2400" b="1" dirty="0">
                <a:latin typeface="Times New Roman" panose="02020603050405020304" pitchFamily="18" charset="0"/>
              </a:rPr>
              <a:t>SISTEM PENILAIAN DAN REFERENSI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87736" y="2533898"/>
            <a:ext cx="2506196" cy="794741"/>
          </a:xfrm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en-US" sz="1800" b="1" dirty="0">
                <a:latin typeface="Times New Roman" panose="02020603050405020304" pitchFamily="18" charset="0"/>
              </a:rPr>
              <a:t>SISTEM PENILAIAN:</a:t>
            </a:r>
          </a:p>
          <a:p>
            <a:pPr eaLnBrk="1" hangingPunct="1">
              <a:buFont typeface="Wingdings" panose="05000000000000000000" pitchFamily="2" charset="2"/>
              <a:buNone/>
            </a:pPr>
            <a:endParaRPr lang="en-US" sz="1100" b="1" dirty="0">
              <a:latin typeface="Times New Roman" panose="02020603050405020304" pitchFamily="18" charset="0"/>
            </a:endParaRPr>
          </a:p>
        </p:txBody>
      </p:sp>
      <p:graphicFrame>
        <p:nvGraphicFramePr>
          <p:cNvPr id="6187" name="Group 4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085981930"/>
              </p:ext>
            </p:extLst>
          </p:nvPr>
        </p:nvGraphicFramePr>
        <p:xfrm>
          <a:off x="4572000" y="2132856"/>
          <a:ext cx="3600400" cy="1953735"/>
        </p:xfrm>
        <a:graphic>
          <a:graphicData uri="http://schemas.openxmlformats.org/drawingml/2006/table">
            <a:tbl>
              <a:tblPr/>
              <a:tblGrid>
                <a:gridCol w="17859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144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074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Kegiatan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Bobot Nilai (%)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074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Tugas 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074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UTS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074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Projek/QUIZ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074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UAS</a:t>
                      </a:r>
                      <a:endParaRPr kumimoji="0" lang="id-ID" sz="1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kumimoji="0" lang="id-ID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18" marB="2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351" name="Text Box 111"/>
          <p:cNvSpPr txBox="1">
            <a:spLocks noChangeArrowheads="1"/>
          </p:cNvSpPr>
          <p:nvPr/>
        </p:nvSpPr>
        <p:spPr bwMode="auto">
          <a:xfrm>
            <a:off x="460167" y="4510950"/>
            <a:ext cx="7736508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66700" indent="-2667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81100" indent="-2667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38300" indent="-2667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95500" indent="-266700"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52700" indent="-2667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009900" indent="-2667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67100" indent="-2667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924300" indent="-266700" eaLnBrk="0" fontAlgn="base" hangingPunct="0">
              <a:spcBef>
                <a:spcPct val="0"/>
              </a:spcBef>
              <a:spcAft>
                <a:spcPct val="0"/>
              </a:spcAft>
              <a:defRPr sz="1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200025" indent="-200025" defTabSz="685800"/>
            <a:r>
              <a:rPr lang="en-US" sz="3200" dirty="0">
                <a:solidFill>
                  <a:prstClr val="black"/>
                </a:solidFill>
              </a:rPr>
              <a:t>REFERENSI:</a:t>
            </a:r>
          </a:p>
          <a:p>
            <a:pPr marL="200025" indent="-200025" algn="just" defTabSz="685800">
              <a:buFontTx/>
              <a:buAutoNum type="arabicPeriod"/>
            </a:pPr>
            <a:r>
              <a:rPr lang="en-US" dirty="0">
                <a:solidFill>
                  <a:prstClr val="black">
                    <a:lumMod val="95000"/>
                    <a:lumOff val="5000"/>
                  </a:prstClr>
                </a:solidFill>
              </a:rPr>
              <a:t>Rafael C. Gonzales </a:t>
            </a:r>
            <a:r>
              <a:rPr lang="en-US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dan</a:t>
            </a:r>
            <a:r>
              <a:rPr lang="en-US" dirty="0">
                <a:solidFill>
                  <a:prstClr val="black">
                    <a:lumMod val="95000"/>
                    <a:lumOff val="5000"/>
                  </a:prstClr>
                </a:solidFill>
              </a:rPr>
              <a:t> Richard E. Woods, </a:t>
            </a:r>
            <a:r>
              <a:rPr lang="en-US" i="1" dirty="0">
                <a:solidFill>
                  <a:prstClr val="black">
                    <a:lumMod val="95000"/>
                    <a:lumOff val="5000"/>
                  </a:prstClr>
                </a:solidFill>
              </a:rPr>
              <a:t>Digital Image Processing, </a:t>
            </a:r>
            <a:r>
              <a:rPr lang="en-US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Edisi</a:t>
            </a:r>
            <a:r>
              <a:rPr lang="en-US" dirty="0">
                <a:solidFill>
                  <a:prstClr val="black">
                    <a:lumMod val="95000"/>
                    <a:lumOff val="5000"/>
                  </a:prstClr>
                </a:solidFill>
              </a:rPr>
              <a:t> 2, Prentice Hall, 2002 (RUANG BACA TEKNIK)</a:t>
            </a:r>
          </a:p>
          <a:p>
            <a:pPr marL="200025" indent="-200025" algn="just" defTabSz="685800">
              <a:buFontTx/>
              <a:buAutoNum type="arabicPeriod"/>
            </a:pPr>
            <a:r>
              <a:rPr lang="en-US" dirty="0">
                <a:solidFill>
                  <a:prstClr val="black">
                    <a:lumMod val="95000"/>
                    <a:lumOff val="5000"/>
                  </a:prstClr>
                </a:solidFill>
              </a:rPr>
              <a:t>Rafael C. Gonzales, Richard E. Woods </a:t>
            </a:r>
            <a:r>
              <a:rPr lang="en-US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dan</a:t>
            </a:r>
            <a:r>
              <a:rPr lang="en-US" dirty="0">
                <a:solidFill>
                  <a:prstClr val="black">
                    <a:lumMod val="95000"/>
                    <a:lumOff val="5000"/>
                  </a:prstClr>
                </a:solidFill>
              </a:rPr>
              <a:t> Steven L. </a:t>
            </a:r>
            <a:r>
              <a:rPr lang="en-US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Eddins</a:t>
            </a:r>
            <a:r>
              <a:rPr lang="en-US" dirty="0">
                <a:solidFill>
                  <a:prstClr val="black">
                    <a:lumMod val="95000"/>
                    <a:lumOff val="5000"/>
                  </a:prstClr>
                </a:solidFill>
              </a:rPr>
              <a:t>, </a:t>
            </a:r>
            <a:r>
              <a:rPr lang="en-US" i="1" dirty="0">
                <a:solidFill>
                  <a:prstClr val="black">
                    <a:lumMod val="95000"/>
                    <a:lumOff val="5000"/>
                  </a:prstClr>
                </a:solidFill>
              </a:rPr>
              <a:t>Digital Image Processing using </a:t>
            </a:r>
            <a:r>
              <a:rPr lang="en-US" i="1" dirty="0" err="1">
                <a:solidFill>
                  <a:prstClr val="black">
                    <a:lumMod val="95000"/>
                    <a:lumOff val="5000"/>
                  </a:prstClr>
                </a:solidFill>
              </a:rPr>
              <a:t>Mathlab</a:t>
            </a:r>
            <a:r>
              <a:rPr lang="en-US" dirty="0">
                <a:solidFill>
                  <a:prstClr val="black">
                    <a:lumMod val="95000"/>
                    <a:lumOff val="5000"/>
                  </a:prstClr>
                </a:solidFill>
              </a:rPr>
              <a:t>, Prentice Hall, 2003 (RUANG BACA TEKNIK)</a:t>
            </a:r>
            <a:endParaRPr lang="en-GB" dirty="0">
              <a:solidFill>
                <a:prstClr val="black">
                  <a:lumMod val="95000"/>
                  <a:lumOff val="5000"/>
                </a:prstClr>
              </a:solidFill>
            </a:endParaRPr>
          </a:p>
          <a:p>
            <a:pPr marL="200025" indent="-200025" algn="just" defTabSz="685800">
              <a:buFontTx/>
              <a:buAutoNum type="arabicPeriod"/>
            </a:pPr>
            <a:r>
              <a:rPr lang="sv-SE" dirty="0">
                <a:solidFill>
                  <a:prstClr val="black">
                    <a:lumMod val="95000"/>
                    <a:lumOff val="5000"/>
                  </a:prstClr>
                </a:solidFill>
              </a:rPr>
              <a:t>Achmad Balza, Firdausy Kartika. </a:t>
            </a:r>
            <a:r>
              <a:rPr lang="sv-SE" i="1" dirty="0">
                <a:solidFill>
                  <a:prstClr val="black">
                    <a:lumMod val="95000"/>
                    <a:lumOff val="5000"/>
                  </a:prstClr>
                </a:solidFill>
              </a:rPr>
              <a:t>Teknik Pengolahan Citra Digital dengan Delphi</a:t>
            </a:r>
            <a:r>
              <a:rPr lang="sv-SE" dirty="0">
                <a:solidFill>
                  <a:prstClr val="black">
                    <a:lumMod val="95000"/>
                    <a:lumOff val="5000"/>
                  </a:prstClr>
                </a:solidFill>
              </a:rPr>
              <a:t>.Ardi Publishing.Yogyakarta.2005. (RUANG BACA TEKNIK)</a:t>
            </a:r>
            <a:r>
              <a:rPr lang="en-GB" dirty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endParaRPr 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640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0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  <p:bldP spid="10243" grpId="0" build="p" autoUpdateAnimBg="0"/>
      <p:bldP spid="1035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1800">
                <a:latin typeface="Times New Roman" panose="02020603050405020304" pitchFamily="18" charset="0"/>
              </a:rPr>
              <a:t>JADWAL PERKULIAHAN</a:t>
            </a:r>
          </a:p>
        </p:txBody>
      </p:sp>
      <p:graphicFrame>
        <p:nvGraphicFramePr>
          <p:cNvPr id="7217" name="Group 4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872904"/>
              </p:ext>
            </p:extLst>
          </p:nvPr>
        </p:nvGraphicFramePr>
        <p:xfrm>
          <a:off x="1363490" y="1873680"/>
          <a:ext cx="6417019" cy="4855789"/>
        </p:xfrm>
        <a:graphic>
          <a:graphicData uri="http://schemas.openxmlformats.org/drawingml/2006/table">
            <a:tbl>
              <a:tblPr/>
              <a:tblGrid>
                <a:gridCol w="13445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285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39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2920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Pertemuan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</a:t>
                      </a: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id-ID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Topik Bahasan / Kegiatan</a:t>
                      </a:r>
                      <a:endParaRPr kumimoji="0" lang="id-ID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Keterangan</a:t>
                      </a:r>
                      <a:endParaRPr kumimoji="0" lang="id-ID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9489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533400" indent="-533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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Kontrak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Kuliah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Silabus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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P</a:t>
                      </a: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eng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antar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dan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Aplikasi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: 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Pengolahan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Citra Digital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id-ID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</a:t>
                      </a:r>
                      <a:endParaRPr kumimoji="0" 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917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id-ID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Dasar Pengolahan Citra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 </a:t>
                      </a:r>
                      <a:endParaRPr kumimoji="0" lang="id-ID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17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3-5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Transformasi Citra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 </a:t>
                      </a:r>
                      <a:endParaRPr kumimoji="0" lang="id-ID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917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6-7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Image Enhancement</a:t>
                      </a: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 </a:t>
                      </a:r>
                      <a:endParaRPr kumimoji="0" lang="id-ID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489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tabLst>
                          <a:tab pos="274638" algn="l"/>
                        </a:tabLs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74638" algn="l"/>
                        </a:tabLst>
                      </a:pPr>
                      <a:r>
                        <a:rPr kumimoji="0" lang="id-ID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UTS</a:t>
                      </a: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979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9-10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Analisis</a:t>
                      </a: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Citra</a:t>
                      </a:r>
                      <a:endParaRPr kumimoji="0" lang="id-ID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Wingdings" panose="05000000000000000000" pitchFamily="2" charset="2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 / 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Diskusi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9177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Kompresi Citra</a:t>
                      </a:r>
                    </a:p>
                  </a:txBody>
                  <a:tcPr marL="51435" marR="51435" marT="25720" marB="2572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1754"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12-13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447675" indent="-447675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447675" marR="0" lvl="0" indent="-44767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Pengenalan Pola</a:t>
                      </a: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</a:t>
                      </a:r>
                      <a:endParaRPr kumimoji="0" lang="en-GB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0" marB="2572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175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14-15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1" marB="2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533400" indent="-533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533400" marR="0" lvl="0" indent="-5334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Fraktal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51435" marR="51435" marT="25721" marB="2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25721" marB="2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599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51435" marR="51435" marT="25721" marB="2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533400" indent="-5334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533400" marR="0" lvl="0" indent="-5334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Wingdings" panose="05000000000000000000" pitchFamily="2" charset="2"/>
                        </a:rPr>
                        <a:t>UAS</a:t>
                      </a:r>
                    </a:p>
                  </a:txBody>
                  <a:tcPr marL="51435" marR="51435" marT="25721" marB="2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65000"/>
                        <a:buFont typeface="Wingdings" panose="05000000000000000000" pitchFamily="2" charset="2"/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5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d-ID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Paparan </a:t>
                      </a:r>
                      <a:endParaRPr kumimoji="0" lang="id-ID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51435" marR="51435" marT="25721" marB="257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583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00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7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Citra</a:t>
            </a:r>
          </a:p>
        </p:txBody>
      </p:sp>
      <p:pic>
        <p:nvPicPr>
          <p:cNvPr id="2050" name="Picture 2" descr="D:\unair\kuliah\pcd\materi\image\standard_test_images\standard_test_images\lena_gray_256.t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57350" y="2057400"/>
            <a:ext cx="2438400" cy="2438400"/>
          </a:xfrm>
          <a:prstGeom prst="rect">
            <a:avLst/>
          </a:prstGeom>
          <a:noFill/>
        </p:spPr>
      </p:pic>
      <p:pic>
        <p:nvPicPr>
          <p:cNvPr id="2051" name="Picture 3" descr="D:\unair\kuliah\pcd\materi\image\standard_test_images\standard_test_images\mandril_color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9150" y="2057400"/>
            <a:ext cx="2667000" cy="2667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48901" y="4768463"/>
            <a:ext cx="1505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id-ID" dirty="0">
                <a:solidFill>
                  <a:prstClr val="black"/>
                </a:solidFill>
                <a:latin typeface="Franklin Gothic Book" panose="020B0502020104020203"/>
              </a:rPr>
              <a:t>Lena gray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2100" y="4929198"/>
            <a:ext cx="784189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id-ID" sz="1350" dirty="0">
                <a:solidFill>
                  <a:prstClr val="black"/>
                </a:solidFill>
                <a:latin typeface="Franklin Gothic Book" panose="020B0502020104020203"/>
              </a:rPr>
              <a:t>Mandril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Citra </a:t>
            </a:r>
          </a:p>
        </p:txBody>
      </p:sp>
      <p:pic>
        <p:nvPicPr>
          <p:cNvPr id="3" name="Content Placeholder 2" descr="D:\ITS\Images\DIP3E_Original_Images_CH01\Fig0109(d)(nickel oxide thin film).ti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82439" y="2171700"/>
            <a:ext cx="1473609" cy="25239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107389" y="4875620"/>
            <a:ext cx="2250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id-ID" dirty="0">
                <a:solidFill>
                  <a:prstClr val="black"/>
                </a:solidFill>
                <a:latin typeface="Franklin Gothic Book" panose="020B0502020104020203"/>
              </a:rPr>
              <a:t>nickel oxide thin film</a:t>
            </a:r>
          </a:p>
        </p:txBody>
      </p:sp>
      <p:pic>
        <p:nvPicPr>
          <p:cNvPr id="4" name="Picture 3" descr="D:\ITS\Images\DIP3E_Original_Images_CH01\Fig0109(c)(microporcessor).t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54208" y="2035959"/>
            <a:ext cx="1806242" cy="278487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107785" y="4982777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id-ID" dirty="0">
                <a:solidFill>
                  <a:prstClr val="black"/>
                </a:solidFill>
                <a:latin typeface="Franklin Gothic Book" panose="020B0502020104020203"/>
              </a:rPr>
              <a:t>microporcessor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enelitian\dari rima\kedua\1bradi\b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31841" y="2514600"/>
            <a:ext cx="5040459" cy="16002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3018223" y="4286257"/>
            <a:ext cx="2196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id-ID" dirty="0">
                <a:solidFill>
                  <a:prstClr val="black"/>
                </a:solidFill>
                <a:latin typeface="Franklin Gothic Book" panose="020B0502020104020203"/>
              </a:rPr>
              <a:t>Electrocardiogram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D:\Penelitian\devi\data paru\Normal 640x640\2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6300" y="2571750"/>
            <a:ext cx="1828800" cy="1828800"/>
          </a:xfrm>
          <a:prstGeom prst="rect">
            <a:avLst/>
          </a:prstGeom>
          <a:noFill/>
        </p:spPr>
      </p:pic>
      <p:pic>
        <p:nvPicPr>
          <p:cNvPr id="3" name="Content Placeholder 2" descr="D:\ITS\Images\DIP3E_Original_Images_CH01\Fig0109(f)(organic superconductor).tif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37126" y="2035960"/>
            <a:ext cx="1445511" cy="247582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946654" y="4768463"/>
            <a:ext cx="2464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id-ID" dirty="0">
                <a:solidFill>
                  <a:prstClr val="black"/>
                </a:solidFill>
                <a:latin typeface="Franklin Gothic Book" panose="020B0502020104020203"/>
              </a:rPr>
              <a:t>organic superconductor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39892" y="4768463"/>
            <a:ext cx="1665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id-ID" dirty="0">
                <a:solidFill>
                  <a:prstClr val="black"/>
                </a:solidFill>
                <a:latin typeface="Franklin Gothic Book" panose="020B0502020104020203"/>
              </a:rPr>
              <a:t>X-ray paru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Definisi</a:t>
            </a:r>
            <a:r>
              <a:rPr lang="en-US" sz="3200" dirty="0"/>
              <a:t> </a:t>
            </a:r>
            <a:r>
              <a:rPr lang="en-US" sz="3200" dirty="0" err="1"/>
              <a:t>Pemrosesan</a:t>
            </a:r>
            <a:r>
              <a:rPr lang="en-US" sz="3200" dirty="0"/>
              <a:t> Citra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894" y="2132856"/>
            <a:ext cx="8272211" cy="3634486"/>
          </a:xfrm>
        </p:spPr>
        <p:txBody>
          <a:bodyPr/>
          <a:lstStyle/>
          <a:p>
            <a:pPr algn="just"/>
            <a:r>
              <a:rPr lang="en-US" sz="2400" dirty="0" err="1"/>
              <a:t>Kegiatan</a:t>
            </a:r>
            <a:r>
              <a:rPr lang="en-US" sz="2400" dirty="0"/>
              <a:t> </a:t>
            </a:r>
            <a:r>
              <a:rPr lang="en-US" sz="2400" dirty="0" err="1"/>
              <a:t>memperbaiki</a:t>
            </a:r>
            <a:r>
              <a:rPr lang="en-US" sz="2400" dirty="0"/>
              <a:t> </a:t>
            </a:r>
            <a:r>
              <a:rPr lang="en-US" sz="2400" dirty="0" err="1"/>
              <a:t>kualitas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/ </a:t>
            </a:r>
            <a:r>
              <a:rPr lang="en-US" sz="2400" dirty="0" err="1"/>
              <a:t>manipulasi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agar </a:t>
            </a:r>
            <a:r>
              <a:rPr lang="en-US" sz="2400" dirty="0" err="1"/>
              <a:t>mudah</a:t>
            </a:r>
            <a:r>
              <a:rPr lang="en-US" sz="2400" dirty="0"/>
              <a:t> </a:t>
            </a:r>
            <a:r>
              <a:rPr lang="en-US" sz="2400" dirty="0" err="1"/>
              <a:t>diinterpretasi</a:t>
            </a:r>
            <a:r>
              <a:rPr lang="en-US" sz="2400" dirty="0"/>
              <a:t> </a:t>
            </a:r>
            <a:r>
              <a:rPr lang="en-US" sz="2400" dirty="0" err="1"/>
              <a:t>oleh</a:t>
            </a:r>
            <a:r>
              <a:rPr lang="en-US" sz="2400" dirty="0"/>
              <a:t> </a:t>
            </a:r>
            <a:r>
              <a:rPr lang="en-US" sz="2400" dirty="0" err="1"/>
              <a:t>manusia</a:t>
            </a:r>
            <a:r>
              <a:rPr lang="en-US" sz="2400" dirty="0"/>
              <a:t>/</a:t>
            </a:r>
            <a:r>
              <a:rPr lang="en-US" sz="2400" dirty="0" err="1"/>
              <a:t>mesin</a:t>
            </a:r>
            <a:r>
              <a:rPr lang="en-US" sz="2400" dirty="0"/>
              <a:t>(</a:t>
            </a:r>
            <a:r>
              <a:rPr lang="en-US" sz="2400" dirty="0" err="1"/>
              <a:t>komputer</a:t>
            </a:r>
            <a:r>
              <a:rPr lang="en-US" sz="2400" dirty="0"/>
              <a:t>). </a:t>
            </a:r>
          </a:p>
          <a:p>
            <a:pPr algn="just"/>
            <a:r>
              <a:rPr lang="en-US" sz="2400" dirty="0" err="1"/>
              <a:t>Inputannya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keluarannya</a:t>
            </a:r>
            <a:r>
              <a:rPr lang="en-US" sz="2400" dirty="0"/>
              <a:t> </a:t>
            </a:r>
            <a:r>
              <a:rPr lang="en-US" sz="2400" dirty="0" err="1"/>
              <a:t>juga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</a:t>
            </a:r>
            <a:r>
              <a:rPr lang="en-US" sz="2400" dirty="0" err="1"/>
              <a:t>tapi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kualitas</a:t>
            </a:r>
            <a:r>
              <a:rPr lang="en-US" sz="2400" dirty="0"/>
              <a:t> </a:t>
            </a:r>
            <a:r>
              <a:rPr lang="en-US" sz="2400" dirty="0" err="1"/>
              <a:t>lebih</a:t>
            </a:r>
            <a:r>
              <a:rPr lang="en-US" sz="2400" dirty="0"/>
              <a:t> </a:t>
            </a:r>
            <a:r>
              <a:rPr lang="en-US" sz="2400" dirty="0" err="1"/>
              <a:t>baik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citra</a:t>
            </a:r>
            <a:r>
              <a:rPr lang="en-US" sz="2400" dirty="0"/>
              <a:t> </a:t>
            </a:r>
            <a:r>
              <a:rPr lang="en-US" sz="2400" dirty="0" err="1"/>
              <a:t>masukan</a:t>
            </a:r>
            <a:endParaRPr lang="en-US" sz="2400" dirty="0"/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485900" y="1063228"/>
            <a:ext cx="6172200" cy="1108472"/>
          </a:xfrm>
        </p:spPr>
        <p:txBody>
          <a:bodyPr/>
          <a:lstStyle/>
          <a:p>
            <a:r>
              <a:rPr lang="en-US" b="1" dirty="0" err="1"/>
              <a:t>Pemrosesan</a:t>
            </a:r>
            <a:r>
              <a:rPr lang="en-US" b="1" dirty="0"/>
              <a:t>/</a:t>
            </a:r>
            <a:r>
              <a:rPr lang="en-US" b="1" dirty="0" err="1"/>
              <a:t>Pengolahan</a:t>
            </a:r>
            <a:r>
              <a:rPr lang="en-US" b="1" dirty="0"/>
              <a:t> Citra</a:t>
            </a:r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2986088"/>
            <a:ext cx="5600700" cy="1715691"/>
          </a:xfrm>
          <a:prstGeom prst="rect">
            <a:avLst/>
          </a:prstGeom>
          <a:noFill/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28800" y="2971800"/>
            <a:ext cx="5600700" cy="171569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2006205" y="1200150"/>
            <a:ext cx="5844778" cy="514350"/>
          </a:xfrm>
        </p:spPr>
        <p:txBody>
          <a:bodyPr>
            <a:normAutofit fontScale="90000"/>
          </a:bodyPr>
          <a:lstStyle/>
          <a:p>
            <a:r>
              <a:rPr lang="en-US" sz="2400" b="1" dirty="0"/>
              <a:t>CONTOH PEMROSESAN CITRA</a:t>
            </a:r>
            <a:r>
              <a:rPr lang="en-US" sz="3000" dirty="0"/>
              <a:t> 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1952625"/>
            <a:ext cx="6858000" cy="347662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2006205" y="1200150"/>
            <a:ext cx="5844778" cy="571500"/>
          </a:xfrm>
        </p:spPr>
        <p:txBody>
          <a:bodyPr/>
          <a:lstStyle/>
          <a:p>
            <a:r>
              <a:rPr lang="en-US" sz="2700" b="1"/>
              <a:t>CONTOH PENGOLAHAN CITRA</a:t>
            </a:r>
          </a:p>
        </p:txBody>
      </p:sp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2182417"/>
            <a:ext cx="6858000" cy="249316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id-ID" sz="2700" dirty="0"/>
              <a:t>Contoh hasil operasi Connected Component labelling</a:t>
            </a:r>
            <a:endParaRPr lang="en-US" sz="27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 flipH="1">
            <a:off x="1485900" y="2343151"/>
            <a:ext cx="2660925" cy="265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0" y="2343150"/>
            <a:ext cx="26289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006" y="1314438"/>
            <a:ext cx="6515100" cy="400050"/>
          </a:xfrm>
        </p:spPr>
        <p:txBody>
          <a:bodyPr>
            <a:normAutofit fontScale="90000"/>
          </a:bodyPr>
          <a:lstStyle/>
          <a:p>
            <a:r>
              <a:rPr lang="en-US" sz="2700" dirty="0">
                <a:solidFill>
                  <a:srgbClr val="C00000"/>
                </a:solidFill>
                <a:latin typeface="Algerian" pitchFamily="82" charset="0"/>
              </a:rPr>
              <a:t> </a:t>
            </a:r>
            <a:r>
              <a:rPr lang="en-US" sz="2700" dirty="0" err="1">
                <a:solidFill>
                  <a:srgbClr val="C00000"/>
                </a:solidFill>
                <a:latin typeface="Algerian" pitchFamily="82" charset="0"/>
              </a:rPr>
              <a:t>Hasil</a:t>
            </a:r>
            <a:r>
              <a:rPr lang="en-US" sz="2700" dirty="0">
                <a:solidFill>
                  <a:srgbClr val="C00000"/>
                </a:solidFill>
                <a:latin typeface="Algerian" pitchFamily="82" charset="0"/>
              </a:rPr>
              <a:t> </a:t>
            </a:r>
            <a:r>
              <a:rPr lang="en-US" sz="2700" dirty="0" err="1">
                <a:solidFill>
                  <a:srgbClr val="C00000"/>
                </a:solidFill>
                <a:latin typeface="Algerian" pitchFamily="82" charset="0"/>
              </a:rPr>
              <a:t>Operasi</a:t>
            </a:r>
            <a:r>
              <a:rPr lang="en-US" sz="2700" dirty="0">
                <a:solidFill>
                  <a:srgbClr val="C00000"/>
                </a:solidFill>
                <a:latin typeface="Algerian" pitchFamily="82" charset="0"/>
              </a:rPr>
              <a:t> Image Smoot</a:t>
            </a:r>
            <a:r>
              <a:rPr lang="id-ID" sz="2700" dirty="0">
                <a:solidFill>
                  <a:srgbClr val="C00000"/>
                </a:solidFill>
                <a:latin typeface="Algerian" pitchFamily="82" charset="0"/>
              </a:rPr>
              <a:t>H</a:t>
            </a:r>
            <a:r>
              <a:rPr lang="en-US" sz="2700" dirty="0" err="1">
                <a:solidFill>
                  <a:srgbClr val="C00000"/>
                </a:solidFill>
                <a:latin typeface="Algerian" pitchFamily="82" charset="0"/>
              </a:rPr>
              <a:t>ing</a:t>
            </a:r>
            <a:endParaRPr lang="id-ID" sz="2700" dirty="0">
              <a:solidFill>
                <a:srgbClr val="C00000"/>
              </a:solidFill>
              <a:latin typeface="Algerian" pitchFamily="82" charset="0"/>
            </a:endParaRPr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90597" y="2250274"/>
            <a:ext cx="5988956" cy="2732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2428860" y="4929198"/>
            <a:ext cx="1232306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id-ID" sz="1350" dirty="0">
                <a:solidFill>
                  <a:prstClr val="black"/>
                </a:solidFill>
                <a:latin typeface="Franklin Gothic Book" panose="020B0502020104020203"/>
              </a:rPr>
              <a:t>Citra USG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14942" y="4982776"/>
            <a:ext cx="2089562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id-ID" sz="1350" dirty="0">
                <a:solidFill>
                  <a:prstClr val="black"/>
                </a:solidFill>
                <a:latin typeface="Franklin Gothic Book" panose="020B0502020104020203"/>
              </a:rPr>
              <a:t>Citra Hasil Smoothing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:\Penelitian\dari rima\datarima\3normal\n1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26548" y="2114551"/>
            <a:ext cx="4217052" cy="1022866"/>
          </a:xfrm>
          <a:prstGeom prst="rect">
            <a:avLst/>
          </a:prstGeom>
          <a:noFill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8761" y="3857628"/>
            <a:ext cx="4366031" cy="1135677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3006" y="1153703"/>
            <a:ext cx="6515100" cy="400050"/>
          </a:xfrm>
        </p:spPr>
        <p:txBody>
          <a:bodyPr>
            <a:normAutofit fontScale="90000"/>
          </a:bodyPr>
          <a:lstStyle/>
          <a:p>
            <a:r>
              <a:rPr lang="id-ID" sz="2700" dirty="0">
                <a:solidFill>
                  <a:srgbClr val="C00000"/>
                </a:solidFill>
                <a:latin typeface="Algerian" pitchFamily="82" charset="0"/>
              </a:rPr>
              <a:t>Hasil Operasi Morphologi (Dilasi)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15269" y="2764635"/>
            <a:ext cx="1670800" cy="1521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73285" y="2728154"/>
            <a:ext cx="1495236" cy="15045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0804" y="2693193"/>
            <a:ext cx="1539485" cy="1539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Straight Arrow Connector 9"/>
          <p:cNvCxnSpPr/>
          <p:nvPr/>
        </p:nvCxnSpPr>
        <p:spPr bwMode="auto">
          <a:xfrm>
            <a:off x="5589992" y="3482579"/>
            <a:ext cx="321471" cy="1191"/>
          </a:xfrm>
          <a:prstGeom prst="straightConnector1">
            <a:avLst/>
          </a:prstGeom>
          <a:gradFill rotWithShape="1">
            <a:gsLst>
              <a:gs pos="0">
                <a:schemeClr val="bg2">
                  <a:gamma/>
                  <a:tint val="26667"/>
                  <a:invGamma/>
                </a:schemeClr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1" name="Right Arrow 10"/>
          <p:cNvSpPr/>
          <p:nvPr/>
        </p:nvSpPr>
        <p:spPr bwMode="auto">
          <a:xfrm>
            <a:off x="2964645" y="3214686"/>
            <a:ext cx="642942" cy="321471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FF0000"/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id-ID" dirty="0">
              <a:solidFill>
                <a:srgbClr val="FF0000"/>
              </a:solidFill>
              <a:latin typeface="Arial" charset="0"/>
            </a:endParaRPr>
          </a:p>
        </p:txBody>
      </p:sp>
      <p:sp>
        <p:nvSpPr>
          <p:cNvPr id="12" name="Right Arrow 11"/>
          <p:cNvSpPr/>
          <p:nvPr/>
        </p:nvSpPr>
        <p:spPr bwMode="auto">
          <a:xfrm>
            <a:off x="5482835" y="3321843"/>
            <a:ext cx="642942" cy="328614"/>
          </a:xfrm>
          <a:prstGeom prst="rightArrow">
            <a:avLst>
              <a:gd name="adj1" fmla="val 50000"/>
              <a:gd name="adj2" fmla="val 50000"/>
            </a:avLst>
          </a:prstGeom>
          <a:gradFill rotWithShape="1">
            <a:gsLst>
              <a:gs pos="0">
                <a:srgbClr val="FF0000"/>
              </a:gs>
              <a:gs pos="100000">
                <a:schemeClr val="bg2">
                  <a:alpha val="14999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id-ID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894" y="510541"/>
            <a:ext cx="8272212" cy="686211"/>
          </a:xfrm>
        </p:spPr>
        <p:txBody>
          <a:bodyPr>
            <a:normAutofit/>
          </a:bodyPr>
          <a:lstStyle/>
          <a:p>
            <a:r>
              <a:rPr lang="id-ID" sz="2800" dirty="0"/>
              <a:t>Definisi Citra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idx="1"/>
          </p:nvPr>
        </p:nvSpPr>
        <p:spPr>
          <a:xfrm>
            <a:off x="631194" y="1556792"/>
            <a:ext cx="7406580" cy="4306799"/>
          </a:xfrm>
        </p:spPr>
        <p:txBody>
          <a:bodyPr>
            <a:noAutofit/>
          </a:bodyPr>
          <a:lstStyle/>
          <a:p>
            <a:pPr algn="just"/>
            <a:r>
              <a:rPr lang="en-US" sz="1800" dirty="0" err="1"/>
              <a:t>Secara</a:t>
            </a:r>
            <a:r>
              <a:rPr lang="en-US" sz="1800" dirty="0"/>
              <a:t> </a:t>
            </a:r>
            <a:r>
              <a:rPr lang="en-US" sz="1800" dirty="0" err="1"/>
              <a:t>harfiah</a:t>
            </a:r>
            <a:r>
              <a:rPr lang="en-US" sz="1800" dirty="0"/>
              <a:t> : </a:t>
            </a:r>
            <a:r>
              <a:rPr lang="en-US" sz="1800" dirty="0" err="1"/>
              <a:t>Gambar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bidang</a:t>
            </a:r>
            <a:r>
              <a:rPr lang="en-US" sz="1800" dirty="0"/>
              <a:t> </a:t>
            </a:r>
            <a:r>
              <a:rPr lang="en-US" sz="1800" dirty="0" err="1"/>
              <a:t>dua</a:t>
            </a:r>
            <a:r>
              <a:rPr lang="en-US" sz="1800" dirty="0"/>
              <a:t> </a:t>
            </a:r>
            <a:r>
              <a:rPr lang="en-US" sz="1800" dirty="0" err="1"/>
              <a:t>dimensi</a:t>
            </a:r>
            <a:endParaRPr lang="en-US" sz="1800" dirty="0"/>
          </a:p>
          <a:p>
            <a:pPr algn="just"/>
            <a:r>
              <a:rPr lang="id-ID" sz="1800" dirty="0"/>
              <a:t>Secara matematis : </a:t>
            </a:r>
            <a:r>
              <a:rPr lang="fr-FR" sz="1800" dirty="0" err="1"/>
              <a:t>Citra</a:t>
            </a:r>
            <a:r>
              <a:rPr lang="fr-FR" sz="1800" dirty="0"/>
              <a:t> </a:t>
            </a:r>
            <a:r>
              <a:rPr lang="fr-FR" sz="1800" dirty="0" err="1"/>
              <a:t>merupakan</a:t>
            </a:r>
            <a:r>
              <a:rPr lang="fr-FR" sz="1800" dirty="0"/>
              <a:t> </a:t>
            </a:r>
            <a:r>
              <a:rPr lang="fr-FR" sz="1800" dirty="0" err="1"/>
              <a:t>fungsi</a:t>
            </a:r>
            <a:r>
              <a:rPr lang="fr-FR" sz="1800" dirty="0"/>
              <a:t> </a:t>
            </a:r>
            <a:r>
              <a:rPr lang="fr-FR" sz="1800" dirty="0" err="1"/>
              <a:t>malar</a:t>
            </a:r>
            <a:r>
              <a:rPr lang="fr-FR" sz="1800" dirty="0"/>
              <a:t> (</a:t>
            </a:r>
            <a:r>
              <a:rPr lang="fr-FR" sz="1800" dirty="0" err="1"/>
              <a:t>kontinyu</a:t>
            </a:r>
            <a:r>
              <a:rPr lang="fr-FR" sz="1800" dirty="0"/>
              <a:t>) dari </a:t>
            </a:r>
            <a:r>
              <a:rPr lang="fr-FR" sz="1800" dirty="0" err="1"/>
              <a:t>intensitas</a:t>
            </a:r>
            <a:r>
              <a:rPr lang="fr-FR" sz="1800" dirty="0"/>
              <a:t> </a:t>
            </a:r>
            <a:r>
              <a:rPr lang="fr-FR" sz="1800" dirty="0" err="1"/>
              <a:t>cahaya</a:t>
            </a:r>
            <a:r>
              <a:rPr lang="fr-FR" sz="1800" dirty="0"/>
              <a:t>. </a:t>
            </a:r>
            <a:r>
              <a:rPr lang="fr-FR" sz="1800" dirty="0" err="1"/>
              <a:t>Secara</a:t>
            </a:r>
            <a:r>
              <a:rPr lang="fr-FR" sz="1800" dirty="0"/>
              <a:t> </a:t>
            </a:r>
            <a:r>
              <a:rPr lang="fr-FR" sz="1800" dirty="0" err="1"/>
              <a:t>matematis</a:t>
            </a:r>
            <a:r>
              <a:rPr lang="fr-FR" sz="1800" dirty="0"/>
              <a:t> </a:t>
            </a:r>
            <a:r>
              <a:rPr lang="fr-FR" sz="1800" dirty="0" err="1"/>
              <a:t>disimbulkan</a:t>
            </a:r>
            <a:r>
              <a:rPr lang="fr-FR" sz="1800" dirty="0"/>
              <a:t> </a:t>
            </a:r>
            <a:r>
              <a:rPr lang="fr-FR" sz="1800" dirty="0" err="1"/>
              <a:t>dengan</a:t>
            </a:r>
            <a:r>
              <a:rPr lang="fr-FR" sz="1800" dirty="0"/>
              <a:t> </a:t>
            </a:r>
            <a:r>
              <a:rPr lang="fr-FR" sz="1800" i="1" dirty="0"/>
              <a:t>f(</a:t>
            </a:r>
            <a:r>
              <a:rPr lang="fr-FR" sz="1800" i="1" dirty="0" err="1"/>
              <a:t>x,y</a:t>
            </a:r>
            <a:r>
              <a:rPr lang="fr-FR" sz="1800" i="1" dirty="0"/>
              <a:t>), </a:t>
            </a:r>
            <a:r>
              <a:rPr lang="fr-FR" sz="1800" i="1" dirty="0" err="1"/>
              <a:t>dimana</a:t>
            </a:r>
            <a:r>
              <a:rPr lang="fr-FR" sz="1800" i="1" dirty="0"/>
              <a:t> </a:t>
            </a:r>
            <a:r>
              <a:rPr lang="fr-FR" sz="1800" dirty="0"/>
              <a:t>  :</a:t>
            </a:r>
          </a:p>
          <a:p>
            <a:pPr lvl="1" algn="just"/>
            <a:r>
              <a:rPr lang="fr-FR" sz="1800" i="1" dirty="0"/>
              <a:t>(</a:t>
            </a:r>
            <a:r>
              <a:rPr lang="fr-FR" sz="1800" i="1" dirty="0" err="1"/>
              <a:t>x,y</a:t>
            </a:r>
            <a:r>
              <a:rPr lang="fr-FR" sz="1800" i="1" dirty="0"/>
              <a:t>) :</a:t>
            </a:r>
            <a:r>
              <a:rPr lang="fr-FR" sz="1800" dirty="0"/>
              <a:t> </a:t>
            </a:r>
            <a:r>
              <a:rPr lang="fr-FR" sz="1800" dirty="0" err="1"/>
              <a:t>koordinat</a:t>
            </a:r>
            <a:r>
              <a:rPr lang="fr-FR" sz="1800" dirty="0"/>
              <a:t> </a:t>
            </a:r>
            <a:r>
              <a:rPr lang="fr-FR" sz="1800" dirty="0" err="1"/>
              <a:t>pada</a:t>
            </a:r>
            <a:r>
              <a:rPr lang="fr-FR" sz="1800" dirty="0"/>
              <a:t> </a:t>
            </a:r>
            <a:r>
              <a:rPr lang="fr-FR" sz="1800" dirty="0" err="1"/>
              <a:t>bidang</a:t>
            </a:r>
            <a:r>
              <a:rPr lang="fr-FR" sz="1800" dirty="0"/>
              <a:t> </a:t>
            </a:r>
            <a:r>
              <a:rPr lang="fr-FR" sz="1800" dirty="0" err="1"/>
              <a:t>dwi</a:t>
            </a:r>
            <a:r>
              <a:rPr lang="fr-FR" sz="1800" dirty="0"/>
              <a:t> </a:t>
            </a:r>
            <a:r>
              <a:rPr lang="fr-FR" sz="1800" dirty="0" err="1"/>
              <a:t>warna</a:t>
            </a:r>
            <a:endParaRPr lang="fr-FR" sz="1800" dirty="0"/>
          </a:p>
          <a:p>
            <a:pPr lvl="1" algn="just"/>
            <a:r>
              <a:rPr lang="fr-FR" sz="1800" i="1" dirty="0"/>
              <a:t>F(</a:t>
            </a:r>
            <a:r>
              <a:rPr lang="fr-FR" sz="1800" i="1" dirty="0" err="1"/>
              <a:t>x,y</a:t>
            </a:r>
            <a:r>
              <a:rPr lang="fr-FR" sz="1800" i="1" dirty="0"/>
              <a:t>)</a:t>
            </a:r>
            <a:r>
              <a:rPr lang="fr-FR" sz="1800" dirty="0"/>
              <a:t> : </a:t>
            </a:r>
            <a:r>
              <a:rPr lang="fr-FR" sz="1800" dirty="0" err="1"/>
              <a:t>intensitas</a:t>
            </a:r>
            <a:r>
              <a:rPr lang="fr-FR" sz="1800" dirty="0"/>
              <a:t> </a:t>
            </a:r>
            <a:r>
              <a:rPr lang="fr-FR" sz="1800" dirty="0" err="1"/>
              <a:t>cahaya</a:t>
            </a:r>
            <a:r>
              <a:rPr lang="fr-FR" sz="1800" dirty="0"/>
              <a:t> </a:t>
            </a:r>
            <a:r>
              <a:rPr lang="fr-FR" sz="1800" dirty="0" err="1"/>
              <a:t>pada</a:t>
            </a:r>
            <a:r>
              <a:rPr lang="fr-FR" sz="1800" dirty="0"/>
              <a:t> </a:t>
            </a:r>
            <a:r>
              <a:rPr lang="fr-FR" sz="1800" dirty="0" err="1"/>
              <a:t>titik</a:t>
            </a:r>
            <a:r>
              <a:rPr lang="fr-FR" sz="1800" dirty="0"/>
              <a:t> (</a:t>
            </a:r>
            <a:r>
              <a:rPr lang="fr-FR" sz="1800" dirty="0" err="1"/>
              <a:t>x,y</a:t>
            </a:r>
            <a:r>
              <a:rPr lang="fr-FR" sz="1800" dirty="0"/>
              <a:t>)</a:t>
            </a:r>
          </a:p>
          <a:p>
            <a:pPr algn="just"/>
            <a:r>
              <a:rPr lang="fr-FR" sz="1800" dirty="0" err="1"/>
              <a:t>Nilai</a:t>
            </a:r>
            <a:r>
              <a:rPr lang="fr-FR" sz="1800" dirty="0"/>
              <a:t> f(</a:t>
            </a:r>
            <a:r>
              <a:rPr lang="fr-FR" sz="1800" dirty="0" err="1"/>
              <a:t>x,y</a:t>
            </a:r>
            <a:r>
              <a:rPr lang="fr-FR" sz="1800" dirty="0"/>
              <a:t>) </a:t>
            </a:r>
            <a:r>
              <a:rPr lang="fr-FR" sz="1800" dirty="0" err="1"/>
              <a:t>adalah</a:t>
            </a:r>
            <a:r>
              <a:rPr lang="fr-FR" sz="1800" dirty="0"/>
              <a:t> </a:t>
            </a:r>
            <a:r>
              <a:rPr lang="fr-FR" sz="1800" dirty="0" err="1"/>
              <a:t>hasil</a:t>
            </a:r>
            <a:r>
              <a:rPr lang="fr-FR" sz="1800" dirty="0"/>
              <a:t> kali dari :</a:t>
            </a:r>
          </a:p>
          <a:p>
            <a:pPr lvl="1" algn="just"/>
            <a:r>
              <a:rPr lang="fr-FR" sz="1800" i="1" dirty="0"/>
              <a:t>i(x,)</a:t>
            </a:r>
            <a:r>
              <a:rPr lang="fr-FR" sz="1800" dirty="0"/>
              <a:t> = </a:t>
            </a:r>
            <a:r>
              <a:rPr lang="fr-FR" sz="1800" dirty="0" err="1"/>
              <a:t>jumlah</a:t>
            </a:r>
            <a:r>
              <a:rPr lang="fr-FR" sz="1800" dirty="0"/>
              <a:t> </a:t>
            </a:r>
            <a:r>
              <a:rPr lang="fr-FR" sz="1800" dirty="0" err="1"/>
              <a:t>cahaya</a:t>
            </a:r>
            <a:r>
              <a:rPr lang="fr-FR" sz="1800" dirty="0"/>
              <a:t> yang </a:t>
            </a:r>
            <a:r>
              <a:rPr lang="fr-FR" sz="1800" dirty="0" err="1"/>
              <a:t>berasal</a:t>
            </a:r>
            <a:r>
              <a:rPr lang="fr-FR" sz="1800" dirty="0"/>
              <a:t> dari </a:t>
            </a:r>
            <a:r>
              <a:rPr lang="fr-FR" sz="1800" dirty="0" err="1"/>
              <a:t>sumber</a:t>
            </a:r>
            <a:r>
              <a:rPr lang="fr-FR" sz="1800" dirty="0"/>
              <a:t>, </a:t>
            </a:r>
            <a:r>
              <a:rPr lang="fr-FR" sz="1800" dirty="0" err="1"/>
              <a:t>nilainya</a:t>
            </a:r>
            <a:r>
              <a:rPr lang="fr-FR" sz="1800" dirty="0"/>
              <a:t> </a:t>
            </a:r>
            <a:r>
              <a:rPr lang="fr-FR" sz="1800" dirty="0" err="1"/>
              <a:t>antara</a:t>
            </a:r>
            <a:r>
              <a:rPr lang="fr-FR" sz="1800" dirty="0"/>
              <a:t> 0 </a:t>
            </a:r>
            <a:r>
              <a:rPr lang="fr-FR" sz="1800" dirty="0" err="1"/>
              <a:t>sampai</a:t>
            </a:r>
            <a:r>
              <a:rPr lang="fr-FR" sz="1800" dirty="0"/>
              <a:t> </a:t>
            </a:r>
            <a:r>
              <a:rPr lang="fr-FR" sz="1800" dirty="0" err="1"/>
              <a:t>tak</a:t>
            </a:r>
            <a:r>
              <a:rPr lang="fr-FR" sz="1800" dirty="0"/>
              <a:t> </a:t>
            </a:r>
            <a:r>
              <a:rPr lang="fr-FR" sz="1800" dirty="0" err="1"/>
              <a:t>terhingga</a:t>
            </a:r>
            <a:r>
              <a:rPr lang="fr-FR" sz="1800" dirty="0"/>
              <a:t>.</a:t>
            </a:r>
          </a:p>
          <a:p>
            <a:pPr lvl="1" algn="just"/>
            <a:r>
              <a:rPr lang="fr-FR" sz="1800" i="1" dirty="0"/>
              <a:t>r(</a:t>
            </a:r>
            <a:r>
              <a:rPr lang="fr-FR" sz="1800" i="1" dirty="0" err="1"/>
              <a:t>x,y</a:t>
            </a:r>
            <a:r>
              <a:rPr lang="fr-FR" sz="1800" i="1" dirty="0"/>
              <a:t>)</a:t>
            </a:r>
            <a:r>
              <a:rPr lang="fr-FR" sz="1800" dirty="0"/>
              <a:t> = </a:t>
            </a:r>
            <a:r>
              <a:rPr lang="fr-FR" sz="1800" dirty="0" err="1"/>
              <a:t>derajat</a:t>
            </a:r>
            <a:r>
              <a:rPr lang="fr-FR" sz="1800" dirty="0"/>
              <a:t> </a:t>
            </a:r>
            <a:r>
              <a:rPr lang="fr-FR" sz="1800" dirty="0" err="1"/>
              <a:t>kemampuan</a:t>
            </a:r>
            <a:r>
              <a:rPr lang="fr-FR" sz="1800" dirty="0"/>
              <a:t> </a:t>
            </a:r>
            <a:r>
              <a:rPr lang="fr-FR" sz="1800" dirty="0" err="1"/>
              <a:t>objek</a:t>
            </a:r>
            <a:r>
              <a:rPr lang="fr-FR" sz="1800" dirty="0"/>
              <a:t> </a:t>
            </a:r>
            <a:r>
              <a:rPr lang="fr-FR" sz="1800" dirty="0" err="1"/>
              <a:t>memantulkan</a:t>
            </a:r>
            <a:r>
              <a:rPr lang="fr-FR" sz="1800" dirty="0"/>
              <a:t> </a:t>
            </a:r>
            <a:r>
              <a:rPr lang="fr-FR" sz="1800" dirty="0" err="1"/>
              <a:t>cahaya</a:t>
            </a:r>
            <a:r>
              <a:rPr lang="fr-FR" sz="1800" dirty="0"/>
              <a:t> , </a:t>
            </a:r>
            <a:r>
              <a:rPr lang="fr-FR" sz="1800" dirty="0" err="1"/>
              <a:t>nilainya</a:t>
            </a:r>
            <a:r>
              <a:rPr lang="fr-FR" sz="1800" dirty="0"/>
              <a:t> </a:t>
            </a:r>
            <a:r>
              <a:rPr lang="fr-FR" sz="1800" dirty="0" err="1"/>
              <a:t>antara</a:t>
            </a:r>
            <a:r>
              <a:rPr lang="fr-FR" sz="1800" dirty="0"/>
              <a:t> 0 dan 1.</a:t>
            </a:r>
          </a:p>
          <a:p>
            <a:pPr lvl="1" algn="just"/>
            <a:r>
              <a:rPr lang="fr-FR" sz="1800" dirty="0" err="1"/>
              <a:t>Jadi</a:t>
            </a:r>
            <a:r>
              <a:rPr lang="fr-FR" sz="1800" dirty="0"/>
              <a:t> </a:t>
            </a:r>
            <a:r>
              <a:rPr lang="fr-FR" sz="1800" i="1" dirty="0"/>
              <a:t>f(</a:t>
            </a:r>
            <a:r>
              <a:rPr lang="fr-FR" sz="1800" i="1" dirty="0" err="1"/>
              <a:t>x,y</a:t>
            </a:r>
            <a:r>
              <a:rPr lang="fr-FR" sz="1800" i="1" dirty="0"/>
              <a:t>) = i(</a:t>
            </a:r>
            <a:r>
              <a:rPr lang="fr-FR" sz="1800" i="1" dirty="0" err="1"/>
              <a:t>x,y</a:t>
            </a:r>
            <a:r>
              <a:rPr lang="fr-FR" sz="1800" i="1" dirty="0"/>
              <a:t>) . r(</a:t>
            </a:r>
            <a:r>
              <a:rPr lang="fr-FR" sz="1800" i="1" dirty="0" err="1"/>
              <a:t>x,y</a:t>
            </a:r>
            <a:r>
              <a:rPr lang="fr-FR" sz="1800" i="1" dirty="0"/>
              <a:t>)</a:t>
            </a:r>
            <a:endParaRPr lang="id-ID" sz="1800" i="1" dirty="0"/>
          </a:p>
          <a:p>
            <a:pPr lvl="1" algn="just">
              <a:buNone/>
            </a:pPr>
            <a:endParaRPr lang="fr-FR" sz="1800" i="1" dirty="0"/>
          </a:p>
        </p:txBody>
      </p:sp>
      <p:pic>
        <p:nvPicPr>
          <p:cNvPr id="5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61725" y="5073016"/>
            <a:ext cx="401121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395536" y="764705"/>
            <a:ext cx="8352928" cy="5832648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90000"/>
              </a:lnSpc>
            </a:pPr>
            <a:r>
              <a:rPr lang="fr-FR" sz="1400" dirty="0" err="1"/>
              <a:t>Untuk</a:t>
            </a:r>
            <a:r>
              <a:rPr lang="fr-FR" sz="1400" dirty="0"/>
              <a:t> </a:t>
            </a:r>
            <a:r>
              <a:rPr lang="fr-FR" sz="1400" dirty="0" err="1"/>
              <a:t>memudahkan</a:t>
            </a:r>
            <a:r>
              <a:rPr lang="fr-FR" sz="1400" dirty="0"/>
              <a:t> </a:t>
            </a:r>
            <a:r>
              <a:rPr lang="fr-FR" sz="1400" dirty="0" err="1"/>
              <a:t>implementasi</a:t>
            </a:r>
            <a:r>
              <a:rPr lang="fr-FR" sz="1400" dirty="0"/>
              <a:t> , </a:t>
            </a:r>
            <a:r>
              <a:rPr lang="fr-FR" sz="1400" dirty="0" err="1"/>
              <a:t>jumlah</a:t>
            </a:r>
            <a:r>
              <a:rPr lang="fr-FR" sz="1400" dirty="0"/>
              <a:t> </a:t>
            </a:r>
            <a:r>
              <a:rPr lang="fr-FR" sz="1400" dirty="0" err="1"/>
              <a:t>terokan</a:t>
            </a:r>
            <a:r>
              <a:rPr lang="fr-FR" sz="1400" dirty="0"/>
              <a:t> </a:t>
            </a:r>
            <a:r>
              <a:rPr lang="fr-FR" sz="1400" dirty="0" err="1"/>
              <a:t>biasanya</a:t>
            </a:r>
            <a:r>
              <a:rPr lang="fr-FR" sz="1400" dirty="0"/>
              <a:t> </a:t>
            </a:r>
            <a:r>
              <a:rPr lang="fr-FR" sz="1400" dirty="0" err="1"/>
              <a:t>diasumsikan</a:t>
            </a:r>
            <a:r>
              <a:rPr lang="fr-FR" sz="1400" dirty="0"/>
              <a:t> </a:t>
            </a:r>
            <a:r>
              <a:rPr lang="fr-FR" sz="1400" dirty="0" err="1"/>
              <a:t>dengan</a:t>
            </a:r>
            <a:r>
              <a:rPr lang="fr-FR" sz="1400" dirty="0"/>
              <a:t>,</a:t>
            </a:r>
          </a:p>
          <a:p>
            <a:pPr marL="0" indent="0" algn="just">
              <a:lnSpc>
                <a:spcPct val="90000"/>
              </a:lnSpc>
            </a:pPr>
            <a:r>
              <a:rPr lang="fr-FR" sz="1400" dirty="0"/>
              <a:t>N = 2</a:t>
            </a:r>
            <a:r>
              <a:rPr lang="fr-FR" sz="1400" baseline="30000" dirty="0"/>
              <a:t>n</a:t>
            </a:r>
            <a:r>
              <a:rPr lang="fr-FR" sz="1400" dirty="0"/>
              <a:t>,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     </a:t>
            </a:r>
            <a:r>
              <a:rPr lang="fr-FR" sz="1400" dirty="0" err="1"/>
              <a:t>dimana</a:t>
            </a:r>
            <a:r>
              <a:rPr lang="fr-FR" sz="1400" dirty="0"/>
              <a:t>, N = </a:t>
            </a:r>
            <a:r>
              <a:rPr lang="fr-FR" sz="1400" dirty="0" err="1"/>
              <a:t>jumlah</a:t>
            </a:r>
            <a:r>
              <a:rPr lang="fr-FR" sz="1400" dirty="0"/>
              <a:t> </a:t>
            </a:r>
            <a:r>
              <a:rPr lang="fr-FR" sz="1400" dirty="0" err="1"/>
              <a:t>penerokan</a:t>
            </a:r>
            <a:r>
              <a:rPr lang="fr-FR" sz="1400" dirty="0"/>
              <a:t> </a:t>
            </a:r>
            <a:r>
              <a:rPr lang="fr-FR" sz="1400" dirty="0" err="1"/>
              <a:t>pada</a:t>
            </a:r>
            <a:r>
              <a:rPr lang="fr-FR" sz="1400" dirty="0"/>
              <a:t> </a:t>
            </a:r>
            <a:r>
              <a:rPr lang="fr-FR" sz="1400" dirty="0" err="1"/>
              <a:t>baris:kolom</a:t>
            </a:r>
            <a:endParaRPr lang="fr-FR" sz="1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		      n = </a:t>
            </a:r>
            <a:r>
              <a:rPr lang="fr-FR" sz="1400" dirty="0" err="1"/>
              <a:t>bilangan</a:t>
            </a:r>
            <a:r>
              <a:rPr lang="fr-FR" sz="1400" dirty="0"/>
              <a:t> </a:t>
            </a:r>
            <a:r>
              <a:rPr lang="fr-FR" sz="1400" dirty="0" err="1"/>
              <a:t>bulat</a:t>
            </a:r>
            <a:r>
              <a:rPr lang="fr-FR" sz="1400" dirty="0"/>
              <a:t> </a:t>
            </a:r>
            <a:r>
              <a:rPr lang="fr-FR" sz="1400" dirty="0" err="1"/>
              <a:t>positip</a:t>
            </a:r>
            <a:endParaRPr lang="fr-FR" sz="1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    </a:t>
            </a:r>
            <a:r>
              <a:rPr lang="fr-FR" sz="1400" dirty="0" err="1"/>
              <a:t>misal</a:t>
            </a:r>
            <a:r>
              <a:rPr lang="fr-FR" sz="1400" dirty="0"/>
              <a:t> 256 x  256 pixel, 128x256 pixel, 8x8 pixel …</a:t>
            </a:r>
          </a:p>
          <a:p>
            <a:pPr marL="0" indent="0" algn="just">
              <a:lnSpc>
                <a:spcPct val="90000"/>
              </a:lnSpc>
              <a:buNone/>
            </a:pPr>
            <a:endParaRPr lang="fr-FR" sz="1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 err="1"/>
              <a:t>Skala</a:t>
            </a:r>
            <a:r>
              <a:rPr lang="fr-FR" sz="1400" dirty="0"/>
              <a:t>/</a:t>
            </a:r>
            <a:r>
              <a:rPr lang="fr-FR" sz="1400" dirty="0" err="1"/>
              <a:t>derajat</a:t>
            </a:r>
            <a:r>
              <a:rPr lang="fr-FR" sz="1400" dirty="0"/>
              <a:t>  </a:t>
            </a:r>
            <a:r>
              <a:rPr lang="fr-FR" sz="1400" dirty="0" err="1"/>
              <a:t>Keabuan</a:t>
            </a:r>
            <a:r>
              <a:rPr lang="fr-FR" sz="1400" dirty="0"/>
              <a:t> :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 G = 2 </a:t>
            </a:r>
            <a:r>
              <a:rPr lang="fr-FR" sz="1400" baseline="30000" dirty="0"/>
              <a:t>n</a:t>
            </a:r>
            <a:endParaRPr lang="fr-FR" sz="1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 err="1"/>
              <a:t>Dimana</a:t>
            </a:r>
            <a:r>
              <a:rPr lang="fr-FR" sz="1400" dirty="0"/>
              <a:t> : G = </a:t>
            </a:r>
            <a:r>
              <a:rPr lang="fr-FR" sz="1400" dirty="0" err="1"/>
              <a:t>derajat</a:t>
            </a:r>
            <a:r>
              <a:rPr lang="fr-FR" sz="1400" dirty="0"/>
              <a:t> </a:t>
            </a:r>
            <a:r>
              <a:rPr lang="fr-FR" sz="1400" dirty="0" err="1"/>
              <a:t>keabuan</a:t>
            </a:r>
            <a:r>
              <a:rPr lang="fr-FR" sz="1400" dirty="0"/>
              <a:t>,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		   m=</a:t>
            </a:r>
            <a:r>
              <a:rPr lang="fr-FR" sz="1400" dirty="0" err="1"/>
              <a:t>bilangan</a:t>
            </a:r>
            <a:r>
              <a:rPr lang="fr-FR" sz="1400" dirty="0"/>
              <a:t> </a:t>
            </a:r>
            <a:r>
              <a:rPr lang="fr-FR" sz="1400" dirty="0" err="1"/>
              <a:t>bulat</a:t>
            </a:r>
            <a:r>
              <a:rPr lang="fr-FR" sz="1400" dirty="0"/>
              <a:t> </a:t>
            </a:r>
            <a:r>
              <a:rPr lang="fr-FR" sz="1400" dirty="0" err="1"/>
              <a:t>positip</a:t>
            </a:r>
            <a:endParaRPr lang="fr-FR" sz="1400" dirty="0"/>
          </a:p>
          <a:p>
            <a:pPr marL="0" indent="0" algn="just">
              <a:lnSpc>
                <a:spcPct val="90000"/>
              </a:lnSpc>
              <a:buNone/>
            </a:pPr>
            <a:endParaRPr lang="fr-FR" sz="1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b="1" dirty="0" err="1"/>
              <a:t>Skala</a:t>
            </a:r>
            <a:r>
              <a:rPr lang="fr-FR" sz="1400" b="1" dirty="0"/>
              <a:t> </a:t>
            </a:r>
            <a:r>
              <a:rPr lang="fr-FR" sz="1400" b="1" dirty="0" err="1"/>
              <a:t>keabuan</a:t>
            </a:r>
            <a:r>
              <a:rPr lang="fr-FR" sz="1400" b="1" dirty="0"/>
              <a:t>		</a:t>
            </a:r>
            <a:r>
              <a:rPr lang="fr-FR" sz="1400" b="1" dirty="0" err="1"/>
              <a:t>Nilai</a:t>
            </a:r>
            <a:r>
              <a:rPr lang="fr-FR" sz="1400" b="1" dirty="0"/>
              <a:t> </a:t>
            </a:r>
            <a:r>
              <a:rPr lang="fr-FR" sz="1400" b="1" dirty="0" err="1"/>
              <a:t>keabuan</a:t>
            </a:r>
            <a:r>
              <a:rPr lang="fr-FR" sz="1400" b="1" dirty="0"/>
              <a:t>	pixel </a:t>
            </a:r>
            <a:r>
              <a:rPr lang="fr-FR" sz="1400" b="1" dirty="0" err="1"/>
              <a:t>depth</a:t>
            </a:r>
            <a:endParaRPr lang="fr-FR" sz="1400" b="1" baseline="300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2</a:t>
            </a:r>
            <a:r>
              <a:rPr lang="fr-FR" sz="1400" baseline="30000" dirty="0"/>
              <a:t>1</a:t>
            </a:r>
            <a:r>
              <a:rPr lang="fr-FR" sz="1400" dirty="0"/>
              <a:t> ( 2 </a:t>
            </a:r>
            <a:r>
              <a:rPr lang="fr-FR" sz="1400" dirty="0" err="1"/>
              <a:t>nilai</a:t>
            </a:r>
            <a:r>
              <a:rPr lang="fr-FR" sz="1400" dirty="0"/>
              <a:t> )		  	0,1				1 bit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2</a:t>
            </a:r>
            <a:r>
              <a:rPr lang="fr-FR" sz="1400" baseline="30000" dirty="0"/>
              <a:t>2</a:t>
            </a:r>
            <a:r>
              <a:rPr lang="fr-FR" sz="1400" dirty="0"/>
              <a:t> ( 4 </a:t>
            </a:r>
            <a:r>
              <a:rPr lang="fr-FR" sz="1400" dirty="0" err="1"/>
              <a:t>nilai</a:t>
            </a:r>
            <a:r>
              <a:rPr lang="fr-FR" sz="1400" dirty="0"/>
              <a:t> )		  	0 </a:t>
            </a:r>
            <a:r>
              <a:rPr lang="fr-FR" sz="1400" dirty="0" err="1"/>
              <a:t>sampai</a:t>
            </a:r>
            <a:r>
              <a:rPr lang="fr-FR" sz="1400" dirty="0"/>
              <a:t> 3		2 bit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2</a:t>
            </a:r>
            <a:r>
              <a:rPr lang="fr-FR" sz="1400" baseline="30000" dirty="0"/>
              <a:t>4</a:t>
            </a:r>
            <a:r>
              <a:rPr lang="fr-FR" sz="1400" dirty="0"/>
              <a:t> ( 16 </a:t>
            </a:r>
            <a:r>
              <a:rPr lang="fr-FR" sz="1400" dirty="0" err="1"/>
              <a:t>nilai</a:t>
            </a:r>
            <a:r>
              <a:rPr lang="fr-FR" sz="1400" dirty="0"/>
              <a:t> )		 	0 </a:t>
            </a:r>
            <a:r>
              <a:rPr lang="fr-FR" sz="1400" dirty="0" err="1"/>
              <a:t>sampai</a:t>
            </a:r>
            <a:r>
              <a:rPr lang="fr-FR" sz="1400" dirty="0"/>
              <a:t> 15		4 bit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2</a:t>
            </a:r>
            <a:r>
              <a:rPr lang="fr-FR" sz="1400" baseline="30000" dirty="0"/>
              <a:t>8</a:t>
            </a:r>
            <a:r>
              <a:rPr lang="fr-FR" sz="1400" dirty="0"/>
              <a:t> (256 </a:t>
            </a:r>
            <a:r>
              <a:rPr lang="fr-FR" sz="1400" dirty="0" err="1"/>
              <a:t>nilai</a:t>
            </a:r>
            <a:r>
              <a:rPr lang="fr-FR" sz="1400" dirty="0"/>
              <a:t> )		0 </a:t>
            </a:r>
            <a:r>
              <a:rPr lang="fr-FR" sz="1400" dirty="0" err="1"/>
              <a:t>sampai</a:t>
            </a:r>
            <a:r>
              <a:rPr lang="fr-FR" sz="1400" dirty="0"/>
              <a:t> 256	8 bit</a:t>
            </a:r>
          </a:p>
          <a:p>
            <a:pPr marL="0" indent="0" algn="just">
              <a:lnSpc>
                <a:spcPct val="90000"/>
              </a:lnSpc>
              <a:buNone/>
            </a:pPr>
            <a:endParaRPr lang="fr-FR" sz="1400" dirty="0"/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 err="1"/>
              <a:t>Penyimpanan</a:t>
            </a:r>
            <a:r>
              <a:rPr lang="fr-FR" sz="1400" dirty="0"/>
              <a:t> </a:t>
            </a:r>
            <a:r>
              <a:rPr lang="fr-FR" sz="1400" dirty="0" err="1"/>
              <a:t>citra</a:t>
            </a:r>
            <a:r>
              <a:rPr lang="fr-FR" sz="1400" dirty="0"/>
              <a:t> digital yang </a:t>
            </a:r>
            <a:r>
              <a:rPr lang="fr-FR" sz="1400" dirty="0" err="1"/>
              <a:t>diterok</a:t>
            </a:r>
            <a:r>
              <a:rPr lang="fr-FR" sz="1400" dirty="0"/>
              <a:t> </a:t>
            </a:r>
            <a:r>
              <a:rPr lang="fr-FR" sz="1400" dirty="0" err="1"/>
              <a:t>menjadi</a:t>
            </a:r>
            <a:r>
              <a:rPr lang="fr-FR" sz="1400" dirty="0"/>
              <a:t> </a:t>
            </a:r>
            <a:r>
              <a:rPr lang="fr-FR" sz="1400" dirty="0" err="1"/>
              <a:t>NxM</a:t>
            </a:r>
            <a:r>
              <a:rPr lang="fr-FR" sz="1400" dirty="0"/>
              <a:t> pixel dan </a:t>
            </a:r>
            <a:r>
              <a:rPr lang="fr-FR" sz="1400" dirty="0" err="1"/>
              <a:t>dikuantisasi</a:t>
            </a:r>
            <a:r>
              <a:rPr lang="fr-FR" sz="1400" dirty="0"/>
              <a:t> </a:t>
            </a:r>
            <a:r>
              <a:rPr lang="fr-FR" sz="1400" dirty="0" err="1"/>
              <a:t>menjadi</a:t>
            </a:r>
            <a:r>
              <a:rPr lang="fr-FR" sz="1400" dirty="0"/>
              <a:t> G=2</a:t>
            </a:r>
            <a:r>
              <a:rPr lang="fr-FR" sz="1400" baseline="30000" dirty="0"/>
              <a:t>m</a:t>
            </a:r>
            <a:r>
              <a:rPr lang="fr-FR" sz="1400" dirty="0"/>
              <a:t> </a:t>
            </a:r>
            <a:r>
              <a:rPr lang="fr-FR" sz="1400" dirty="0" err="1"/>
              <a:t>memerlukan</a:t>
            </a:r>
            <a:r>
              <a:rPr lang="fr-FR" sz="1400" dirty="0"/>
              <a:t> </a:t>
            </a:r>
            <a:r>
              <a:rPr lang="fr-FR" sz="1400" dirty="0" err="1"/>
              <a:t>memori</a:t>
            </a:r>
            <a:r>
              <a:rPr lang="fr-FR" sz="1400" dirty="0"/>
              <a:t> </a:t>
            </a:r>
            <a:r>
              <a:rPr lang="fr-FR" sz="1400" dirty="0" err="1"/>
              <a:t>sebanyak</a:t>
            </a:r>
            <a:r>
              <a:rPr lang="fr-FR" sz="1400" dirty="0"/>
              <a:t> 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/>
              <a:t>B = N x M x m</a:t>
            </a:r>
          </a:p>
          <a:p>
            <a:pPr marL="0" indent="0" algn="just">
              <a:lnSpc>
                <a:spcPct val="90000"/>
              </a:lnSpc>
              <a:buNone/>
            </a:pPr>
            <a:r>
              <a:rPr lang="fr-FR" sz="1400" dirty="0" err="1"/>
              <a:t>Contoh</a:t>
            </a:r>
            <a:r>
              <a:rPr lang="fr-FR" sz="1400" dirty="0"/>
              <a:t> 512x512x8 = 2048.000 bit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485900" y="1063526"/>
            <a:ext cx="6172200" cy="340221"/>
          </a:xfrm>
        </p:spPr>
        <p:txBody>
          <a:bodyPr>
            <a:normAutofit fontScale="90000"/>
          </a:bodyPr>
          <a:lstStyle/>
          <a:p>
            <a:r>
              <a:rPr lang="en-US" sz="3000"/>
              <a:t>Perolehan Citra Digital</a:t>
            </a:r>
            <a:endParaRPr lang="en-GB" sz="300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4343" y="2059027"/>
            <a:ext cx="5835314" cy="4066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6447" y="1628800"/>
            <a:ext cx="6171105" cy="4433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id-ID" dirty="0"/>
              <a:t>Sumber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sz="2400" dirty="0"/>
              <a:t>Solomon, C and Breckon, T,</a:t>
            </a:r>
            <a:r>
              <a:rPr lang="en-US" sz="2400" dirty="0"/>
              <a:t> </a:t>
            </a:r>
            <a:r>
              <a:rPr lang="id-ID" sz="2400" dirty="0"/>
              <a:t>“Fundamentals_of_Digital_Image_Processing__A_Practical_Approach_with_Examples_in_Matlab “ John Willey and Son “ 2012</a:t>
            </a:r>
          </a:p>
          <a:p>
            <a:pPr marL="0" indent="0">
              <a:buNone/>
            </a:pPr>
            <a:br>
              <a:rPr lang="id-ID" dirty="0"/>
            </a:br>
            <a:endParaRPr lang="id-ID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videndVTI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OUR.pptx" id="{C8B94E25-33BD-45D5-BF09-DFDE6F66F827}" vid="{3906A810-667D-48F7-952C-A904CEA9ED63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681</Words>
  <Application>Microsoft Office PowerPoint</Application>
  <PresentationFormat>On-screen Show (4:3)</PresentationFormat>
  <Paragraphs>116</Paragraphs>
  <Slides>21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Algerian</vt:lpstr>
      <vt:lpstr>Arial</vt:lpstr>
      <vt:lpstr>Calibri</vt:lpstr>
      <vt:lpstr>Franklin Gothic Book</vt:lpstr>
      <vt:lpstr>Franklin Gothic Demi</vt:lpstr>
      <vt:lpstr>Times New Roman</vt:lpstr>
      <vt:lpstr>Wingdings</vt:lpstr>
      <vt:lpstr>Wingdings 2</vt:lpstr>
      <vt:lpstr>Office Theme</vt:lpstr>
      <vt:lpstr>DividendVTI</vt:lpstr>
      <vt:lpstr>PENGENALAN CITRA DIGITAL</vt:lpstr>
      <vt:lpstr>DESKRIPSI MATA KULIAH</vt:lpstr>
      <vt:lpstr>SISTEM PENILAIAN DAN REFERENSI</vt:lpstr>
      <vt:lpstr>JADWAL PERKULIAHAN</vt:lpstr>
      <vt:lpstr>Contoh Citra</vt:lpstr>
      <vt:lpstr>Contoh Citra </vt:lpstr>
      <vt:lpstr>PowerPoint Presentation</vt:lpstr>
      <vt:lpstr>PowerPoint Presentation</vt:lpstr>
      <vt:lpstr>Definisi Pemrosesan Citra</vt:lpstr>
      <vt:lpstr>Pemrosesan/Pengolahan Citra</vt:lpstr>
      <vt:lpstr>CONTOH PEMROSESAN CITRA </vt:lpstr>
      <vt:lpstr>CONTOH PENGOLAHAN CITRA</vt:lpstr>
      <vt:lpstr>Contoh hasil operasi Connected Component labelling</vt:lpstr>
      <vt:lpstr> Hasil Operasi Image SmootHing</vt:lpstr>
      <vt:lpstr>PowerPoint Presentation</vt:lpstr>
      <vt:lpstr>Hasil Operasi Morphologi (Dilasi)</vt:lpstr>
      <vt:lpstr>Definisi Citra</vt:lpstr>
      <vt:lpstr>PowerPoint Presentation</vt:lpstr>
      <vt:lpstr>Perolehan Citra Digital</vt:lpstr>
      <vt:lpstr>PowerPoint Presentation</vt:lpstr>
      <vt:lpstr>Sumber 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Pengantar Citra Digital</dc:title>
  <dc:creator>722</dc:creator>
  <cp:lastModifiedBy>Robi</cp:lastModifiedBy>
  <cp:revision>15</cp:revision>
  <dcterms:created xsi:type="dcterms:W3CDTF">2012-11-11T11:50:30Z</dcterms:created>
  <dcterms:modified xsi:type="dcterms:W3CDTF">2020-02-17T13:28:29Z</dcterms:modified>
</cp:coreProperties>
</file>