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 id="2147483756" r:id="rId2"/>
    <p:sldMasterId id="2147483770" r:id="rId3"/>
  </p:sldMasterIdLst>
  <p:notesMasterIdLst>
    <p:notesMasterId r:id="rId62"/>
  </p:notesMasterIdLst>
  <p:sldIdLst>
    <p:sldId id="256"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315" r:id="rId39"/>
    <p:sldId id="316" r:id="rId40"/>
    <p:sldId id="317" r:id="rId41"/>
    <p:sldId id="318" r:id="rId42"/>
    <p:sldId id="319" r:id="rId43"/>
    <p:sldId id="320" r:id="rId44"/>
    <p:sldId id="321" r:id="rId45"/>
    <p:sldId id="322" r:id="rId46"/>
    <p:sldId id="323" r:id="rId47"/>
    <p:sldId id="324" r:id="rId48"/>
    <p:sldId id="325" r:id="rId49"/>
    <p:sldId id="326" r:id="rId50"/>
    <p:sldId id="327" r:id="rId51"/>
    <p:sldId id="328" r:id="rId52"/>
    <p:sldId id="329" r:id="rId53"/>
    <p:sldId id="330" r:id="rId54"/>
    <p:sldId id="331" r:id="rId55"/>
    <p:sldId id="332" r:id="rId56"/>
    <p:sldId id="333" r:id="rId57"/>
    <p:sldId id="334" r:id="rId58"/>
    <p:sldId id="335" r:id="rId59"/>
    <p:sldId id="336" r:id="rId60"/>
    <p:sldId id="337" r:id="rId6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4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F365D7-7C0F-4348-B631-6211A0363D9E}" type="datetimeFigureOut">
              <a:rPr lang="id-ID" smtClean="0"/>
              <a:t>18/09/2017</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BB44CA-D458-420D-9BDF-5C43FD125C02}" type="slidenum">
              <a:rPr lang="id-ID" smtClean="0"/>
              <a:t>‹#›</a:t>
            </a:fld>
            <a:endParaRPr lang="id-ID"/>
          </a:p>
        </p:txBody>
      </p:sp>
    </p:spTree>
    <p:extLst>
      <p:ext uri="{BB962C8B-B14F-4D97-AF65-F5344CB8AC3E}">
        <p14:creationId xmlns:p14="http://schemas.microsoft.com/office/powerpoint/2010/main" val="3040625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5E85DCB-1B24-4510-8F21-336652EF232F}" type="slidenum">
              <a:rPr lang="en-US">
                <a:solidFill>
                  <a:prstClr val="black"/>
                </a:solidFill>
              </a:rPr>
              <a:pPr eaLnBrk="1" hangingPunct="1"/>
              <a:t>4</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8FF6B3-053A-4F61-91D6-2B7840E9C5C5}" type="slidenum">
              <a:rPr lang="en-US">
                <a:solidFill>
                  <a:prstClr val="black"/>
                </a:solidFill>
              </a:rPr>
              <a:pPr eaLnBrk="1" hangingPunct="1"/>
              <a:t>5</a:t>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7328B3B-4C72-496C-96C2-AE50B408B843}" type="slidenum">
              <a:rPr lang="en-US">
                <a:solidFill>
                  <a:prstClr val="black"/>
                </a:solidFill>
              </a:rPr>
              <a:pPr eaLnBrk="1" hangingPunct="1"/>
              <a:t>6</a:t>
            </a:fld>
            <a:endParaRPr lang="en-US">
              <a:solidFill>
                <a:prstClr val="black"/>
              </a:solidFill>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5B22FC7-7D81-48F2-B55F-80C38615EB43}" type="slidenum">
              <a:rPr lang="en-US">
                <a:solidFill>
                  <a:prstClr val="black"/>
                </a:solidFill>
              </a:rPr>
              <a:pPr eaLnBrk="1" hangingPunct="1"/>
              <a:t>7</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11A4EDF-68F2-4FE0-BE51-AAEAC2E8BCBB}" type="slidenum">
              <a:rPr lang="en-US">
                <a:solidFill>
                  <a:prstClr val="black"/>
                </a:solidFill>
              </a:rPr>
              <a:pPr eaLnBrk="1" hangingPunct="1"/>
              <a:t>8</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8A98F3D-F320-45A7-BAC9-CAE11EE38B1F}" type="slidenum">
              <a:rPr lang="en-US">
                <a:solidFill>
                  <a:prstClr val="black"/>
                </a:solidFill>
              </a:rPr>
              <a:pPr eaLnBrk="1" hangingPunct="1"/>
              <a:t>9</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AF08BCF-90C5-4AF6-B177-DDB800F2E235}" type="slidenum">
              <a:rPr lang="en-US">
                <a:solidFill>
                  <a:prstClr val="black"/>
                </a:solidFill>
              </a:rPr>
              <a:pPr eaLnBrk="1" hangingPunct="1"/>
              <a:t>10</a:t>
            </a:fld>
            <a:endParaRPr 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9C5470E-01D8-4A0C-980A-05F3C6B7504A}" type="slidenum">
              <a:rPr lang="en-US">
                <a:solidFill>
                  <a:prstClr val="black"/>
                </a:solidFill>
              </a:rPr>
              <a:pPr eaLnBrk="1" hangingPunct="1"/>
              <a:t>11</a:t>
            </a:fld>
            <a:endParaRPr lang="en-US">
              <a:solidFill>
                <a:prstClr val="black"/>
              </a:solidFill>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FFD088D-3CA7-4D0B-9906-6B33DD29EFD7}" type="slidenum">
              <a:rPr lang="en-US">
                <a:solidFill>
                  <a:prstClr val="black"/>
                </a:solidFill>
              </a:rPr>
              <a:pPr eaLnBrk="1" hangingPunct="1"/>
              <a:t>12</a:t>
            </a:fld>
            <a:endParaRPr lang="en-US">
              <a:solidFill>
                <a:prstClr val="black"/>
              </a:solidFill>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93E590F-F275-487B-BB11-DB9BFF2C2B98}" type="slidenum">
              <a:rPr lang="en-US">
                <a:solidFill>
                  <a:prstClr val="black"/>
                </a:solidFill>
              </a:rPr>
              <a:pPr eaLnBrk="1" hangingPunct="1"/>
              <a:t>13</a:t>
            </a:fld>
            <a:endParaRPr lang="en-US">
              <a:solidFill>
                <a:prstClr val="black"/>
              </a:solidFill>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F38819E-2651-42A4-920A-AA459B2ED4B0}" type="slidenum">
              <a:rPr lang="en-US">
                <a:solidFill>
                  <a:prstClr val="black"/>
                </a:solidFill>
              </a:rPr>
              <a:pPr eaLnBrk="1" hangingPunct="1"/>
              <a:t>14</a:t>
            </a:fld>
            <a:endParaRPr lang="en-US">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42C8368-C4CB-4EE9-A282-893CD1D75EAC}" type="slidenum">
              <a:rPr lang="en-US">
                <a:solidFill>
                  <a:prstClr val="black"/>
                </a:solidFill>
              </a:rPr>
              <a:pPr eaLnBrk="1" hangingPunct="1"/>
              <a:t>15</a:t>
            </a:fld>
            <a:endParaRPr 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BBF91F1-86C9-4687-8E58-ECDE6F957A07}" type="slidenum">
              <a:rPr lang="en-US">
                <a:solidFill>
                  <a:prstClr val="black"/>
                </a:solidFill>
              </a:rPr>
              <a:pPr eaLnBrk="1" hangingPunct="1"/>
              <a:t>16</a:t>
            </a:fld>
            <a:endParaRPr 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EABD667-B39E-43A6-83B8-4AE228EEA4B6}" type="slidenum">
              <a:rPr lang="en-US">
                <a:solidFill>
                  <a:prstClr val="black"/>
                </a:solidFill>
              </a:rPr>
              <a:pPr eaLnBrk="1" hangingPunct="1"/>
              <a:t>17</a:t>
            </a:fld>
            <a:endParaRPr 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06575C6-ABA0-4172-9D3D-2326055761CB}" type="slidenum">
              <a:rPr lang="en-US">
                <a:solidFill>
                  <a:prstClr val="black"/>
                </a:solidFill>
              </a:rPr>
              <a:pPr eaLnBrk="1" hangingPunct="1"/>
              <a:t>18</a:t>
            </a:fld>
            <a:endParaRPr 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CAFF446-22A3-4354-B283-4E9535ED5626}" type="slidenum">
              <a:rPr lang="en-US">
                <a:solidFill>
                  <a:prstClr val="black"/>
                </a:solidFill>
              </a:rPr>
              <a:pPr eaLnBrk="1" hangingPunct="1"/>
              <a:t>19</a:t>
            </a:fld>
            <a:endParaRPr lang="en-US">
              <a:solidFill>
                <a:prstClr val="black"/>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6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4F62980-C00B-42EC-A865-A43C23311A98}" type="slidenum">
              <a:rPr lang="en-US">
                <a:solidFill>
                  <a:prstClr val="black"/>
                </a:solidFill>
              </a:rPr>
              <a:pPr eaLnBrk="1" hangingPunct="1"/>
              <a:t>20</a:t>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70ADBA6-2C8B-4DA5-A6D1-F8539ECB145A}" type="slidenum">
              <a:rPr lang="en-US">
                <a:solidFill>
                  <a:prstClr val="black"/>
                </a:solidFill>
              </a:rPr>
              <a:pPr eaLnBrk="1" hangingPunct="1"/>
              <a:t>21</a:t>
            </a:fld>
            <a:endParaRPr 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C53AE4-0271-4B1C-80CE-E5CDB293D293}" type="slidenum">
              <a:rPr lang="en-US">
                <a:solidFill>
                  <a:prstClr val="black"/>
                </a:solidFill>
              </a:rPr>
              <a:pPr eaLnBrk="1" hangingPunct="1"/>
              <a:t>22</a:t>
            </a:fld>
            <a:endParaRPr 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D0766CA-7419-4B2F-A3A2-7C821DF9B8C5}" type="slidenum">
              <a:rPr lang="en-US">
                <a:solidFill>
                  <a:prstClr val="black"/>
                </a:solidFill>
              </a:rPr>
              <a:pPr eaLnBrk="1" hangingPunct="1"/>
              <a:t>23</a:t>
            </a:fld>
            <a:endParaRPr lang="en-US">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0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FDEEB91-CE44-49FB-ADBE-14F7B8113C79}" type="slidenum">
              <a:rPr lang="en-US">
                <a:solidFill>
                  <a:prstClr val="black"/>
                </a:solidFill>
              </a:rPr>
              <a:pPr eaLnBrk="1" hangingPunct="1"/>
              <a:t>24</a:t>
            </a:fld>
            <a:endParaRPr 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9E6FA55-734A-446E-BE99-2508C74DAFE4}" type="slidenum">
              <a:rPr lang="en-US">
                <a:solidFill>
                  <a:prstClr val="black"/>
                </a:solidFill>
              </a:rPr>
              <a:pPr eaLnBrk="1" hangingPunct="1"/>
              <a:t>25</a:t>
            </a:fld>
            <a:endParaRPr 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2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EBC0C33-208C-489D-B40E-D0103AF2991B}" type="slidenum">
              <a:rPr lang="en-US">
                <a:solidFill>
                  <a:prstClr val="black"/>
                </a:solidFill>
              </a:rPr>
              <a:pPr eaLnBrk="1" hangingPunct="1"/>
              <a:t>26</a:t>
            </a:fld>
            <a:endParaRPr lang="en-US">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5FAC789-7B1A-4C8B-A59D-7E434CF22024}" type="slidenum">
              <a:rPr lang="en-US">
                <a:solidFill>
                  <a:prstClr val="black"/>
                </a:solidFill>
              </a:rPr>
              <a:pPr eaLnBrk="1" hangingPunct="1"/>
              <a:t>27</a:t>
            </a:fld>
            <a:endParaRPr lang="en-US">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8A58806-C88E-4D76-8466-D77F2679D6E3}" type="slidenum">
              <a:rPr lang="en-US">
                <a:solidFill>
                  <a:prstClr val="black"/>
                </a:solidFill>
              </a:rPr>
              <a:pPr eaLnBrk="1" hangingPunct="1"/>
              <a:t>28</a:t>
            </a:fld>
            <a:endParaRPr lang="en-US">
              <a:solidFill>
                <a:prstClr val="black"/>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4C68FF4-4E69-4B4B-9BAF-583D533C8D95}" type="slidenum">
              <a:rPr lang="en-US">
                <a:solidFill>
                  <a:prstClr val="black"/>
                </a:solidFill>
              </a:rPr>
              <a:pPr eaLnBrk="1" hangingPunct="1"/>
              <a:t>29</a:t>
            </a:fld>
            <a:endParaRPr lang="en-US">
              <a:solidFill>
                <a:prstClr val="black"/>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4D6AEA0-959B-4EC4-993C-050EA16E80DB}" type="slidenum">
              <a:rPr lang="en-US">
                <a:solidFill>
                  <a:prstClr val="black"/>
                </a:solidFill>
              </a:rPr>
              <a:pPr eaLnBrk="1" hangingPunct="1"/>
              <a:t>30</a:t>
            </a:fld>
            <a:endParaRPr lang="en-US">
              <a:solidFill>
                <a:prstClr val="black"/>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8E7A79C-9E9A-4EED-B613-4969B2BB71DE}" type="slidenum">
              <a:rPr lang="en-US">
                <a:solidFill>
                  <a:prstClr val="black"/>
                </a:solidFill>
              </a:rPr>
              <a:pPr eaLnBrk="1" hangingPunct="1"/>
              <a:t>31</a:t>
            </a:fld>
            <a:endParaRPr lang="en-US">
              <a:solidFill>
                <a:prstClr val="black"/>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6AF8097-90C6-4BDA-B1AC-A114583FE2B0}" type="slidenum">
              <a:rPr lang="en-US">
                <a:solidFill>
                  <a:prstClr val="black"/>
                </a:solidFill>
              </a:rPr>
              <a:pPr eaLnBrk="1" hangingPunct="1"/>
              <a:t>32</a:t>
            </a:fld>
            <a:endParaRPr lang="en-US">
              <a:solidFill>
                <a:prstClr val="black"/>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smtClean="0"/>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2A43F9F-AFAC-4A56-99DB-71CB314BD7FE}" type="slidenum">
              <a:rPr lang="en-US">
                <a:solidFill>
                  <a:prstClr val="black"/>
                </a:solidFill>
              </a:rPr>
              <a:pPr eaLnBrk="1" hangingPunct="1"/>
              <a:t>33</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7B050234-0CCB-458C-ABF0-627739E5A7AE}" type="datetimeFigureOut">
              <a:rPr lang="id-ID" smtClean="0"/>
              <a:t>18/09/2017</a:t>
            </a:fld>
            <a:endParaRPr lang="id-ID"/>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id-ID"/>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4BC1B2B-B536-4CB4-B667-EA5641267ED1}"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7B050234-0CCB-458C-ABF0-627739E5A7AE}" type="datetimeFigureOut">
              <a:rPr lang="id-ID" smtClean="0"/>
              <a:t>18/09/2017</a:t>
            </a:fld>
            <a:endParaRPr lang="id-ID"/>
          </a:p>
        </p:txBody>
      </p:sp>
      <p:sp>
        <p:nvSpPr>
          <p:cNvPr id="9" name="Slide Number Placeholder 8"/>
          <p:cNvSpPr>
            <a:spLocks noGrp="1"/>
          </p:cNvSpPr>
          <p:nvPr>
            <p:ph type="sldNum" sz="quarter" idx="15"/>
          </p:nvPr>
        </p:nvSpPr>
        <p:spPr/>
        <p:txBody>
          <a:bodyPr rtlCol="0"/>
          <a:lstStyle/>
          <a:p>
            <a:fld id="{54BC1B2B-B536-4CB4-B667-EA5641267ED1}" type="slidenum">
              <a:rPr lang="id-ID" smtClean="0"/>
              <a:t>‹#›</a:t>
            </a:fld>
            <a:endParaRPr lang="id-ID"/>
          </a:p>
        </p:txBody>
      </p:sp>
      <p:sp>
        <p:nvSpPr>
          <p:cNvPr id="10" name="Footer Placeholder 9"/>
          <p:cNvSpPr>
            <a:spLocks noGrp="1"/>
          </p:cNvSpPr>
          <p:nvPr>
            <p:ph type="ftr" sz="quarter" idx="16"/>
          </p:nvPr>
        </p:nvSpPr>
        <p:spPr/>
        <p:txBody>
          <a:bodyPr rtlCol="0"/>
          <a:lstStyle/>
          <a:p>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7B050234-0CCB-458C-ABF0-627739E5A7AE}" type="datetimeFigureOut">
              <a:rPr lang="id-ID" smtClean="0"/>
              <a:t>18/09/2017</a:t>
            </a:fld>
            <a:endParaRPr lang="id-ID"/>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id-ID"/>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4BC1B2B-B536-4CB4-B667-EA5641267ED1}"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7B050234-0CCB-458C-ABF0-627739E5A7AE}" type="datetimeFigureOut">
              <a:rPr lang="id-ID" smtClean="0"/>
              <a:t>18/09/2017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7B050234-0CCB-458C-ABF0-627739E5A7AE}" type="datetimeFigureOut">
              <a:rPr lang="id-ID" smtClean="0"/>
              <a:t>18/09/2017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4BC1B2B-B536-4CB4-B667-EA5641267ED1}" type="slidenum">
              <a:rPr lang="id-ID" smtClean="0"/>
              <a:t>‹#›</a:t>
            </a:fld>
            <a:endParaRPr lang="id-ID"/>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7B050234-0CCB-458C-ABF0-627739E5A7AE}" type="datetimeFigureOut">
              <a:rPr lang="id-ID" smtClean="0"/>
              <a:t>18/09/2017</a:t>
            </a:fld>
            <a:endParaRPr lang="id-ID"/>
          </a:p>
        </p:txBody>
      </p:sp>
      <p:sp>
        <p:nvSpPr>
          <p:cNvPr id="7" name="Slide Number Placeholder 6"/>
          <p:cNvSpPr>
            <a:spLocks noGrp="1"/>
          </p:cNvSpPr>
          <p:nvPr>
            <p:ph type="sldNum" sz="quarter" idx="11"/>
          </p:nvPr>
        </p:nvSpPr>
        <p:spPr/>
        <p:txBody>
          <a:bodyPr rtlCol="0"/>
          <a:lstStyle/>
          <a:p>
            <a:fld id="{54BC1B2B-B536-4CB4-B667-EA5641267ED1}" type="slidenum">
              <a:rPr lang="id-ID" smtClean="0"/>
              <a:t>‹#›</a:t>
            </a:fld>
            <a:endParaRPr lang="id-ID"/>
          </a:p>
        </p:txBody>
      </p:sp>
      <p:sp>
        <p:nvSpPr>
          <p:cNvPr id="8" name="Footer Placeholder 7"/>
          <p:cNvSpPr>
            <a:spLocks noGrp="1"/>
          </p:cNvSpPr>
          <p:nvPr>
            <p:ph type="ftr" sz="quarter" idx="12"/>
          </p:nvPr>
        </p:nvSpPr>
        <p:spPr/>
        <p:txBody>
          <a:bodyPr rtlCol="0"/>
          <a:lstStyle/>
          <a:p>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050234-0CCB-458C-ABF0-627739E5A7AE}" type="datetimeFigureOut">
              <a:rPr lang="id-ID" smtClean="0"/>
              <a:t>18/09/2017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7B050234-0CCB-458C-ABF0-627739E5A7AE}" type="datetimeFigureOut">
              <a:rPr lang="id-ID" smtClean="0"/>
              <a:t>18/09/2017</a:t>
            </a:fld>
            <a:endParaRPr lang="id-ID"/>
          </a:p>
        </p:txBody>
      </p:sp>
      <p:sp>
        <p:nvSpPr>
          <p:cNvPr id="22" name="Slide Number Placeholder 21"/>
          <p:cNvSpPr>
            <a:spLocks noGrp="1"/>
          </p:cNvSpPr>
          <p:nvPr>
            <p:ph type="sldNum" sz="quarter" idx="15"/>
          </p:nvPr>
        </p:nvSpPr>
        <p:spPr/>
        <p:txBody>
          <a:bodyPr rtlCol="0"/>
          <a:lstStyle/>
          <a:p>
            <a:fld id="{54BC1B2B-B536-4CB4-B667-EA5641267ED1}" type="slidenum">
              <a:rPr lang="id-ID" smtClean="0"/>
              <a:t>‹#›</a:t>
            </a:fld>
            <a:endParaRPr lang="id-ID"/>
          </a:p>
        </p:txBody>
      </p:sp>
      <p:sp>
        <p:nvSpPr>
          <p:cNvPr id="23" name="Footer Placeholder 22"/>
          <p:cNvSpPr>
            <a:spLocks noGrp="1"/>
          </p:cNvSpPr>
          <p:nvPr>
            <p:ph type="ftr" sz="quarter" idx="16"/>
          </p:nvPr>
        </p:nvSpPr>
        <p:spPr/>
        <p:txBody>
          <a:bodyPr rtlCol="0"/>
          <a:lstStyle/>
          <a:p>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7B050234-0CCB-458C-ABF0-627739E5A7AE}" type="datetimeFigureOut">
              <a:rPr lang="id-ID" smtClean="0"/>
              <a:t>18/09/2017</a:t>
            </a:fld>
            <a:endParaRPr lang="id-ID"/>
          </a:p>
        </p:txBody>
      </p:sp>
      <p:sp>
        <p:nvSpPr>
          <p:cNvPr id="18" name="Slide Number Placeholder 17"/>
          <p:cNvSpPr>
            <a:spLocks noGrp="1"/>
          </p:cNvSpPr>
          <p:nvPr>
            <p:ph type="sldNum" sz="quarter" idx="11"/>
          </p:nvPr>
        </p:nvSpPr>
        <p:spPr/>
        <p:txBody>
          <a:bodyPr rtlCol="0"/>
          <a:lstStyle/>
          <a:p>
            <a:fld id="{54BC1B2B-B536-4CB4-B667-EA5641267ED1}" type="slidenum">
              <a:rPr lang="id-ID" smtClean="0"/>
              <a:t>‹#›</a:t>
            </a:fld>
            <a:endParaRPr lang="id-ID"/>
          </a:p>
        </p:txBody>
      </p:sp>
      <p:sp>
        <p:nvSpPr>
          <p:cNvPr id="21" name="Footer Placeholder 20"/>
          <p:cNvSpPr>
            <a:spLocks noGrp="1"/>
          </p:cNvSpPr>
          <p:nvPr>
            <p:ph type="ftr" sz="quarter" idx="12"/>
          </p:nvPr>
        </p:nvSpPr>
        <p:spPr/>
        <p:txBody>
          <a:bodyPr rtlCol="0"/>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50234-0CCB-458C-ABF0-627739E5A7AE}" type="datetimeFigureOut">
              <a:rPr lang="id-ID" smtClean="0"/>
              <a:t>18/09/2017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50234-0CCB-458C-ABF0-627739E5A7AE}" type="datetimeFigureOut">
              <a:rPr lang="id-ID" smtClean="0"/>
              <a:t>18/09/2017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endParaRPr lang="en-US">
              <a:solidFill>
                <a:srgbClr val="575F6D"/>
              </a:solidFill>
            </a:endParaRPr>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solidFill>
                <a:srgbClr val="575F6D"/>
              </a:solidFill>
            </a:endParaRPr>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pPr>
              <a:defRPr/>
            </a:pPr>
            <a:fld id="{01CDAB38-522A-4680-87B5-09E1AF71FC6A}" type="slidenum">
              <a:rPr lang="en-US"/>
              <a:pPr>
                <a:defRPr/>
              </a:pPr>
              <a:t>‹#›</a:t>
            </a:fld>
            <a:endParaRPr lang="en-US"/>
          </a:p>
        </p:txBody>
      </p:sp>
    </p:spTree>
    <p:extLst>
      <p:ext uri="{BB962C8B-B14F-4D97-AF65-F5344CB8AC3E}">
        <p14:creationId xmlns:p14="http://schemas.microsoft.com/office/powerpoint/2010/main" val="4005691466"/>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endParaRPr lang="en-US">
              <a:solidFill>
                <a:srgbClr val="575F6D"/>
              </a:solidFill>
            </a:endParaRPr>
          </a:p>
        </p:txBody>
      </p:sp>
      <p:sp>
        <p:nvSpPr>
          <p:cNvPr id="5" name="Slide Number Placeholder 8"/>
          <p:cNvSpPr>
            <a:spLocks noGrp="1"/>
          </p:cNvSpPr>
          <p:nvPr>
            <p:ph type="sldNum" sz="quarter" idx="11"/>
          </p:nvPr>
        </p:nvSpPr>
        <p:spPr/>
        <p:txBody>
          <a:bodyPr rtlCol="0"/>
          <a:lstStyle>
            <a:lvl1pPr>
              <a:defRPr/>
            </a:lvl1pPr>
          </a:lstStyle>
          <a:p>
            <a:pPr>
              <a:defRPr/>
            </a:pPr>
            <a:fld id="{BE3E6EEF-23ED-49ED-9944-73F599EDCABB}" type="slidenum">
              <a:rPr lang="en-US"/>
              <a:pPr>
                <a:defRPr/>
              </a:pPr>
              <a:t>‹#›</a:t>
            </a:fld>
            <a:endParaRPr lang="en-US"/>
          </a:p>
        </p:txBody>
      </p:sp>
      <p:sp>
        <p:nvSpPr>
          <p:cNvPr id="6" name="Footer Placeholder 9"/>
          <p:cNvSpPr>
            <a:spLocks noGrp="1"/>
          </p:cNvSpPr>
          <p:nvPr>
            <p:ph type="ftr" sz="quarter" idx="12"/>
          </p:nvPr>
        </p:nvSpPr>
        <p:spPr/>
        <p:txBody>
          <a:bodyPr rtlCol="0"/>
          <a:lstStyle>
            <a:lvl1pPr>
              <a:defRPr/>
            </a:lvl1pPr>
          </a:lstStyle>
          <a:p>
            <a:pPr>
              <a:defRPr/>
            </a:pPr>
            <a:endParaRPr lang="en-US">
              <a:solidFill>
                <a:srgbClr val="575F6D"/>
              </a:solidFill>
            </a:endParaRPr>
          </a:p>
        </p:txBody>
      </p:sp>
    </p:spTree>
    <p:extLst>
      <p:ext uri="{BB962C8B-B14F-4D97-AF65-F5344CB8AC3E}">
        <p14:creationId xmlns:p14="http://schemas.microsoft.com/office/powerpoint/2010/main" val="11867334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charset="0"/>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charset="0"/>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charset="0"/>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charset="0"/>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charset="0"/>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charset="0"/>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a:defRPr/>
            </a:lvl1pPr>
          </a:lstStyle>
          <a:p>
            <a:pPr>
              <a:defRPr/>
            </a:pPr>
            <a:endParaRPr lang="en-US">
              <a:solidFill>
                <a:srgbClr val="FFF39D"/>
              </a:solidFill>
            </a:endParaRPr>
          </a:p>
        </p:txBody>
      </p:sp>
      <p:sp>
        <p:nvSpPr>
          <p:cNvPr id="21" name="Footer Placeholder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a:solidFill>
                <a:srgbClr val="FFF39D"/>
              </a:solidFill>
            </a:endParaRPr>
          </a:p>
        </p:txBody>
      </p:sp>
      <p:sp>
        <p:nvSpPr>
          <p:cNvPr id="22" name="Slide Number Placeholder 5"/>
          <p:cNvSpPr>
            <a:spLocks noGrp="1"/>
          </p:cNvSpPr>
          <p:nvPr>
            <p:ph type="sldNum" sz="quarter" idx="12"/>
          </p:nvPr>
        </p:nvSpPr>
        <p:spPr bwMode="auto">
          <a:xfrm>
            <a:off x="1339850" y="4929188"/>
            <a:ext cx="609600" cy="517525"/>
          </a:xfrm>
        </p:spPr>
        <p:txBody>
          <a:bodyPr/>
          <a:lstStyle>
            <a:lvl1pPr>
              <a:defRPr/>
            </a:lvl1pPr>
          </a:lstStyle>
          <a:p>
            <a:pPr>
              <a:defRPr/>
            </a:pPr>
            <a:fld id="{054EC18B-FBC8-4203-BF95-7D94530342D6}" type="slidenum">
              <a:rPr lang="en-US"/>
              <a:pPr>
                <a:defRPr/>
              </a:pPr>
              <a:t>‹#›</a:t>
            </a:fld>
            <a:endParaRPr lang="en-US"/>
          </a:p>
        </p:txBody>
      </p:sp>
    </p:spTree>
    <p:extLst>
      <p:ext uri="{BB962C8B-B14F-4D97-AF65-F5344CB8AC3E}">
        <p14:creationId xmlns:p14="http://schemas.microsoft.com/office/powerpoint/2010/main" val="3067767258"/>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solidFill>
                <a:srgbClr val="575F6D"/>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575F6D"/>
              </a:solidFill>
            </a:endParaRPr>
          </a:p>
        </p:txBody>
      </p:sp>
      <p:sp>
        <p:nvSpPr>
          <p:cNvPr id="7" name="Slide Number Placeholder 22"/>
          <p:cNvSpPr>
            <a:spLocks noGrp="1"/>
          </p:cNvSpPr>
          <p:nvPr>
            <p:ph type="sldNum" sz="quarter" idx="12"/>
          </p:nvPr>
        </p:nvSpPr>
        <p:spPr/>
        <p:txBody>
          <a:bodyPr/>
          <a:lstStyle>
            <a:lvl1pPr>
              <a:defRPr/>
            </a:lvl1pPr>
          </a:lstStyle>
          <a:p>
            <a:pPr>
              <a:defRPr/>
            </a:pPr>
            <a:fld id="{818A592F-5A84-4BC3-AD04-4AF39B884F6E}" type="slidenum">
              <a:rPr lang="en-US"/>
              <a:pPr>
                <a:defRPr/>
              </a:pPr>
              <a:t>‹#›</a:t>
            </a:fld>
            <a:endParaRPr lang="en-US"/>
          </a:p>
        </p:txBody>
      </p:sp>
    </p:spTree>
    <p:extLst>
      <p:ext uri="{BB962C8B-B14F-4D97-AF65-F5344CB8AC3E}">
        <p14:creationId xmlns:p14="http://schemas.microsoft.com/office/powerpoint/2010/main" val="3708347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endParaRPr lang="en-US">
              <a:solidFill>
                <a:srgbClr val="575F6D"/>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575F6D"/>
              </a:solidFill>
            </a:endParaRPr>
          </a:p>
        </p:txBody>
      </p:sp>
      <p:sp>
        <p:nvSpPr>
          <p:cNvPr id="9" name="Slide Number Placeholder 22"/>
          <p:cNvSpPr>
            <a:spLocks noGrp="1"/>
          </p:cNvSpPr>
          <p:nvPr>
            <p:ph type="sldNum" sz="quarter" idx="12"/>
          </p:nvPr>
        </p:nvSpPr>
        <p:spPr/>
        <p:txBody>
          <a:bodyPr/>
          <a:lstStyle>
            <a:lvl1pPr>
              <a:defRPr/>
            </a:lvl1pPr>
          </a:lstStyle>
          <a:p>
            <a:pPr>
              <a:defRPr/>
            </a:pPr>
            <a:fld id="{BA38BD14-6403-40D8-9AE8-C1A7D0E6007C}" type="slidenum">
              <a:rPr lang="en-US"/>
              <a:pPr>
                <a:defRPr/>
              </a:pPr>
              <a:t>‹#›</a:t>
            </a:fld>
            <a:endParaRPr lang="en-US"/>
          </a:p>
        </p:txBody>
      </p:sp>
    </p:spTree>
    <p:extLst>
      <p:ext uri="{BB962C8B-B14F-4D97-AF65-F5344CB8AC3E}">
        <p14:creationId xmlns:p14="http://schemas.microsoft.com/office/powerpoint/2010/main" val="15280478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endParaRPr lang="en-US">
              <a:solidFill>
                <a:srgbClr val="575F6D"/>
              </a:solidFill>
            </a:endParaRPr>
          </a:p>
        </p:txBody>
      </p:sp>
      <p:sp>
        <p:nvSpPr>
          <p:cNvPr id="4" name="Slide Number Placeholder 6"/>
          <p:cNvSpPr>
            <a:spLocks noGrp="1"/>
          </p:cNvSpPr>
          <p:nvPr>
            <p:ph type="sldNum" sz="quarter" idx="11"/>
          </p:nvPr>
        </p:nvSpPr>
        <p:spPr/>
        <p:txBody>
          <a:bodyPr rtlCol="0"/>
          <a:lstStyle>
            <a:lvl1pPr>
              <a:defRPr/>
            </a:lvl1pPr>
          </a:lstStyle>
          <a:p>
            <a:pPr>
              <a:defRPr/>
            </a:pPr>
            <a:fld id="{368BE219-D020-47FC-B5DB-44696724F02C}" type="slidenum">
              <a:rPr lang="en-US"/>
              <a:pPr>
                <a:defRPr/>
              </a:pPr>
              <a:t>‹#›</a:t>
            </a:fld>
            <a:endParaRPr lang="en-US"/>
          </a:p>
        </p:txBody>
      </p:sp>
      <p:sp>
        <p:nvSpPr>
          <p:cNvPr id="5" name="Footer Placeholder 7"/>
          <p:cNvSpPr>
            <a:spLocks noGrp="1"/>
          </p:cNvSpPr>
          <p:nvPr>
            <p:ph type="ftr" sz="quarter" idx="12"/>
          </p:nvPr>
        </p:nvSpPr>
        <p:spPr/>
        <p:txBody>
          <a:bodyPr rtlCol="0"/>
          <a:lstStyle>
            <a:lvl1pPr>
              <a:defRPr/>
            </a:lvl1pPr>
          </a:lstStyle>
          <a:p>
            <a:pPr>
              <a:defRPr/>
            </a:pPr>
            <a:endParaRPr lang="en-US">
              <a:solidFill>
                <a:srgbClr val="575F6D"/>
              </a:solidFill>
            </a:endParaRPr>
          </a:p>
        </p:txBody>
      </p:sp>
    </p:spTree>
    <p:extLst>
      <p:ext uri="{BB962C8B-B14F-4D97-AF65-F5344CB8AC3E}">
        <p14:creationId xmlns:p14="http://schemas.microsoft.com/office/powerpoint/2010/main" val="2291671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en-US">
              <a:solidFill>
                <a:srgbClr val="575F6D"/>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575F6D"/>
              </a:solidFill>
            </a:endParaRPr>
          </a:p>
        </p:txBody>
      </p:sp>
      <p:sp>
        <p:nvSpPr>
          <p:cNvPr id="4" name="Slide Number Placeholder 22"/>
          <p:cNvSpPr>
            <a:spLocks noGrp="1"/>
          </p:cNvSpPr>
          <p:nvPr>
            <p:ph type="sldNum" sz="quarter" idx="12"/>
          </p:nvPr>
        </p:nvSpPr>
        <p:spPr/>
        <p:txBody>
          <a:bodyPr/>
          <a:lstStyle>
            <a:lvl1pPr>
              <a:defRPr/>
            </a:lvl1pPr>
          </a:lstStyle>
          <a:p>
            <a:pPr>
              <a:defRPr/>
            </a:pPr>
            <a:fld id="{BD6F4A00-4A7B-4C6E-BA4B-AEC022137E47}" type="slidenum">
              <a:rPr lang="en-US"/>
              <a:pPr>
                <a:defRPr/>
              </a:pPr>
              <a:t>‹#›</a:t>
            </a:fld>
            <a:endParaRPr lang="en-US"/>
          </a:p>
        </p:txBody>
      </p:sp>
    </p:spTree>
    <p:extLst>
      <p:ext uri="{BB962C8B-B14F-4D97-AF65-F5344CB8AC3E}">
        <p14:creationId xmlns:p14="http://schemas.microsoft.com/office/powerpoint/2010/main" val="12030752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endParaRPr>
          </a:p>
        </p:txBody>
      </p:sp>
      <p:sp>
        <p:nvSpPr>
          <p:cNvPr id="7" name="Straight Connector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8" name="Straight Connector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Straight Connector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endParaRPr lang="en-US">
              <a:solidFill>
                <a:srgbClr val="575F6D"/>
              </a:solidFill>
            </a:endParaRPr>
          </a:p>
        </p:txBody>
      </p:sp>
      <p:sp>
        <p:nvSpPr>
          <p:cNvPr id="13" name="Slide Number Placeholder 21"/>
          <p:cNvSpPr>
            <a:spLocks noGrp="1"/>
          </p:cNvSpPr>
          <p:nvPr>
            <p:ph type="sldNum" sz="quarter" idx="11"/>
          </p:nvPr>
        </p:nvSpPr>
        <p:spPr/>
        <p:txBody>
          <a:bodyPr rtlCol="0"/>
          <a:lstStyle>
            <a:lvl1pPr>
              <a:defRPr/>
            </a:lvl1pPr>
          </a:lstStyle>
          <a:p>
            <a:pPr>
              <a:defRPr/>
            </a:pPr>
            <a:fld id="{619C2AFF-44BE-4869-9BD8-382715C45339}" type="slidenum">
              <a:rPr lang="en-US"/>
              <a:pPr>
                <a:defRPr/>
              </a:pPr>
              <a:t>‹#›</a:t>
            </a:fld>
            <a:endParaRPr lang="en-US"/>
          </a:p>
        </p:txBody>
      </p:sp>
      <p:sp>
        <p:nvSpPr>
          <p:cNvPr id="14" name="Footer Placeholder 22"/>
          <p:cNvSpPr>
            <a:spLocks noGrp="1"/>
          </p:cNvSpPr>
          <p:nvPr>
            <p:ph type="ftr" sz="quarter" idx="12"/>
          </p:nvPr>
        </p:nvSpPr>
        <p:spPr/>
        <p:txBody>
          <a:bodyPr rtlCol="0"/>
          <a:lstStyle>
            <a:lvl1pPr>
              <a:defRPr/>
            </a:lvl1pPr>
          </a:lstStyle>
          <a:p>
            <a:pPr>
              <a:defRPr/>
            </a:pPr>
            <a:endParaRPr lang="en-US">
              <a:solidFill>
                <a:srgbClr val="575F6D"/>
              </a:solidFill>
            </a:endParaRPr>
          </a:p>
        </p:txBody>
      </p:sp>
    </p:spTree>
    <p:extLst>
      <p:ext uri="{BB962C8B-B14F-4D97-AF65-F5344CB8AC3E}">
        <p14:creationId xmlns:p14="http://schemas.microsoft.com/office/powerpoint/2010/main" val="2364971400"/>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Straight Connector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9" name="Straight Connector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endParaRPr>
          </a:p>
        </p:txBody>
      </p:sp>
      <p:sp>
        <p:nvSpPr>
          <p:cNvPr id="11" name="Straight Connector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endParaRPr lang="en-US">
              <a:solidFill>
                <a:srgbClr val="575F6D"/>
              </a:solidFill>
            </a:endParaRPr>
          </a:p>
        </p:txBody>
      </p:sp>
      <p:sp>
        <p:nvSpPr>
          <p:cNvPr id="13" name="Slide Number Placeholder 17"/>
          <p:cNvSpPr>
            <a:spLocks noGrp="1"/>
          </p:cNvSpPr>
          <p:nvPr>
            <p:ph type="sldNum" sz="quarter" idx="11"/>
          </p:nvPr>
        </p:nvSpPr>
        <p:spPr/>
        <p:txBody>
          <a:bodyPr rtlCol="0"/>
          <a:lstStyle>
            <a:lvl1pPr>
              <a:defRPr/>
            </a:lvl1pPr>
          </a:lstStyle>
          <a:p>
            <a:pPr>
              <a:defRPr/>
            </a:pPr>
            <a:fld id="{7EBA2D0D-2C05-4DA3-928F-BC15C82A6080}" type="slidenum">
              <a:rPr lang="en-US"/>
              <a:pPr>
                <a:defRPr/>
              </a:pPr>
              <a:t>‹#›</a:t>
            </a:fld>
            <a:endParaRPr lang="en-US"/>
          </a:p>
        </p:txBody>
      </p:sp>
      <p:sp>
        <p:nvSpPr>
          <p:cNvPr id="14" name="Footer Placeholder 20"/>
          <p:cNvSpPr>
            <a:spLocks noGrp="1"/>
          </p:cNvSpPr>
          <p:nvPr>
            <p:ph type="ftr" sz="quarter" idx="12"/>
          </p:nvPr>
        </p:nvSpPr>
        <p:spPr/>
        <p:txBody>
          <a:bodyPr rtlCol="0"/>
          <a:lstStyle>
            <a:lvl1pPr>
              <a:defRPr/>
            </a:lvl1pPr>
          </a:lstStyle>
          <a:p>
            <a:pPr>
              <a:defRPr/>
            </a:pPr>
            <a:endParaRPr lang="en-US">
              <a:solidFill>
                <a:srgbClr val="575F6D"/>
              </a:solidFill>
            </a:endParaRPr>
          </a:p>
        </p:txBody>
      </p:sp>
    </p:spTree>
    <p:extLst>
      <p:ext uri="{BB962C8B-B14F-4D97-AF65-F5344CB8AC3E}">
        <p14:creationId xmlns:p14="http://schemas.microsoft.com/office/powerpoint/2010/main" val="5655537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solidFill>
                <a:srgbClr val="575F6D"/>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575F6D"/>
              </a:solidFill>
            </a:endParaRPr>
          </a:p>
        </p:txBody>
      </p:sp>
      <p:sp>
        <p:nvSpPr>
          <p:cNvPr id="6" name="Slide Number Placeholder 22"/>
          <p:cNvSpPr>
            <a:spLocks noGrp="1"/>
          </p:cNvSpPr>
          <p:nvPr>
            <p:ph type="sldNum" sz="quarter" idx="12"/>
          </p:nvPr>
        </p:nvSpPr>
        <p:spPr/>
        <p:txBody>
          <a:bodyPr/>
          <a:lstStyle>
            <a:lvl1pPr>
              <a:defRPr/>
            </a:lvl1pPr>
          </a:lstStyle>
          <a:p>
            <a:pPr>
              <a:defRPr/>
            </a:pPr>
            <a:fld id="{2F8C7936-85D2-4ED8-9CB2-68FCD042247D}" type="slidenum">
              <a:rPr lang="en-US"/>
              <a:pPr>
                <a:defRPr/>
              </a:pPr>
              <a:t>‹#›</a:t>
            </a:fld>
            <a:endParaRPr lang="en-US"/>
          </a:p>
        </p:txBody>
      </p:sp>
    </p:spTree>
    <p:extLst>
      <p:ext uri="{BB962C8B-B14F-4D97-AF65-F5344CB8AC3E}">
        <p14:creationId xmlns:p14="http://schemas.microsoft.com/office/powerpoint/2010/main" val="3080246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solidFill>
                <a:srgbClr val="575F6D"/>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575F6D"/>
              </a:solidFill>
            </a:endParaRPr>
          </a:p>
        </p:txBody>
      </p:sp>
      <p:sp>
        <p:nvSpPr>
          <p:cNvPr id="6" name="Slide Number Placeholder 22"/>
          <p:cNvSpPr>
            <a:spLocks noGrp="1"/>
          </p:cNvSpPr>
          <p:nvPr>
            <p:ph type="sldNum" sz="quarter" idx="12"/>
          </p:nvPr>
        </p:nvSpPr>
        <p:spPr/>
        <p:txBody>
          <a:bodyPr/>
          <a:lstStyle>
            <a:lvl1pPr>
              <a:defRPr/>
            </a:lvl1pPr>
          </a:lstStyle>
          <a:p>
            <a:pPr>
              <a:defRPr/>
            </a:pPr>
            <a:fld id="{D17AAC4C-FBE7-4A5A-A30C-AA627C500CC9}" type="slidenum">
              <a:rPr lang="en-US"/>
              <a:pPr>
                <a:defRPr/>
              </a:pPr>
              <a:t>‹#›</a:t>
            </a:fld>
            <a:endParaRPr lang="en-US"/>
          </a:p>
        </p:txBody>
      </p:sp>
    </p:spTree>
    <p:extLst>
      <p:ext uri="{BB962C8B-B14F-4D97-AF65-F5344CB8AC3E}">
        <p14:creationId xmlns:p14="http://schemas.microsoft.com/office/powerpoint/2010/main" val="8935878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en-US" noProof="0" smtClean="0"/>
          </a:p>
        </p:txBody>
      </p:sp>
      <p:sp>
        <p:nvSpPr>
          <p:cNvPr id="4" name="Date Placeholder 13"/>
          <p:cNvSpPr>
            <a:spLocks noGrp="1"/>
          </p:cNvSpPr>
          <p:nvPr>
            <p:ph type="dt" sz="half" idx="10"/>
          </p:nvPr>
        </p:nvSpPr>
        <p:spPr/>
        <p:txBody>
          <a:bodyPr/>
          <a:lstStyle>
            <a:lvl1pPr>
              <a:defRPr/>
            </a:lvl1pPr>
          </a:lstStyle>
          <a:p>
            <a:pPr>
              <a:defRPr/>
            </a:pPr>
            <a:endParaRPr lang="en-US">
              <a:solidFill>
                <a:srgbClr val="575F6D"/>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575F6D"/>
              </a:solidFill>
            </a:endParaRPr>
          </a:p>
        </p:txBody>
      </p:sp>
      <p:sp>
        <p:nvSpPr>
          <p:cNvPr id="6" name="Slide Number Placeholder 22"/>
          <p:cNvSpPr>
            <a:spLocks noGrp="1"/>
          </p:cNvSpPr>
          <p:nvPr>
            <p:ph type="sldNum" sz="quarter" idx="12"/>
          </p:nvPr>
        </p:nvSpPr>
        <p:spPr/>
        <p:txBody>
          <a:bodyPr/>
          <a:lstStyle>
            <a:lvl1pPr>
              <a:defRPr/>
            </a:lvl1pPr>
          </a:lstStyle>
          <a:p>
            <a:pPr>
              <a:defRPr/>
            </a:pPr>
            <a:fld id="{C48744C9-9114-4BA9-B8BA-EF11A5965AE6}" type="slidenum">
              <a:rPr lang="en-US"/>
              <a:pPr>
                <a:defRPr/>
              </a:pPr>
              <a:t>‹#›</a:t>
            </a:fld>
            <a:endParaRPr lang="en-US"/>
          </a:p>
        </p:txBody>
      </p:sp>
    </p:spTree>
    <p:extLst>
      <p:ext uri="{BB962C8B-B14F-4D97-AF65-F5344CB8AC3E}">
        <p14:creationId xmlns:p14="http://schemas.microsoft.com/office/powerpoint/2010/main" val="1305543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solidFill>
                <a:srgbClr val="575F6D"/>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575F6D"/>
              </a:solidFill>
            </a:endParaRPr>
          </a:p>
        </p:txBody>
      </p:sp>
      <p:sp>
        <p:nvSpPr>
          <p:cNvPr id="7" name="Slide Number Placeholder 22"/>
          <p:cNvSpPr>
            <a:spLocks noGrp="1"/>
          </p:cNvSpPr>
          <p:nvPr>
            <p:ph type="sldNum" sz="quarter" idx="12"/>
          </p:nvPr>
        </p:nvSpPr>
        <p:spPr/>
        <p:txBody>
          <a:bodyPr/>
          <a:lstStyle>
            <a:lvl1pPr>
              <a:defRPr/>
            </a:lvl1pPr>
          </a:lstStyle>
          <a:p>
            <a:pPr>
              <a:defRPr/>
            </a:pPr>
            <a:fld id="{1DE8C22B-4D20-4A2B-A30D-5701376A14DE}" type="slidenum">
              <a:rPr lang="en-US"/>
              <a:pPr>
                <a:defRPr/>
              </a:pPr>
              <a:t>‹#›</a:t>
            </a:fld>
            <a:endParaRPr lang="en-US"/>
          </a:p>
        </p:txBody>
      </p:sp>
    </p:spTree>
    <p:extLst>
      <p:ext uri="{BB962C8B-B14F-4D97-AF65-F5344CB8AC3E}">
        <p14:creationId xmlns:p14="http://schemas.microsoft.com/office/powerpoint/2010/main" val="1034677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C38C0ED-61B9-415E-BA6F-AF976F7F291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559380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0F1CC46-3B99-4007-B61C-3D027984904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799283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A382A0-3B66-4EFC-9ABE-10DA8F29F8F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679095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03320A9-8298-4A8F-9D05-27975673D2B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173904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2DD1C93-30C9-4161-A0EF-FA55BBD5876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106921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3F7B677-4497-4266-8C08-21061B1375B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809943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8A0E7ABC-799D-4AFD-A4C7-58DE53CB60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972091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6175E89-A684-4CFD-AEEF-2B5A885EF25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341552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77F827C-5137-4CDB-AE44-DA4E97ED2B4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7471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E5010E8-6704-4285-AE23-D011544030C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627559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797C360-719B-4B6E-BB69-F6E422C232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01842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B050234-0CCB-458C-ABF0-627739E5A7AE}" type="datetimeFigureOut">
              <a:rPr lang="id-ID" smtClean="0"/>
              <a:t>18/09/2017</a:t>
            </a:fld>
            <a:endParaRPr lang="id-ID"/>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d-ID"/>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4BC1B2B-B536-4CB4-B667-EA5641267ED1}"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defRPr>
            </a:lvl1pPr>
          </a:lstStyle>
          <a:p>
            <a:pPr fontAlgn="base">
              <a:spcBef>
                <a:spcPct val="0"/>
              </a:spcBef>
              <a:spcAft>
                <a:spcPct val="0"/>
              </a:spcAft>
              <a:defRPr/>
            </a:pPr>
            <a:endParaRPr lang="en-US">
              <a:solidFill>
                <a:srgbClr val="575F6D"/>
              </a:solidFill>
              <a:latin typeface="Arial" charset="0"/>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defRPr>
            </a:lvl1pPr>
          </a:lstStyle>
          <a:p>
            <a:pPr fontAlgn="base">
              <a:spcBef>
                <a:spcPct val="0"/>
              </a:spcBef>
              <a:spcAft>
                <a:spcPct val="0"/>
              </a:spcAft>
              <a:defRPr/>
            </a:pPr>
            <a:endParaRPr lang="en-US">
              <a:solidFill>
                <a:srgbClr val="575F6D"/>
              </a:solidFill>
              <a:latin typeface="Arial" charset="0"/>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anchor="ctr"/>
          <a:lstStyle>
            <a:lvl1pPr algn="ctr" eaLnBrk="1" latinLnBrk="0" hangingPunct="1">
              <a:defRPr kumimoji="0" sz="1400" b="1">
                <a:solidFill>
                  <a:srgbClr val="FFFFFF"/>
                </a:solidFill>
              </a:defRPr>
            </a:lvl1pPr>
          </a:lstStyle>
          <a:p>
            <a:pPr fontAlgn="base">
              <a:spcBef>
                <a:spcPct val="0"/>
              </a:spcBef>
              <a:spcAft>
                <a:spcPct val="0"/>
              </a:spcAft>
              <a:defRPr/>
            </a:pPr>
            <a:fld id="{3F4F6905-F1B5-456D-9A90-EE14D043D95E}" type="slidenum">
              <a:rPr lang="en-US">
                <a:latin typeface="Arial" charset="0"/>
              </a:rPr>
              <a:pPr fontAlgn="base">
                <a:spcBef>
                  <a:spcPct val="0"/>
                </a:spcBef>
                <a:spcAft>
                  <a:spcPct val="0"/>
                </a:spcAft>
                <a:defRPr/>
              </a:pPr>
              <a:t>‹#›</a:t>
            </a:fld>
            <a:endParaRPr lang="en-US">
              <a:latin typeface="Arial" charset="0"/>
            </a:endParaRPr>
          </a:p>
        </p:txBody>
      </p:sp>
    </p:spTree>
    <p:extLst>
      <p:ext uri="{BB962C8B-B14F-4D97-AF65-F5344CB8AC3E}">
        <p14:creationId xmlns:p14="http://schemas.microsoft.com/office/powerpoint/2010/main" val="526218769"/>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099"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C4CFB727-AE6F-48FB-BB69-35F15F16E16B}"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953037447"/>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1.xml"/><Relationship Id="rId1" Type="http://schemas.openxmlformats.org/officeDocument/2006/relationships/vmlDrawing" Target="../drawings/vmlDrawing1.vml"/><Relationship Id="rId6" Type="http://schemas.openxmlformats.org/officeDocument/2006/relationships/image" Target="../media/image14.wmf"/><Relationship Id="rId5" Type="http://schemas.openxmlformats.org/officeDocument/2006/relationships/oleObject" Target="../embeddings/oleObject2.bin"/><Relationship Id="rId4" Type="http://schemas.openxmlformats.org/officeDocument/2006/relationships/image" Target="../media/image13.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8" Type="http://schemas.openxmlformats.org/officeDocument/2006/relationships/image" Target="http://www.nipponhyojun.co.jp/search/syakai/5_19eco1/4daikougai/kankyo_4_2.files/minamata.jpg" TargetMode="External"/><Relationship Id="rId3" Type="http://schemas.openxmlformats.org/officeDocument/2006/relationships/oleObject" Target="../embeddings/oleObject3.bin"/><Relationship Id="rId7" Type="http://schemas.openxmlformats.org/officeDocument/2006/relationships/image" Target="../media/image25.jpeg"/><Relationship Id="rId2" Type="http://schemas.openxmlformats.org/officeDocument/2006/relationships/slideLayout" Target="../slideLayouts/slideLayout26.xml"/><Relationship Id="rId1" Type="http://schemas.openxmlformats.org/officeDocument/2006/relationships/vmlDrawing" Target="../drawings/vmlDrawing2.vml"/><Relationship Id="rId6" Type="http://schemas.openxmlformats.org/officeDocument/2006/relationships/image" Target="http://www.unu.edu/unupress/unupbooks/uu21le/uu21le02.jpg" TargetMode="External"/><Relationship Id="rId5" Type="http://schemas.openxmlformats.org/officeDocument/2006/relationships/image" Target="../media/image24.jpeg"/><Relationship Id="rId4" Type="http://schemas.openxmlformats.org/officeDocument/2006/relationships/image" Target="../media/image23.wmf"/></Relationships>
</file>

<file path=ppt/slides/_rels/slide47.xml.rels><?xml version="1.0" encoding="UTF-8" standalone="yes"?>
<Relationships xmlns="http://schemas.openxmlformats.org/package/2006/relationships"><Relationship Id="rId3" Type="http://schemas.openxmlformats.org/officeDocument/2006/relationships/image" Target="http://www.teratology.org/jfs/minamata1.jpg" TargetMode="External"/><Relationship Id="rId2" Type="http://schemas.openxmlformats.org/officeDocument/2006/relationships/image" Target="../media/image26.jpeg"/><Relationship Id="rId1" Type="http://schemas.openxmlformats.org/officeDocument/2006/relationships/slideLayout" Target="../slideLayouts/slideLayout26.xml"/><Relationship Id="rId5" Type="http://schemas.openxmlformats.org/officeDocument/2006/relationships/image" Target="http://www.digitaljournalist.org/issue9712/images_9712/minamata.gif" TargetMode="External"/><Relationship Id="rId4" Type="http://schemas.openxmlformats.org/officeDocument/2006/relationships/image" Target="../media/image27.gif"/></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6.xml"/><Relationship Id="rId1" Type="http://schemas.openxmlformats.org/officeDocument/2006/relationships/vmlDrawing" Target="../drawings/vmlDrawing3.vml"/><Relationship Id="rId4" Type="http://schemas.openxmlformats.org/officeDocument/2006/relationships/image" Target="../media/image28.wmf"/></Relationships>
</file>

<file path=ppt/slides/_rels/slide49.xml.rels><?xml version="1.0" encoding="UTF-8" standalone="yes"?>
<Relationships xmlns="http://schemas.openxmlformats.org/package/2006/relationships"><Relationship Id="rId3" Type="http://schemas.openxmlformats.org/officeDocument/2006/relationships/image" Target="http://www.gbg.bonet.se/bwf/art/har/fig.jpg" TargetMode="External"/><Relationship Id="rId2" Type="http://schemas.openxmlformats.org/officeDocument/2006/relationships/image" Target="../media/image29.jpeg"/><Relationship Id="rId1" Type="http://schemas.openxmlformats.org/officeDocument/2006/relationships/slideLayout" Target="../slideLayouts/slideLayout26.xml"/><Relationship Id="rId4" Type="http://schemas.openxmlformats.org/officeDocument/2006/relationships/image" Target="../media/image30.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2.xml.rels><?xml version="1.0" encoding="UTF-8" standalone="yes"?>
<Relationships xmlns="http://schemas.openxmlformats.org/package/2006/relationships"><Relationship Id="rId3" Type="http://schemas.openxmlformats.org/officeDocument/2006/relationships/image" Target="http://www.kanazawa-med.ac.jp/~pubhealt/cadmium2/itaiitai-e/fig1-2e.jpg" TargetMode="External"/><Relationship Id="rId2" Type="http://schemas.openxmlformats.org/officeDocument/2006/relationships/image" Target="../media/image31.jpeg"/><Relationship Id="rId1" Type="http://schemas.openxmlformats.org/officeDocument/2006/relationships/slideLayout" Target="../slideLayouts/slideLayout26.xml"/><Relationship Id="rId5" Type="http://schemas.openxmlformats.org/officeDocument/2006/relationships/image" Target="http://ic.ucsc.edu/~flegal/etox80e/Images/itai-itai.jpg" TargetMode="External"/><Relationship Id="rId4" Type="http://schemas.openxmlformats.org/officeDocument/2006/relationships/image" Target="../media/image8.jpeg"/></Relationships>
</file>

<file path=ppt/slides/_rels/slide5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http://www.kanazawa-med.ac.jp/~pubhealt/ikadai2/itaiitai-e/fig5.jpg" TargetMode="External"/><Relationship Id="rId7" Type="http://schemas.openxmlformats.org/officeDocument/2006/relationships/image" Target="http://www.kanazawa-med.ac.jp/~pubhealt/ikadai2/itaiitai-e/fig3.jpg" TargetMode="External"/><Relationship Id="rId2" Type="http://schemas.openxmlformats.org/officeDocument/2006/relationships/image" Target="../media/image11.jpeg"/><Relationship Id="rId1" Type="http://schemas.openxmlformats.org/officeDocument/2006/relationships/slideLayout" Target="../slideLayouts/slideLayout26.xml"/><Relationship Id="rId6" Type="http://schemas.openxmlformats.org/officeDocument/2006/relationships/image" Target="../media/image9.jpeg"/><Relationship Id="rId5" Type="http://schemas.openxmlformats.org/officeDocument/2006/relationships/image" Target="http://www.kanazawa-med.ac.jp/~pubhealt/ikadai2/itaiitai-e/fig6.jpg" TargetMode="External"/><Relationship Id="rId4" Type="http://schemas.openxmlformats.org/officeDocument/2006/relationships/image" Target="../media/image12.jpeg"/><Relationship Id="rId9" Type="http://schemas.openxmlformats.org/officeDocument/2006/relationships/image" Target="http://www.kanazawa-med.ac.jp/~pubhealt/ikadai2/itaiitai-e/fig4.jpg" TargetMode="Externa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052736"/>
            <a:ext cx="8424936" cy="2038784"/>
          </a:xfrm>
        </p:spPr>
        <p:txBody>
          <a:bodyPr>
            <a:normAutofit/>
          </a:bodyPr>
          <a:lstStyle/>
          <a:p>
            <a:pPr algn="ctr"/>
            <a:r>
              <a:rPr lang="id-ID" sz="4400" dirty="0" smtClean="0"/>
              <a:t>TOKSIKOLOGI DAN KEAMANAN PANGAN</a:t>
            </a:r>
            <a:endParaRPr lang="id-ID" sz="4400" dirty="0"/>
          </a:p>
        </p:txBody>
      </p:sp>
      <p:sp>
        <p:nvSpPr>
          <p:cNvPr id="3" name="Subtitle 2"/>
          <p:cNvSpPr>
            <a:spLocks noGrp="1"/>
          </p:cNvSpPr>
          <p:nvPr>
            <p:ph type="subTitle" idx="1"/>
          </p:nvPr>
        </p:nvSpPr>
        <p:spPr>
          <a:xfrm>
            <a:off x="457200" y="3699804"/>
            <a:ext cx="8305800" cy="2681524"/>
          </a:xfrm>
        </p:spPr>
        <p:txBody>
          <a:bodyPr>
            <a:normAutofit/>
          </a:bodyPr>
          <a:lstStyle/>
          <a:p>
            <a:pPr algn="ctr"/>
            <a:r>
              <a:rPr lang="id-ID" dirty="0" smtClean="0">
                <a:solidFill>
                  <a:schemeClr val="tx1"/>
                </a:solidFill>
              </a:rPr>
              <a:t>M. Khoiron Ferdiansyah, STP., M.Sc</a:t>
            </a:r>
          </a:p>
          <a:p>
            <a:endParaRPr lang="id-ID" dirty="0" smtClean="0"/>
          </a:p>
          <a:p>
            <a:endParaRPr lang="id-ID" dirty="0"/>
          </a:p>
          <a:p>
            <a:endParaRPr lang="id-ID" dirty="0" smtClean="0"/>
          </a:p>
          <a:p>
            <a:pPr algn="ctr"/>
            <a:endParaRPr lang="id-ID" dirty="0"/>
          </a:p>
          <a:p>
            <a:pPr algn="ctr"/>
            <a:r>
              <a:rPr lang="id-ID" dirty="0" smtClean="0"/>
              <a:t>PRODI TEKNOLOGI PANGAN</a:t>
            </a:r>
          </a:p>
          <a:p>
            <a:pPr algn="ctr"/>
            <a:r>
              <a:rPr lang="id-ID" dirty="0" smtClean="0"/>
              <a:t>UNIIVERSITAS PGRI SEMARANG</a:t>
            </a:r>
            <a:endParaRPr lang="id-ID" dirty="0"/>
          </a:p>
        </p:txBody>
      </p:sp>
    </p:spTree>
    <p:extLst>
      <p:ext uri="{BB962C8B-B14F-4D97-AF65-F5344CB8AC3E}">
        <p14:creationId xmlns:p14="http://schemas.microsoft.com/office/powerpoint/2010/main" val="10144381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052736"/>
            <a:ext cx="8424936" cy="2038784"/>
          </a:xfrm>
        </p:spPr>
        <p:txBody>
          <a:bodyPr>
            <a:normAutofit/>
          </a:bodyPr>
          <a:lstStyle/>
          <a:p>
            <a:pPr algn="ctr"/>
            <a:r>
              <a:rPr lang="id-ID" sz="4400" dirty="0" smtClean="0"/>
              <a:t>BAHAN TOKSIK KONTAMINAN</a:t>
            </a:r>
            <a:endParaRPr lang="id-ID" sz="4400" dirty="0"/>
          </a:p>
        </p:txBody>
      </p:sp>
      <p:sp>
        <p:nvSpPr>
          <p:cNvPr id="3" name="Subtitle 2"/>
          <p:cNvSpPr>
            <a:spLocks noGrp="1"/>
          </p:cNvSpPr>
          <p:nvPr>
            <p:ph type="subTitle" idx="1"/>
          </p:nvPr>
        </p:nvSpPr>
        <p:spPr>
          <a:xfrm>
            <a:off x="457200" y="3699804"/>
            <a:ext cx="8305800" cy="2681524"/>
          </a:xfrm>
        </p:spPr>
        <p:txBody>
          <a:bodyPr>
            <a:normAutofit/>
          </a:bodyPr>
          <a:lstStyle/>
          <a:p>
            <a:pPr algn="ctr"/>
            <a:endParaRPr lang="id-ID" dirty="0"/>
          </a:p>
        </p:txBody>
      </p:sp>
    </p:spTree>
    <p:extLst>
      <p:ext uri="{BB962C8B-B14F-4D97-AF65-F5344CB8AC3E}">
        <p14:creationId xmlns:p14="http://schemas.microsoft.com/office/powerpoint/2010/main" val="42225845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Jenis Kontaminan</a:t>
            </a:r>
            <a:endParaRPr lang="id-ID" dirty="0"/>
          </a:p>
        </p:txBody>
      </p:sp>
      <p:sp>
        <p:nvSpPr>
          <p:cNvPr id="3" name="Content Placeholder 2"/>
          <p:cNvSpPr>
            <a:spLocks noGrp="1"/>
          </p:cNvSpPr>
          <p:nvPr>
            <p:ph sz="quarter" idx="1"/>
          </p:nvPr>
        </p:nvSpPr>
        <p:spPr/>
        <p:txBody>
          <a:bodyPr/>
          <a:lstStyle/>
          <a:p>
            <a:pPr marL="457200" indent="-457200">
              <a:buFont typeface="Wingdings"/>
              <a:buAutoNum type="arabicPeriod"/>
            </a:pPr>
            <a:r>
              <a:rPr lang="id-ID" dirty="0"/>
              <a:t>Logam Berat</a:t>
            </a:r>
          </a:p>
          <a:p>
            <a:pPr marL="457200" indent="-457200">
              <a:buAutoNum type="arabicPeriod"/>
            </a:pPr>
            <a:r>
              <a:rPr lang="id-ID" dirty="0" smtClean="0"/>
              <a:t>Pestisida</a:t>
            </a:r>
          </a:p>
          <a:p>
            <a:pPr marL="457200" indent="-457200">
              <a:buAutoNum type="arabicPeriod"/>
            </a:pPr>
            <a:r>
              <a:rPr lang="id-ID" dirty="0" smtClean="0"/>
              <a:t>Antibiotika</a:t>
            </a:r>
          </a:p>
          <a:p>
            <a:pPr marL="457200" indent="-457200">
              <a:buAutoNum type="arabicPeriod"/>
            </a:pPr>
            <a:r>
              <a:rPr lang="id-ID" dirty="0" smtClean="0"/>
              <a:t>Boraks</a:t>
            </a:r>
          </a:p>
          <a:p>
            <a:pPr marL="457200" indent="-457200">
              <a:buAutoNum type="arabicPeriod"/>
            </a:pPr>
            <a:r>
              <a:rPr lang="id-ID" dirty="0" smtClean="0"/>
              <a:t>Formalis</a:t>
            </a:r>
            <a:endParaRPr lang="id-ID" dirty="0"/>
          </a:p>
        </p:txBody>
      </p:sp>
    </p:spTree>
    <p:extLst>
      <p:ext uri="{BB962C8B-B14F-4D97-AF65-F5344CB8AC3E}">
        <p14:creationId xmlns:p14="http://schemas.microsoft.com/office/powerpoint/2010/main" val="38213653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905000" y="1828800"/>
            <a:ext cx="6172200" cy="1893888"/>
          </a:xfrm>
        </p:spPr>
        <p:txBody>
          <a:bodyPr/>
          <a:lstStyle/>
          <a:p>
            <a:pPr algn="ctr" eaLnBrk="1" fontAlgn="auto" hangingPunct="1">
              <a:spcAft>
                <a:spcPts val="0"/>
              </a:spcAft>
              <a:defRPr/>
            </a:pPr>
            <a:r>
              <a:rPr lang="nb-NO" sz="4800" dirty="0" smtClean="0"/>
              <a:t>TOKSIKOLOGI LOGAM BERAT</a:t>
            </a:r>
            <a:endParaRPr lang="en-US" sz="4800" dirty="0" smtClean="0"/>
          </a:p>
        </p:txBody>
      </p:sp>
    </p:spTree>
    <p:extLst>
      <p:ext uri="{BB962C8B-B14F-4D97-AF65-F5344CB8AC3E}">
        <p14:creationId xmlns:p14="http://schemas.microsoft.com/office/powerpoint/2010/main" val="15192311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fontAlgn="auto" hangingPunct="1">
              <a:spcAft>
                <a:spcPts val="0"/>
              </a:spcAft>
              <a:defRPr/>
            </a:pPr>
            <a:r>
              <a:rPr lang="nb-NO" smtClean="0"/>
              <a:t>Logam berat </a:t>
            </a:r>
            <a:endParaRPr lang="en-US" smtClean="0"/>
          </a:p>
        </p:txBody>
      </p:sp>
      <p:sp>
        <p:nvSpPr>
          <p:cNvPr id="9219" name="Rectangle 3"/>
          <p:cNvSpPr>
            <a:spLocks noGrp="1" noChangeArrowheads="1"/>
          </p:cNvSpPr>
          <p:nvPr>
            <p:ph sz="quarter" idx="1"/>
          </p:nvPr>
        </p:nvSpPr>
        <p:spPr>
          <a:xfrm>
            <a:off x="457200" y="1371600"/>
            <a:ext cx="8229600" cy="5181600"/>
          </a:xfrm>
        </p:spPr>
        <p:txBody>
          <a:bodyPr/>
          <a:lstStyle/>
          <a:p>
            <a:pPr eaLnBrk="1" hangingPunct="1">
              <a:lnSpc>
                <a:spcPct val="80000"/>
              </a:lnSpc>
            </a:pPr>
            <a:r>
              <a:rPr lang="nb-NO" smtClean="0"/>
              <a:t>benda padat atau cair yang mempunyai berat 5 gram atau lebih untuk setiap cm</a:t>
            </a:r>
            <a:r>
              <a:rPr lang="nb-NO" baseline="30000" smtClean="0"/>
              <a:t>3</a:t>
            </a:r>
            <a:r>
              <a:rPr lang="nb-NO" smtClean="0"/>
              <a:t>, sedangkan logam yang beratnya kurang dari 5g adalah logam ringan.</a:t>
            </a:r>
          </a:p>
          <a:p>
            <a:pPr eaLnBrk="1" hangingPunct="1">
              <a:lnSpc>
                <a:spcPct val="80000"/>
              </a:lnSpc>
            </a:pPr>
            <a:r>
              <a:rPr lang="nb-NO" smtClean="0"/>
              <a:t>Dapat juga dikarenakan sifat toksiknya</a:t>
            </a:r>
          </a:p>
          <a:p>
            <a:pPr eaLnBrk="1" hangingPunct="1">
              <a:lnSpc>
                <a:spcPct val="80000"/>
              </a:lnSpc>
            </a:pPr>
            <a:r>
              <a:rPr lang="nb-NO" smtClean="0"/>
              <a:t>Dalam tubuh makhluk hidup logam berat termasuk dalam mineral “trace” atau mineral yang jumlahnya sangat sedikit</a:t>
            </a:r>
            <a:r>
              <a:rPr lang="en-US" smtClean="0"/>
              <a:t> </a:t>
            </a:r>
          </a:p>
          <a:p>
            <a:pPr eaLnBrk="1" hangingPunct="1">
              <a:lnSpc>
                <a:spcPct val="80000"/>
              </a:lnSpc>
            </a:pPr>
            <a:r>
              <a:rPr lang="en-US" smtClean="0"/>
              <a:t>Beberapa mineral trace adalah esensiil karena digunakan untuk aktivitas kerja system enzim misalnya seng (Zn), tembaga (Cu), besi (Fe) dan beberapa unsur lainnya seperti kobalt (Co), mangaan (Mn) dan beberapa lainnya. Beberapa logam bersifat non-esensiil dan bersifat toksik terhadap makhluk hidup misalnya : merkuri (Hg), kadmium (Cd) dan timbal (Pb). </a:t>
            </a:r>
            <a:endParaRPr lang="nb-NO" smtClean="0"/>
          </a:p>
          <a:p>
            <a:pPr eaLnBrk="1" hangingPunct="1">
              <a:lnSpc>
                <a:spcPct val="80000"/>
              </a:lnSpc>
              <a:buFontTx/>
              <a:buNone/>
            </a:pPr>
            <a:r>
              <a:rPr lang="nb-NO" sz="2000" smtClean="0"/>
              <a:t> </a:t>
            </a:r>
            <a:endParaRPr lang="en-US" sz="2000" smtClean="0"/>
          </a:p>
        </p:txBody>
      </p:sp>
    </p:spTree>
    <p:extLst>
      <p:ext uri="{BB962C8B-B14F-4D97-AF65-F5344CB8AC3E}">
        <p14:creationId xmlns:p14="http://schemas.microsoft.com/office/powerpoint/2010/main" val="39371483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sz="quarter" idx="1"/>
          </p:nvPr>
        </p:nvSpPr>
        <p:spPr>
          <a:xfrm>
            <a:off x="457200" y="1143000"/>
            <a:ext cx="8229600" cy="4719638"/>
          </a:xfrm>
        </p:spPr>
        <p:txBody>
          <a:bodyPr/>
          <a:lstStyle/>
          <a:p>
            <a:pPr eaLnBrk="1" hangingPunct="1">
              <a:buFontTx/>
              <a:buNone/>
            </a:pPr>
            <a:r>
              <a:rPr lang="en-US" sz="2800" smtClean="0"/>
              <a:t>	Unsur-unsur logam berat adalah unsur yang mempunyai nomor atom dari 22 sampai 92 yaitu sejumlah unsur seperti merkuri (Hg), arsen (As), kadmium (Cd), tembaga (Cu), timah (Sn), seng (Zn), timah hitam (Pb), kobalt (Co), khromium (Cr), nikel (Ni) dan vanadium (Va)</a:t>
            </a:r>
            <a:r>
              <a:rPr lang="en-US" sz="2800" b="1" smtClean="0"/>
              <a:t> </a:t>
            </a:r>
            <a:r>
              <a:rPr lang="en-US" sz="2800" smtClean="0"/>
              <a:t>dan terletak dalam periode tiga sampai tujuh dalam susunan berkala </a:t>
            </a:r>
          </a:p>
        </p:txBody>
      </p:sp>
    </p:spTree>
    <p:extLst>
      <p:ext uri="{BB962C8B-B14F-4D97-AF65-F5344CB8AC3E}">
        <p14:creationId xmlns:p14="http://schemas.microsoft.com/office/powerpoint/2010/main" val="16440279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fontAlgn="auto" hangingPunct="1">
              <a:spcAft>
                <a:spcPts val="0"/>
              </a:spcAft>
              <a:defRPr/>
            </a:pPr>
            <a:r>
              <a:rPr lang="en-US" smtClean="0"/>
              <a:t>Mekanisme Keracunan Logam</a:t>
            </a:r>
          </a:p>
        </p:txBody>
      </p:sp>
      <p:sp>
        <p:nvSpPr>
          <p:cNvPr id="11267" name="Rectangle 3"/>
          <p:cNvSpPr>
            <a:spLocks noGrp="1" noChangeArrowheads="1"/>
          </p:cNvSpPr>
          <p:nvPr>
            <p:ph sz="quarter" idx="1"/>
          </p:nvPr>
        </p:nvSpPr>
        <p:spPr>
          <a:xfrm>
            <a:off x="457200" y="1600200"/>
            <a:ext cx="7467600" cy="4873625"/>
          </a:xfrm>
        </p:spPr>
        <p:txBody>
          <a:bodyPr/>
          <a:lstStyle/>
          <a:p>
            <a:pPr marL="609600" indent="-609600" eaLnBrk="1" hangingPunct="1">
              <a:buFontTx/>
              <a:buAutoNum type="arabicPeriod"/>
            </a:pPr>
            <a:r>
              <a:rPr lang="en-US" smtClean="0"/>
              <a:t>Memblokir atau menghalangi kerja gugus fungsi biomolekul yg esensial untuk proses biologi, seperti protein dan enzim</a:t>
            </a:r>
          </a:p>
          <a:p>
            <a:pPr marL="609600" indent="-609600" eaLnBrk="1" hangingPunct="1">
              <a:buFontTx/>
              <a:buAutoNum type="arabicPeriod"/>
            </a:pPr>
            <a:r>
              <a:rPr lang="en-US" smtClean="0"/>
              <a:t>Menggantikan ion-ion logam esensial yang terdapat dalam molekul terkait</a:t>
            </a:r>
          </a:p>
          <a:p>
            <a:pPr marL="609600" indent="-609600" eaLnBrk="1" hangingPunct="1">
              <a:buFontTx/>
              <a:buAutoNum type="arabicPeriod"/>
            </a:pPr>
            <a:r>
              <a:rPr lang="en-US" smtClean="0"/>
              <a:t>Mengadakan modifikasi atau perubahan bentuk gugus aktif yg dimiliki oleh boimolekul</a:t>
            </a:r>
          </a:p>
        </p:txBody>
      </p:sp>
    </p:spTree>
    <p:extLst>
      <p:ext uri="{BB962C8B-B14F-4D97-AF65-F5344CB8AC3E}">
        <p14:creationId xmlns:p14="http://schemas.microsoft.com/office/powerpoint/2010/main" val="30692333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smtClean="0"/>
              <a:t>Pengelompokan berdasarkan urutan daya racun</a:t>
            </a:r>
          </a:p>
        </p:txBody>
      </p:sp>
      <p:sp>
        <p:nvSpPr>
          <p:cNvPr id="6147" name="Rectangle 3"/>
          <p:cNvSpPr>
            <a:spLocks noGrp="1" noChangeArrowheads="1"/>
          </p:cNvSpPr>
          <p:nvPr>
            <p:ph sz="quarter" idx="1"/>
          </p:nvPr>
        </p:nvSpPr>
        <p:spPr>
          <a:xfrm>
            <a:off x="457200" y="1600200"/>
            <a:ext cx="7467600" cy="4873625"/>
          </a:xfrm>
        </p:spPr>
        <p:txBody>
          <a:bodyPr>
            <a:normAutofit fontScale="92500" lnSpcReduction="10000"/>
          </a:bodyPr>
          <a:lstStyle/>
          <a:p>
            <a:pPr marL="609600" indent="-609600" eaLnBrk="1" fontAlgn="auto" hangingPunct="1">
              <a:spcAft>
                <a:spcPts val="0"/>
              </a:spcAft>
              <a:buFontTx/>
              <a:buAutoNum type="arabicPeriod"/>
              <a:defRPr/>
            </a:pPr>
            <a:r>
              <a:rPr lang="en-US" sz="2800" smtClean="0"/>
              <a:t>Kelas B : sangat beracun  : Hg, Pb, Sn, Cu </a:t>
            </a:r>
          </a:p>
          <a:p>
            <a:pPr marL="990600" lvl="1" indent="-533400" eaLnBrk="1" fontAlgn="auto" hangingPunct="1">
              <a:spcAft>
                <a:spcPts val="0"/>
              </a:spcAft>
              <a:buFont typeface="Wingdings 2"/>
              <a:buChar char=""/>
              <a:defRPr/>
            </a:pPr>
            <a:r>
              <a:rPr lang="en-US" sz="2400" smtClean="0"/>
              <a:t>Paling efektif untuk berikatan dg gugus sulfihidril (-SH)</a:t>
            </a:r>
          </a:p>
          <a:p>
            <a:pPr marL="990600" lvl="1" indent="-533400" eaLnBrk="1" fontAlgn="auto" hangingPunct="1">
              <a:spcAft>
                <a:spcPts val="0"/>
              </a:spcAft>
              <a:buFont typeface="Wingdings 2"/>
              <a:buChar char=""/>
              <a:defRPr/>
            </a:pPr>
            <a:r>
              <a:rPr lang="en-US" sz="2400" smtClean="0"/>
              <a:t>Dapat menggantikan posisi ion logam antara </a:t>
            </a:r>
          </a:p>
          <a:p>
            <a:pPr marL="990600" lvl="1" indent="-533400" eaLnBrk="1" fontAlgn="auto" hangingPunct="1">
              <a:spcAft>
                <a:spcPts val="0"/>
              </a:spcAft>
              <a:buFont typeface="Wingdings 2"/>
              <a:buChar char=""/>
              <a:defRPr/>
            </a:pPr>
            <a:r>
              <a:rPr lang="en-US" sz="2400" smtClean="0"/>
              <a:t>Bersama dg logam antara dapat larut dg lemak : Mampu menetrasi penetrasi pd membran sel , shg ion logam dpt menumpuk (terakumulasi, Con : Hg, Pb, Sn</a:t>
            </a:r>
          </a:p>
          <a:p>
            <a:pPr marL="990600" lvl="1" indent="-533400" eaLnBrk="1" fontAlgn="auto" hangingPunct="1">
              <a:spcAft>
                <a:spcPts val="0"/>
              </a:spcAft>
              <a:buFont typeface="Wingdings 2"/>
              <a:buChar char=""/>
              <a:defRPr/>
            </a:pPr>
            <a:r>
              <a:rPr lang="en-US" sz="2400" smtClean="0"/>
              <a:t>Dalam metallo protein menunjukkan reaksi redoks : </a:t>
            </a:r>
          </a:p>
          <a:p>
            <a:pPr marL="990600" lvl="1" indent="-533400" eaLnBrk="1" fontAlgn="auto" hangingPunct="1">
              <a:spcAft>
                <a:spcPts val="0"/>
              </a:spcAft>
              <a:buFontTx/>
              <a:buNone/>
              <a:defRPr/>
            </a:pPr>
            <a:r>
              <a:rPr lang="en-US" sz="2400" smtClean="0"/>
              <a:t>	Cu</a:t>
            </a:r>
            <a:r>
              <a:rPr lang="en-US" sz="2400" baseline="30000" smtClean="0"/>
              <a:t>2+</a:t>
            </a:r>
            <a:r>
              <a:rPr lang="en-US" sz="2400" smtClean="0"/>
              <a:t>      	Cu</a:t>
            </a:r>
            <a:r>
              <a:rPr lang="en-US" sz="2400" baseline="30000" smtClean="0"/>
              <a:t>+</a:t>
            </a:r>
            <a:r>
              <a:rPr lang="en-US" sz="2400" smtClean="0"/>
              <a:t>	</a:t>
            </a:r>
          </a:p>
          <a:p>
            <a:pPr marL="609600" indent="-609600" eaLnBrk="1" fontAlgn="auto" hangingPunct="1">
              <a:spcAft>
                <a:spcPts val="0"/>
              </a:spcAft>
              <a:buFontTx/>
              <a:buAutoNum type="arabicPeriod"/>
              <a:defRPr/>
            </a:pPr>
            <a:r>
              <a:rPr lang="en-US" sz="2800" smtClean="0"/>
              <a:t>Kelas antara : daya racun sedang : Ni, Zn</a:t>
            </a:r>
          </a:p>
          <a:p>
            <a:pPr marL="609600" indent="-609600" eaLnBrk="1" fontAlgn="auto" hangingPunct="1">
              <a:spcAft>
                <a:spcPts val="0"/>
              </a:spcAft>
              <a:buFontTx/>
              <a:buAutoNum type="arabicPeriod"/>
              <a:defRPr/>
            </a:pPr>
            <a:r>
              <a:rPr lang="en-US" sz="2800" smtClean="0"/>
              <a:t>Kelas A : Daya racun rendah : Mg</a:t>
            </a:r>
          </a:p>
        </p:txBody>
      </p:sp>
      <p:sp>
        <p:nvSpPr>
          <p:cNvPr id="12292" name="Line 4"/>
          <p:cNvSpPr>
            <a:spLocks noChangeShapeType="1"/>
          </p:cNvSpPr>
          <p:nvPr/>
        </p:nvSpPr>
        <p:spPr bwMode="auto">
          <a:xfrm>
            <a:off x="2514600" y="556260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Tree>
    <p:extLst>
      <p:ext uri="{BB962C8B-B14F-4D97-AF65-F5344CB8AC3E}">
        <p14:creationId xmlns:p14="http://schemas.microsoft.com/office/powerpoint/2010/main" val="35890071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fontAlgn="auto" hangingPunct="1">
              <a:spcAft>
                <a:spcPts val="0"/>
              </a:spcAft>
              <a:defRPr/>
            </a:pPr>
            <a:r>
              <a:rPr lang="en-US" smtClean="0"/>
              <a:t>Urutan toksisitas logam</a:t>
            </a:r>
          </a:p>
        </p:txBody>
      </p:sp>
      <p:sp>
        <p:nvSpPr>
          <p:cNvPr id="13315" name="Rectangle 3"/>
          <p:cNvSpPr>
            <a:spLocks noGrp="1" noChangeArrowheads="1"/>
          </p:cNvSpPr>
          <p:nvPr>
            <p:ph sz="quarter" idx="1"/>
          </p:nvPr>
        </p:nvSpPr>
        <p:spPr>
          <a:xfrm>
            <a:off x="457200" y="1600200"/>
            <a:ext cx="7467600" cy="4873625"/>
          </a:xfrm>
        </p:spPr>
        <p:txBody>
          <a:bodyPr/>
          <a:lstStyle/>
          <a:p>
            <a:pPr eaLnBrk="1" hangingPunct="1"/>
            <a:r>
              <a:rPr lang="en-US" smtClean="0"/>
              <a:t>Daftar urutan  tinggi ke rendah</a:t>
            </a:r>
          </a:p>
          <a:p>
            <a:pPr eaLnBrk="1" hangingPunct="1">
              <a:buFontTx/>
              <a:buNone/>
            </a:pPr>
            <a:r>
              <a:rPr lang="en-US" smtClean="0"/>
              <a:t>	Hg</a:t>
            </a:r>
            <a:r>
              <a:rPr lang="en-US" baseline="30000" smtClean="0"/>
              <a:t>2+</a:t>
            </a:r>
            <a:r>
              <a:rPr lang="en-US" smtClean="0"/>
              <a:t>  &gt; Cd</a:t>
            </a:r>
            <a:r>
              <a:rPr lang="en-US" baseline="30000" smtClean="0"/>
              <a:t>2+</a:t>
            </a:r>
            <a:r>
              <a:rPr lang="en-US" smtClean="0"/>
              <a:t>  &gt; Ag</a:t>
            </a:r>
            <a:r>
              <a:rPr lang="en-US" baseline="30000" smtClean="0"/>
              <a:t>+</a:t>
            </a:r>
            <a:r>
              <a:rPr lang="en-US" smtClean="0"/>
              <a:t> Ni</a:t>
            </a:r>
            <a:r>
              <a:rPr lang="en-US" baseline="30000" smtClean="0"/>
              <a:t>2+</a:t>
            </a:r>
            <a:r>
              <a:rPr lang="en-US" smtClean="0"/>
              <a:t> Pb</a:t>
            </a:r>
            <a:r>
              <a:rPr lang="en-US" baseline="30000" smtClean="0"/>
              <a:t>2+</a:t>
            </a:r>
            <a:r>
              <a:rPr lang="en-US" smtClean="0"/>
              <a:t>&gt; As</a:t>
            </a:r>
            <a:r>
              <a:rPr lang="en-US" baseline="30000" smtClean="0"/>
              <a:t>2+</a:t>
            </a:r>
            <a:r>
              <a:rPr lang="en-US" smtClean="0"/>
              <a:t> &gt; Cr</a:t>
            </a:r>
            <a:r>
              <a:rPr lang="en-US" baseline="30000" smtClean="0"/>
              <a:t>2+</a:t>
            </a:r>
            <a:r>
              <a:rPr lang="en-US" smtClean="0"/>
              <a:t> &gt; Sn</a:t>
            </a:r>
            <a:r>
              <a:rPr lang="en-US" baseline="30000" smtClean="0"/>
              <a:t>2+</a:t>
            </a:r>
            <a:r>
              <a:rPr lang="en-US" smtClean="0"/>
              <a:t> &gt; Zn</a:t>
            </a:r>
            <a:r>
              <a:rPr lang="en-US" baseline="30000" smtClean="0"/>
              <a:t>2+</a:t>
            </a:r>
          </a:p>
          <a:p>
            <a:pPr eaLnBrk="1" hangingPunct="1"/>
            <a:endParaRPr lang="en-US" baseline="30000" smtClean="0"/>
          </a:p>
          <a:p>
            <a:pPr eaLnBrk="1" hangingPunct="1"/>
            <a:r>
              <a:rPr lang="en-US" baseline="30000" smtClean="0"/>
              <a:t>Pengaruh terhadap aktivitas enzim</a:t>
            </a:r>
          </a:p>
          <a:p>
            <a:pPr eaLnBrk="1" hangingPunct="1">
              <a:buFontTx/>
              <a:buNone/>
            </a:pPr>
            <a:r>
              <a:rPr lang="en-US" baseline="30000" smtClean="0"/>
              <a:t>	</a:t>
            </a:r>
            <a:r>
              <a:rPr lang="en-US" smtClean="0"/>
              <a:t>Cd</a:t>
            </a:r>
            <a:r>
              <a:rPr lang="en-US" baseline="30000" smtClean="0"/>
              <a:t>2+</a:t>
            </a:r>
            <a:r>
              <a:rPr lang="en-US" smtClean="0"/>
              <a:t> &gt; Pb</a:t>
            </a:r>
            <a:r>
              <a:rPr lang="en-US" baseline="30000" smtClean="0"/>
              <a:t>2+</a:t>
            </a:r>
            <a:r>
              <a:rPr lang="en-US" smtClean="0"/>
              <a:t> &gt; Zn</a:t>
            </a:r>
            <a:r>
              <a:rPr lang="en-US" baseline="30000" smtClean="0"/>
              <a:t>2+</a:t>
            </a:r>
            <a:r>
              <a:rPr lang="en-US" smtClean="0"/>
              <a:t> &gt; Hg</a:t>
            </a:r>
            <a:r>
              <a:rPr lang="en-US" baseline="30000" smtClean="0"/>
              <a:t>2+</a:t>
            </a:r>
            <a:r>
              <a:rPr lang="en-US" smtClean="0"/>
              <a:t> &gt; Cu</a:t>
            </a:r>
            <a:r>
              <a:rPr lang="en-US" baseline="30000" smtClean="0"/>
              <a:t>2+</a:t>
            </a:r>
          </a:p>
          <a:p>
            <a:pPr eaLnBrk="1" hangingPunct="1"/>
            <a:r>
              <a:rPr lang="en-US" smtClean="0"/>
              <a:t>Aktifitas enzim alpha-glycerophosphat dehydrogenase (jaringan ikan)</a:t>
            </a:r>
          </a:p>
          <a:p>
            <a:pPr eaLnBrk="1" hangingPunct="1">
              <a:buFontTx/>
              <a:buNone/>
            </a:pPr>
            <a:r>
              <a:rPr lang="en-US" smtClean="0"/>
              <a:t>	Hg</a:t>
            </a:r>
            <a:r>
              <a:rPr lang="en-US" baseline="30000" smtClean="0"/>
              <a:t>2+</a:t>
            </a:r>
            <a:r>
              <a:rPr lang="en-US" smtClean="0"/>
              <a:t> &gt;Cd</a:t>
            </a:r>
            <a:r>
              <a:rPr lang="en-US" baseline="30000" smtClean="0"/>
              <a:t>2+</a:t>
            </a:r>
            <a:r>
              <a:rPr lang="en-US" smtClean="0"/>
              <a:t> &gt; Zn</a:t>
            </a:r>
            <a:r>
              <a:rPr lang="en-US" baseline="30000" smtClean="0"/>
              <a:t>2+</a:t>
            </a:r>
            <a:r>
              <a:rPr lang="en-US" smtClean="0"/>
              <a:t> &gt; Pb</a:t>
            </a:r>
            <a:r>
              <a:rPr lang="en-US" baseline="30000" smtClean="0"/>
              <a:t>2+</a:t>
            </a:r>
            <a:r>
              <a:rPr lang="en-US" smtClean="0"/>
              <a:t> &gt; Ni</a:t>
            </a:r>
            <a:r>
              <a:rPr lang="en-US" baseline="30000" smtClean="0"/>
              <a:t>2+</a:t>
            </a:r>
            <a:r>
              <a:rPr lang="en-US" smtClean="0"/>
              <a:t> &gt; Co</a:t>
            </a:r>
            <a:r>
              <a:rPr lang="en-US" baseline="30000" smtClean="0"/>
              <a:t>2+</a:t>
            </a:r>
            <a:endParaRPr lang="en-US" smtClean="0"/>
          </a:p>
          <a:p>
            <a:pPr eaLnBrk="1" hangingPunct="1">
              <a:buFontTx/>
              <a:buNone/>
            </a:pPr>
            <a:r>
              <a:rPr lang="en-US" baseline="30000" smtClean="0"/>
              <a:t>	</a:t>
            </a:r>
          </a:p>
          <a:p>
            <a:pPr eaLnBrk="1" hangingPunct="1"/>
            <a:endParaRPr lang="en-US" baseline="30000" smtClean="0"/>
          </a:p>
        </p:txBody>
      </p:sp>
    </p:spTree>
    <p:extLst>
      <p:ext uri="{BB962C8B-B14F-4D97-AF65-F5344CB8AC3E}">
        <p14:creationId xmlns:p14="http://schemas.microsoft.com/office/powerpoint/2010/main" val="2267747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fontAlgn="auto" hangingPunct="1">
              <a:spcAft>
                <a:spcPts val="0"/>
              </a:spcAft>
              <a:defRPr/>
            </a:pPr>
            <a:r>
              <a:rPr lang="en-US" sz="2800" dirty="0" err="1" smtClean="0"/>
              <a:t>Konsentrasi</a:t>
            </a:r>
            <a:r>
              <a:rPr lang="en-US" sz="2800" dirty="0" smtClean="0"/>
              <a:t> ion </a:t>
            </a:r>
            <a:r>
              <a:rPr lang="en-US" sz="2800" dirty="0" err="1" smtClean="0"/>
              <a:t>logam</a:t>
            </a:r>
            <a:r>
              <a:rPr lang="en-US" sz="2800" dirty="0" smtClean="0"/>
              <a:t> (mg/L) </a:t>
            </a:r>
            <a:r>
              <a:rPr lang="en-US" sz="2800" dirty="0" err="1" smtClean="0"/>
              <a:t>yg</a:t>
            </a:r>
            <a:r>
              <a:rPr lang="en-US" sz="2800" dirty="0" smtClean="0"/>
              <a:t> </a:t>
            </a:r>
            <a:r>
              <a:rPr lang="en-US" sz="2800" dirty="0" err="1" smtClean="0"/>
              <a:t>mematikan</a:t>
            </a:r>
            <a:r>
              <a:rPr lang="en-US" sz="2800" dirty="0" smtClean="0"/>
              <a:t> biota </a:t>
            </a:r>
            <a:r>
              <a:rPr lang="en-US" sz="2800" dirty="0" err="1" smtClean="0"/>
              <a:t>laut</a:t>
            </a:r>
            <a:r>
              <a:rPr lang="en-US" sz="2800" dirty="0" smtClean="0"/>
              <a:t> </a:t>
            </a:r>
            <a:r>
              <a:rPr lang="en-US" sz="2800" dirty="0" err="1" smtClean="0"/>
              <a:t>dalam</a:t>
            </a:r>
            <a:r>
              <a:rPr lang="en-US" sz="2800" dirty="0" smtClean="0"/>
              <a:t> 96 jam </a:t>
            </a:r>
          </a:p>
        </p:txBody>
      </p:sp>
      <p:pic>
        <p:nvPicPr>
          <p:cNvPr id="14339" name="Picture 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752600"/>
            <a:ext cx="73914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2755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76200"/>
            <a:ext cx="8229600" cy="838200"/>
          </a:xfrm>
        </p:spPr>
        <p:txBody>
          <a:bodyPr/>
          <a:lstStyle/>
          <a:p>
            <a:pPr eaLnBrk="1" fontAlgn="auto" hangingPunct="1">
              <a:spcAft>
                <a:spcPts val="0"/>
              </a:spcAft>
              <a:defRPr/>
            </a:pPr>
            <a:r>
              <a:rPr lang="en-US" dirty="0" err="1" smtClean="0"/>
              <a:t>Merkuri</a:t>
            </a:r>
            <a:r>
              <a:rPr lang="en-US" dirty="0" smtClean="0"/>
              <a:t> di </a:t>
            </a:r>
            <a:r>
              <a:rPr lang="en-US" dirty="0" err="1" smtClean="0"/>
              <a:t>lingkungan</a:t>
            </a:r>
            <a:r>
              <a:rPr lang="en-US" dirty="0" smtClean="0"/>
              <a:t> </a:t>
            </a:r>
          </a:p>
        </p:txBody>
      </p:sp>
      <p:sp>
        <p:nvSpPr>
          <p:cNvPr id="9219" name="Rectangle 3"/>
          <p:cNvSpPr>
            <a:spLocks noGrp="1" noChangeArrowheads="1"/>
          </p:cNvSpPr>
          <p:nvPr>
            <p:ph type="body" sz="half" idx="1"/>
          </p:nvPr>
        </p:nvSpPr>
        <p:spPr>
          <a:xfrm>
            <a:off x="457200" y="914400"/>
            <a:ext cx="8001000" cy="5562600"/>
          </a:xfrm>
        </p:spPr>
        <p:txBody>
          <a:bodyPr>
            <a:normAutofit lnSpcReduction="10000"/>
          </a:bodyPr>
          <a:lstStyle/>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800" dirty="0" smtClean="0"/>
          </a:p>
          <a:p>
            <a:pPr marL="274320" indent="-274320" eaLnBrk="1" fontAlgn="auto" hangingPunct="1">
              <a:lnSpc>
                <a:spcPct val="90000"/>
              </a:lnSpc>
              <a:spcAft>
                <a:spcPts val="0"/>
              </a:spcAft>
              <a:buFontTx/>
              <a:buNone/>
              <a:defRPr/>
            </a:pPr>
            <a:endParaRPr lang="en-US" sz="2200" dirty="0" smtClean="0"/>
          </a:p>
          <a:p>
            <a:pPr marL="274320" indent="-274320" eaLnBrk="1" fontAlgn="auto" hangingPunct="1">
              <a:lnSpc>
                <a:spcPct val="90000"/>
              </a:lnSpc>
              <a:spcAft>
                <a:spcPts val="0"/>
              </a:spcAft>
              <a:buFontTx/>
              <a:buNone/>
              <a:defRPr/>
            </a:pPr>
            <a:endParaRPr lang="en-US" sz="2200" dirty="0" smtClean="0"/>
          </a:p>
          <a:p>
            <a:pPr marL="274320" indent="-274320" eaLnBrk="1" fontAlgn="auto" hangingPunct="1">
              <a:lnSpc>
                <a:spcPct val="90000"/>
              </a:lnSpc>
              <a:spcAft>
                <a:spcPts val="0"/>
              </a:spcAft>
              <a:buFontTx/>
              <a:buNone/>
              <a:defRPr/>
            </a:pPr>
            <a:endParaRPr lang="en-US" sz="2200" dirty="0" smtClean="0"/>
          </a:p>
          <a:p>
            <a:pPr marL="274320" indent="-274320" eaLnBrk="1" fontAlgn="auto" hangingPunct="1">
              <a:lnSpc>
                <a:spcPct val="90000"/>
              </a:lnSpc>
              <a:spcAft>
                <a:spcPts val="0"/>
              </a:spcAft>
              <a:buFontTx/>
              <a:buNone/>
              <a:defRPr/>
            </a:pPr>
            <a:endParaRPr lang="en-US" sz="2200" dirty="0" smtClean="0"/>
          </a:p>
          <a:p>
            <a:pPr marL="274320" indent="-274320" eaLnBrk="1" fontAlgn="auto" hangingPunct="1">
              <a:lnSpc>
                <a:spcPct val="90000"/>
              </a:lnSpc>
              <a:spcAft>
                <a:spcPts val="0"/>
              </a:spcAft>
              <a:buFontTx/>
              <a:buNone/>
              <a:defRPr/>
            </a:pPr>
            <a:endParaRPr lang="id-ID" sz="2200" dirty="0" smtClean="0"/>
          </a:p>
          <a:p>
            <a:pPr marL="274320" indent="-274320" eaLnBrk="1" fontAlgn="auto" hangingPunct="1">
              <a:lnSpc>
                <a:spcPct val="90000"/>
              </a:lnSpc>
              <a:spcAft>
                <a:spcPts val="0"/>
              </a:spcAft>
              <a:buFontTx/>
              <a:buNone/>
              <a:defRPr/>
            </a:pPr>
            <a:r>
              <a:rPr lang="en-US" sz="2200" dirty="0" err="1" smtClean="0"/>
              <a:t>Gambar</a:t>
            </a:r>
            <a:r>
              <a:rPr lang="en-US" sz="2200" dirty="0" smtClean="0"/>
              <a:t> 1.  Diagram </a:t>
            </a:r>
            <a:r>
              <a:rPr lang="en-US" sz="2200" dirty="0" err="1" smtClean="0"/>
              <a:t>alir</a:t>
            </a:r>
            <a:r>
              <a:rPr lang="en-US" sz="2200" dirty="0" smtClean="0"/>
              <a:t> </a:t>
            </a:r>
            <a:r>
              <a:rPr lang="en-US" sz="2200" dirty="0" err="1" smtClean="0"/>
              <a:t>merkuri</a:t>
            </a:r>
            <a:r>
              <a:rPr lang="en-US" sz="2200" dirty="0" smtClean="0"/>
              <a:t> </a:t>
            </a:r>
            <a:r>
              <a:rPr lang="en-US" sz="2200" dirty="0" err="1" smtClean="0"/>
              <a:t>dalam</a:t>
            </a:r>
            <a:r>
              <a:rPr lang="en-US" sz="2200" dirty="0" smtClean="0"/>
              <a:t> </a:t>
            </a:r>
            <a:r>
              <a:rPr lang="en-US" sz="2200" dirty="0" err="1" smtClean="0"/>
              <a:t>biosfir</a:t>
            </a:r>
            <a:r>
              <a:rPr lang="en-US" sz="2200" dirty="0" smtClean="0"/>
              <a:t> (Dix, 1980)</a:t>
            </a:r>
          </a:p>
        </p:txBody>
      </p:sp>
      <p:pic>
        <p:nvPicPr>
          <p:cNvPr id="15364" name="Picture 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762000" y="914400"/>
            <a:ext cx="7696200" cy="4800600"/>
          </a:xfrm>
          <a:noFill/>
        </p:spPr>
      </p:pic>
    </p:spTree>
    <p:extLst>
      <p:ext uri="{BB962C8B-B14F-4D97-AF65-F5344CB8AC3E}">
        <p14:creationId xmlns:p14="http://schemas.microsoft.com/office/powerpoint/2010/main" val="27155740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fontAlgn="auto" hangingPunct="1">
              <a:spcAft>
                <a:spcPts val="0"/>
              </a:spcAft>
              <a:defRPr/>
            </a:pPr>
            <a:r>
              <a:rPr lang="en-US" sz="3400" smtClean="0"/>
              <a:t>Akumulasi dan biomagnifikasi metilmerkuri pada rantai makanan.</a:t>
            </a:r>
            <a:br>
              <a:rPr lang="en-US" sz="3400" smtClean="0"/>
            </a:br>
            <a:endParaRPr lang="en-US" sz="3400" smtClean="0"/>
          </a:p>
        </p:txBody>
      </p:sp>
      <p:sp>
        <p:nvSpPr>
          <p:cNvPr id="10243" name="Rectangle 3"/>
          <p:cNvSpPr>
            <a:spLocks noGrp="1" noChangeArrowheads="1"/>
          </p:cNvSpPr>
          <p:nvPr>
            <p:ph type="body" sz="half" idx="1"/>
          </p:nvPr>
        </p:nvSpPr>
        <p:spPr>
          <a:xfrm>
            <a:off x="457200" y="1600200"/>
            <a:ext cx="8153400" cy="4525963"/>
          </a:xfrm>
        </p:spPr>
        <p:txBody>
          <a:bodyPr>
            <a:normAutofit lnSpcReduction="10000"/>
          </a:bodyPr>
          <a:lstStyle/>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algn="ctr" eaLnBrk="1" fontAlgn="auto" hangingPunct="1">
              <a:spcAft>
                <a:spcPts val="0"/>
              </a:spcAft>
              <a:buFontTx/>
              <a:buNone/>
              <a:defRPr/>
            </a:pPr>
            <a:r>
              <a:rPr lang="en-US" sz="1700" smtClean="0"/>
              <a:t>Gambar 2.  Akumulasi dan biomagnifikasi metilmerkuri pada rantai makanan.</a:t>
            </a:r>
            <a:r>
              <a:rPr lang="en-US" sz="2800" smtClean="0"/>
              <a:t>  </a:t>
            </a:r>
          </a:p>
        </p:txBody>
      </p:sp>
      <p:pic>
        <p:nvPicPr>
          <p:cNvPr id="16388" name="Picture 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838200" y="838200"/>
            <a:ext cx="7772400" cy="4572000"/>
          </a:xfrm>
          <a:noFill/>
        </p:spPr>
      </p:pic>
    </p:spTree>
    <p:extLst>
      <p:ext uri="{BB962C8B-B14F-4D97-AF65-F5344CB8AC3E}">
        <p14:creationId xmlns:p14="http://schemas.microsoft.com/office/powerpoint/2010/main" val="17167079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sz="quarter" idx="1"/>
          </p:nvPr>
        </p:nvSpPr>
        <p:spPr>
          <a:xfrm>
            <a:off x="609600" y="1447800"/>
            <a:ext cx="7772400" cy="4530725"/>
          </a:xfrm>
        </p:spPr>
        <p:txBody>
          <a:bodyPr/>
          <a:lstStyle/>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eaLnBrk="1" hangingPunct="1">
              <a:buFontTx/>
              <a:buNone/>
            </a:pPr>
            <a:endParaRPr lang="en-US" smtClean="0"/>
          </a:p>
          <a:p>
            <a:pPr algn="ctr" eaLnBrk="1" hangingPunct="1">
              <a:buFontTx/>
              <a:buNone/>
            </a:pPr>
            <a:endParaRPr lang="en-US" sz="2200" smtClean="0"/>
          </a:p>
          <a:p>
            <a:pPr algn="ctr" eaLnBrk="1" hangingPunct="1">
              <a:buFontTx/>
              <a:buNone/>
            </a:pPr>
            <a:r>
              <a:rPr lang="en-US" sz="2200" smtClean="0"/>
              <a:t>Gambar  3.  Proses biometilasi di lingkungan </a:t>
            </a:r>
          </a:p>
        </p:txBody>
      </p:sp>
      <p:pic>
        <p:nvPicPr>
          <p:cNvPr id="17411" name="Picture 4"/>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838200" y="914400"/>
            <a:ext cx="7467600" cy="4191000"/>
          </a:xfrm>
          <a:noFill/>
        </p:spPr>
      </p:pic>
    </p:spTree>
    <p:extLst>
      <p:ext uri="{BB962C8B-B14F-4D97-AF65-F5344CB8AC3E}">
        <p14:creationId xmlns:p14="http://schemas.microsoft.com/office/powerpoint/2010/main" val="2036533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0"/>
            <a:ext cx="8229600" cy="1173163"/>
          </a:xfrm>
        </p:spPr>
        <p:txBody>
          <a:bodyPr/>
          <a:lstStyle/>
          <a:p>
            <a:pPr eaLnBrk="1" fontAlgn="auto" hangingPunct="1">
              <a:spcAft>
                <a:spcPts val="0"/>
              </a:spcAft>
              <a:defRPr/>
            </a:pPr>
            <a:r>
              <a:rPr lang="en-US" b="1" smtClean="0"/>
              <a:t>Toksisitas merkuri</a:t>
            </a:r>
          </a:p>
        </p:txBody>
      </p:sp>
      <p:sp>
        <p:nvSpPr>
          <p:cNvPr id="12291" name="Rectangle 3"/>
          <p:cNvSpPr>
            <a:spLocks noGrp="1" noChangeArrowheads="1"/>
          </p:cNvSpPr>
          <p:nvPr>
            <p:ph sz="quarter" idx="1"/>
          </p:nvPr>
        </p:nvSpPr>
        <p:spPr>
          <a:xfrm>
            <a:off x="457200" y="1143000"/>
            <a:ext cx="8229600" cy="4525963"/>
          </a:xfrm>
        </p:spPr>
        <p:txBody>
          <a:bodyPr>
            <a:normAutofit fontScale="92500" lnSpcReduction="10000"/>
          </a:bodyPr>
          <a:lstStyle/>
          <a:p>
            <a:pPr marL="274320" indent="-274320" eaLnBrk="1" fontAlgn="auto" hangingPunct="1">
              <a:lnSpc>
                <a:spcPct val="80000"/>
              </a:lnSpc>
              <a:spcAft>
                <a:spcPts val="0"/>
              </a:spcAft>
              <a:buFont typeface="Wingdings"/>
              <a:buChar char=""/>
              <a:defRPr/>
            </a:pPr>
            <a:r>
              <a:rPr lang="en-US" dirty="0" err="1" smtClean="0"/>
              <a:t>Toksisitas</a:t>
            </a:r>
            <a:r>
              <a:rPr lang="en-US" dirty="0" smtClean="0"/>
              <a:t> Hg </a:t>
            </a:r>
            <a:r>
              <a:rPr lang="en-US" dirty="0" err="1" smtClean="0"/>
              <a:t>dapat</a:t>
            </a:r>
            <a:r>
              <a:rPr lang="en-US" dirty="0" smtClean="0"/>
              <a:t> </a:t>
            </a:r>
            <a:r>
              <a:rPr lang="en-US" dirty="0" err="1" smtClean="0"/>
              <a:t>disebabkan</a:t>
            </a:r>
            <a:r>
              <a:rPr lang="en-US" dirty="0" smtClean="0"/>
              <a:t> </a:t>
            </a:r>
            <a:r>
              <a:rPr lang="en-US" dirty="0" err="1" smtClean="0"/>
              <a:t>oleh</a:t>
            </a:r>
            <a:r>
              <a:rPr lang="en-US" dirty="0" smtClean="0"/>
              <a:t> </a:t>
            </a:r>
            <a:r>
              <a:rPr lang="en-US" dirty="0" err="1" smtClean="0"/>
              <a:t>dua</a:t>
            </a:r>
            <a:r>
              <a:rPr lang="en-US" dirty="0" smtClean="0"/>
              <a:t> </a:t>
            </a:r>
            <a:r>
              <a:rPr lang="en-US" dirty="0" err="1" smtClean="0"/>
              <a:t>bentuk</a:t>
            </a:r>
            <a:r>
              <a:rPr lang="en-US" dirty="0" smtClean="0"/>
              <a:t> </a:t>
            </a:r>
            <a:r>
              <a:rPr lang="en-US" dirty="0" err="1" smtClean="0"/>
              <a:t>senyawa</a:t>
            </a:r>
            <a:r>
              <a:rPr lang="en-US" dirty="0" smtClean="0"/>
              <a:t> </a:t>
            </a:r>
            <a:r>
              <a:rPr lang="en-US" dirty="0" err="1" smtClean="0"/>
              <a:t>kimia</a:t>
            </a:r>
            <a:r>
              <a:rPr lang="en-US" dirty="0" smtClean="0"/>
              <a:t> </a:t>
            </a:r>
            <a:r>
              <a:rPr lang="en-US" dirty="0" err="1" smtClean="0"/>
              <a:t>yaitu</a:t>
            </a:r>
            <a:r>
              <a:rPr lang="en-US" dirty="0" smtClean="0"/>
              <a:t> inorganic </a:t>
            </a:r>
            <a:r>
              <a:rPr lang="en-US" dirty="0" err="1" smtClean="0"/>
              <a:t>merkuri</a:t>
            </a:r>
            <a:r>
              <a:rPr lang="en-US" dirty="0" smtClean="0"/>
              <a:t> </a:t>
            </a:r>
            <a:r>
              <a:rPr lang="en-US" dirty="0" err="1" smtClean="0"/>
              <a:t>dan</a:t>
            </a:r>
            <a:r>
              <a:rPr lang="en-US" dirty="0" smtClean="0"/>
              <a:t> organic </a:t>
            </a:r>
            <a:r>
              <a:rPr lang="en-US" dirty="0" err="1" smtClean="0"/>
              <a:t>merkuri</a:t>
            </a:r>
            <a:r>
              <a:rPr lang="en-US" dirty="0" smtClean="0"/>
              <a:t>.</a:t>
            </a:r>
          </a:p>
          <a:p>
            <a:pPr marL="274320" indent="-274320" eaLnBrk="1" fontAlgn="auto" hangingPunct="1">
              <a:lnSpc>
                <a:spcPct val="80000"/>
              </a:lnSpc>
              <a:spcAft>
                <a:spcPts val="0"/>
              </a:spcAft>
              <a:buFont typeface="Wingdings"/>
              <a:buChar char=""/>
              <a:defRPr/>
            </a:pPr>
            <a:r>
              <a:rPr lang="en-US" dirty="0" err="1" smtClean="0"/>
              <a:t>Dalam</a:t>
            </a:r>
            <a:r>
              <a:rPr lang="en-US" dirty="0" smtClean="0"/>
              <a:t> air, Hg </a:t>
            </a:r>
            <a:r>
              <a:rPr lang="en-US" dirty="0" err="1" smtClean="0"/>
              <a:t>terutama</a:t>
            </a:r>
            <a:r>
              <a:rPr lang="en-US" dirty="0" smtClean="0"/>
              <a:t> </a:t>
            </a:r>
            <a:r>
              <a:rPr lang="en-US" dirty="0" err="1" smtClean="0"/>
              <a:t>terikat</a:t>
            </a:r>
            <a:r>
              <a:rPr lang="en-US" dirty="0" smtClean="0"/>
              <a:t> </a:t>
            </a:r>
            <a:r>
              <a:rPr lang="en-US" dirty="0" err="1" smtClean="0"/>
              <a:t>dengan</a:t>
            </a:r>
            <a:r>
              <a:rPr lang="en-US" dirty="0" smtClean="0"/>
              <a:t> </a:t>
            </a:r>
            <a:r>
              <a:rPr lang="en-US" dirty="0" err="1" smtClean="0"/>
              <a:t>Cl</a:t>
            </a:r>
            <a:r>
              <a:rPr lang="en-US" dirty="0" smtClean="0"/>
              <a:t> </a:t>
            </a:r>
            <a:r>
              <a:rPr lang="en-US" dirty="0" err="1" smtClean="0"/>
              <a:t>dan</a:t>
            </a:r>
            <a:r>
              <a:rPr lang="en-US" dirty="0" smtClean="0"/>
              <a:t> </a:t>
            </a:r>
            <a:r>
              <a:rPr lang="en-US" dirty="0" err="1" smtClean="0"/>
              <a:t>senyawanya</a:t>
            </a:r>
            <a:r>
              <a:rPr lang="en-US" dirty="0" smtClean="0"/>
              <a:t> </a:t>
            </a:r>
            <a:r>
              <a:rPr lang="en-US" dirty="0" err="1" smtClean="0"/>
              <a:t>berbentuk</a:t>
            </a:r>
            <a:r>
              <a:rPr lang="en-US" dirty="0" smtClean="0"/>
              <a:t> (</a:t>
            </a:r>
            <a:r>
              <a:rPr lang="en-US" dirty="0" err="1" smtClean="0"/>
              <a:t>HgCl</a:t>
            </a:r>
            <a:r>
              <a:rPr lang="en-US" dirty="0" smtClean="0"/>
              <a:t>)+, (HgCl4)-2, HgCl2 </a:t>
            </a:r>
            <a:r>
              <a:rPr lang="en-US" dirty="0" err="1" smtClean="0"/>
              <a:t>dan</a:t>
            </a:r>
            <a:r>
              <a:rPr lang="en-US" dirty="0" smtClean="0"/>
              <a:t> (HgCl3)- (Reilly, 1980).  </a:t>
            </a:r>
          </a:p>
          <a:p>
            <a:pPr marL="274320" indent="-274320" eaLnBrk="1" fontAlgn="auto" hangingPunct="1">
              <a:lnSpc>
                <a:spcPct val="80000"/>
              </a:lnSpc>
              <a:spcAft>
                <a:spcPts val="0"/>
              </a:spcAft>
              <a:buFont typeface="Wingdings"/>
              <a:buChar char=""/>
              <a:defRPr/>
            </a:pPr>
            <a:r>
              <a:rPr lang="en-US" dirty="0" err="1" smtClean="0"/>
              <a:t>Bentuk</a:t>
            </a:r>
            <a:r>
              <a:rPr lang="en-US" dirty="0" smtClean="0"/>
              <a:t> </a:t>
            </a:r>
            <a:r>
              <a:rPr lang="en-US" dirty="0" err="1" smtClean="0"/>
              <a:t>kimia</a:t>
            </a:r>
            <a:r>
              <a:rPr lang="en-US" dirty="0" smtClean="0"/>
              <a:t> </a:t>
            </a:r>
            <a:r>
              <a:rPr lang="en-US" dirty="0" err="1" smtClean="0"/>
              <a:t>dari</a:t>
            </a:r>
            <a:r>
              <a:rPr lang="en-US" dirty="0" smtClean="0"/>
              <a:t> </a:t>
            </a:r>
            <a:r>
              <a:rPr lang="en-US" dirty="0" err="1" smtClean="0"/>
              <a:t>merkuri</a:t>
            </a:r>
            <a:r>
              <a:rPr lang="en-US" dirty="0" smtClean="0"/>
              <a:t> </a:t>
            </a:r>
            <a:r>
              <a:rPr lang="en-US" dirty="0" err="1" smtClean="0"/>
              <a:t>ada</a:t>
            </a:r>
            <a:r>
              <a:rPr lang="en-US" dirty="0" smtClean="0"/>
              <a:t> </a:t>
            </a:r>
            <a:r>
              <a:rPr lang="en-US" dirty="0" err="1" smtClean="0"/>
              <a:t>dua</a:t>
            </a:r>
            <a:r>
              <a:rPr lang="en-US" dirty="0" smtClean="0"/>
              <a:t> </a:t>
            </a:r>
            <a:r>
              <a:rPr lang="en-US" dirty="0" err="1" smtClean="0"/>
              <a:t>yaitu</a:t>
            </a:r>
            <a:r>
              <a:rPr lang="en-US" dirty="0" smtClean="0"/>
              <a:t> : </a:t>
            </a:r>
            <a:r>
              <a:rPr lang="en-US" dirty="0" err="1" smtClean="0"/>
              <a:t>organik</a:t>
            </a:r>
            <a:r>
              <a:rPr lang="en-US" dirty="0" smtClean="0"/>
              <a:t> (</a:t>
            </a:r>
            <a:r>
              <a:rPr lang="en-US" dirty="0" err="1" smtClean="0"/>
              <a:t>penil</a:t>
            </a:r>
            <a:r>
              <a:rPr lang="en-US" dirty="0" smtClean="0"/>
              <a:t>-Hg, </a:t>
            </a:r>
            <a:r>
              <a:rPr lang="en-US" dirty="0" err="1" smtClean="0"/>
              <a:t>metoksi</a:t>
            </a:r>
            <a:r>
              <a:rPr lang="en-US" dirty="0" smtClean="0"/>
              <a:t>-Hg </a:t>
            </a:r>
            <a:r>
              <a:rPr lang="en-US" dirty="0" err="1" smtClean="0"/>
              <a:t>dan</a:t>
            </a:r>
            <a:r>
              <a:rPr lang="en-US" dirty="0" smtClean="0"/>
              <a:t> </a:t>
            </a:r>
            <a:r>
              <a:rPr lang="en-US" dirty="0" err="1" smtClean="0"/>
              <a:t>alkil</a:t>
            </a:r>
            <a:r>
              <a:rPr lang="en-US" dirty="0" smtClean="0"/>
              <a:t>-Hg) </a:t>
            </a:r>
            <a:r>
              <a:rPr lang="en-US" dirty="0" err="1" smtClean="0"/>
              <a:t>dan</a:t>
            </a:r>
            <a:r>
              <a:rPr lang="en-US" dirty="0" smtClean="0"/>
              <a:t> </a:t>
            </a:r>
            <a:r>
              <a:rPr lang="en-US" dirty="0" err="1" smtClean="0"/>
              <a:t>inorganik</a:t>
            </a:r>
            <a:r>
              <a:rPr lang="en-US" dirty="0" smtClean="0"/>
              <a:t> (Hg+(</a:t>
            </a:r>
            <a:r>
              <a:rPr lang="en-US" dirty="0" err="1" smtClean="0"/>
              <a:t>HgCl</a:t>
            </a:r>
            <a:r>
              <a:rPr lang="en-US" dirty="0" smtClean="0"/>
              <a:t>) </a:t>
            </a:r>
            <a:r>
              <a:rPr lang="en-US" dirty="0" err="1" smtClean="0"/>
              <a:t>dan</a:t>
            </a:r>
            <a:r>
              <a:rPr lang="en-US" dirty="0" smtClean="0"/>
              <a:t> Hg2+). </a:t>
            </a:r>
          </a:p>
          <a:p>
            <a:pPr marL="274320" indent="-274320" eaLnBrk="1" fontAlgn="auto" hangingPunct="1">
              <a:lnSpc>
                <a:spcPct val="80000"/>
              </a:lnSpc>
              <a:spcAft>
                <a:spcPts val="0"/>
              </a:spcAft>
              <a:buFont typeface="Wingdings"/>
              <a:buChar char=""/>
              <a:defRPr/>
            </a:pPr>
            <a:r>
              <a:rPr lang="en-US" dirty="0" smtClean="0"/>
              <a:t> </a:t>
            </a:r>
            <a:r>
              <a:rPr lang="en-US" dirty="0" err="1" smtClean="0"/>
              <a:t>Merkuri</a:t>
            </a:r>
            <a:r>
              <a:rPr lang="en-US" dirty="0" smtClean="0"/>
              <a:t> </a:t>
            </a:r>
            <a:r>
              <a:rPr lang="en-US" dirty="0" err="1" smtClean="0"/>
              <a:t>organik</a:t>
            </a:r>
            <a:r>
              <a:rPr lang="en-US" dirty="0" smtClean="0"/>
              <a:t> </a:t>
            </a:r>
            <a:r>
              <a:rPr lang="en-US" dirty="0" err="1" smtClean="0"/>
              <a:t>mempunyai</a:t>
            </a:r>
            <a:r>
              <a:rPr lang="en-US" dirty="0" smtClean="0"/>
              <a:t> </a:t>
            </a:r>
            <a:r>
              <a:rPr lang="en-US" dirty="0" err="1" smtClean="0"/>
              <a:t>daya</a:t>
            </a:r>
            <a:r>
              <a:rPr lang="en-US" dirty="0" smtClean="0"/>
              <a:t> </a:t>
            </a:r>
            <a:r>
              <a:rPr lang="en-US" dirty="0" err="1" smtClean="0"/>
              <a:t>racun</a:t>
            </a:r>
            <a:r>
              <a:rPr lang="en-US" dirty="0" smtClean="0"/>
              <a:t> yang </a:t>
            </a:r>
            <a:r>
              <a:rPr lang="en-US" dirty="0" err="1" smtClean="0"/>
              <a:t>lebih</a:t>
            </a:r>
            <a:r>
              <a:rPr lang="en-US" dirty="0" smtClean="0"/>
              <a:t> </a:t>
            </a:r>
            <a:r>
              <a:rPr lang="en-US" dirty="0" err="1" smtClean="0"/>
              <a:t>tinggi</a:t>
            </a:r>
            <a:r>
              <a:rPr lang="en-US" dirty="0" smtClean="0"/>
              <a:t> </a:t>
            </a:r>
            <a:r>
              <a:rPr lang="en-US" dirty="0" err="1" smtClean="0"/>
              <a:t>dari</a:t>
            </a:r>
            <a:r>
              <a:rPr lang="en-US" dirty="0" smtClean="0"/>
              <a:t> </a:t>
            </a:r>
            <a:r>
              <a:rPr lang="en-US" dirty="0" err="1" smtClean="0"/>
              <a:t>merkuri</a:t>
            </a:r>
            <a:r>
              <a:rPr lang="en-US" dirty="0" smtClean="0"/>
              <a:t> </a:t>
            </a:r>
            <a:r>
              <a:rPr lang="en-US" dirty="0" err="1" smtClean="0"/>
              <a:t>inorganik</a:t>
            </a:r>
            <a:r>
              <a:rPr lang="en-US" dirty="0" smtClean="0"/>
              <a:t>  (</a:t>
            </a:r>
            <a:r>
              <a:rPr lang="en-US" dirty="0" err="1" smtClean="0"/>
              <a:t>Hutagalung</a:t>
            </a:r>
            <a:r>
              <a:rPr lang="en-US" dirty="0" smtClean="0"/>
              <a:t>, 1984) </a:t>
            </a:r>
            <a:r>
              <a:rPr lang="en-US" dirty="0" err="1" smtClean="0"/>
              <a:t>dan</a:t>
            </a:r>
            <a:r>
              <a:rPr lang="en-US" dirty="0" smtClean="0"/>
              <a:t> </a:t>
            </a:r>
            <a:r>
              <a:rPr lang="en-US" dirty="0" err="1" smtClean="0"/>
              <a:t>menurut</a:t>
            </a:r>
            <a:r>
              <a:rPr lang="en-US" dirty="0" smtClean="0"/>
              <a:t> </a:t>
            </a:r>
            <a:r>
              <a:rPr lang="en-US" dirty="0" err="1" smtClean="0"/>
              <a:t>Waldock</a:t>
            </a:r>
            <a:r>
              <a:rPr lang="en-US" dirty="0" smtClean="0"/>
              <a:t> (1994) </a:t>
            </a:r>
            <a:r>
              <a:rPr lang="en-US" i="1" dirty="0" smtClean="0"/>
              <a:t>di </a:t>
            </a:r>
            <a:r>
              <a:rPr lang="en-US" i="1" dirty="0" err="1" smtClean="0"/>
              <a:t>dalam</a:t>
            </a:r>
            <a:r>
              <a:rPr lang="en-US" i="1" dirty="0" smtClean="0"/>
              <a:t> </a:t>
            </a:r>
            <a:r>
              <a:rPr lang="en-US" dirty="0" err="1" smtClean="0"/>
              <a:t>Lasut</a:t>
            </a:r>
            <a:r>
              <a:rPr lang="en-US" dirty="0" smtClean="0"/>
              <a:t> (2000) </a:t>
            </a:r>
            <a:r>
              <a:rPr lang="en-US" dirty="0" err="1" smtClean="0"/>
              <a:t>diperkirakan</a:t>
            </a:r>
            <a:r>
              <a:rPr lang="en-US" dirty="0" smtClean="0"/>
              <a:t> 4-31 kali </a:t>
            </a:r>
            <a:r>
              <a:rPr lang="en-US" dirty="0" err="1" smtClean="0"/>
              <a:t>lebih</a:t>
            </a:r>
            <a:r>
              <a:rPr lang="en-US" dirty="0" smtClean="0"/>
              <a:t> </a:t>
            </a:r>
            <a:r>
              <a:rPr lang="en-US" dirty="0" err="1" smtClean="0"/>
              <a:t>beracun</a:t>
            </a:r>
            <a:r>
              <a:rPr lang="en-US" dirty="0" smtClean="0"/>
              <a:t> </a:t>
            </a:r>
            <a:r>
              <a:rPr lang="en-US" dirty="0" err="1" smtClean="0"/>
              <a:t>dari</a:t>
            </a:r>
            <a:r>
              <a:rPr lang="en-US" dirty="0" smtClean="0"/>
              <a:t> </a:t>
            </a:r>
            <a:r>
              <a:rPr lang="en-US" dirty="0" err="1" smtClean="0"/>
              <a:t>bentuk</a:t>
            </a:r>
            <a:r>
              <a:rPr lang="en-US" dirty="0" smtClean="0"/>
              <a:t> </a:t>
            </a:r>
            <a:r>
              <a:rPr lang="en-US" dirty="0" err="1" smtClean="0"/>
              <a:t>merkuri</a:t>
            </a:r>
            <a:r>
              <a:rPr lang="en-US" dirty="0" smtClean="0"/>
              <a:t> </a:t>
            </a:r>
            <a:r>
              <a:rPr lang="en-US" dirty="0" err="1" smtClean="0"/>
              <a:t>inorganik</a:t>
            </a:r>
            <a:r>
              <a:rPr lang="en-US" dirty="0" smtClean="0"/>
              <a:t>.</a:t>
            </a:r>
          </a:p>
          <a:p>
            <a:pPr marL="274320" indent="-274320" eaLnBrk="1" fontAlgn="auto" hangingPunct="1">
              <a:lnSpc>
                <a:spcPct val="80000"/>
              </a:lnSpc>
              <a:spcAft>
                <a:spcPts val="0"/>
              </a:spcAft>
              <a:buFont typeface="Wingdings"/>
              <a:buChar char=""/>
              <a:defRPr/>
            </a:pPr>
            <a:r>
              <a:rPr lang="en-US" dirty="0" smtClean="0"/>
              <a:t> </a:t>
            </a:r>
            <a:r>
              <a:rPr lang="en-US" dirty="0" err="1" smtClean="0"/>
              <a:t>Kasus</a:t>
            </a:r>
            <a:r>
              <a:rPr lang="en-US" dirty="0" smtClean="0"/>
              <a:t> </a:t>
            </a:r>
            <a:r>
              <a:rPr lang="en-US" dirty="0" err="1" smtClean="0"/>
              <a:t>pencemaran</a:t>
            </a:r>
            <a:r>
              <a:rPr lang="en-US" dirty="0" smtClean="0"/>
              <a:t> </a:t>
            </a:r>
            <a:r>
              <a:rPr lang="en-US" dirty="0" err="1" smtClean="0"/>
              <a:t>lingkungan</a:t>
            </a:r>
            <a:r>
              <a:rPr lang="en-US" dirty="0" smtClean="0"/>
              <a:t> </a:t>
            </a:r>
            <a:r>
              <a:rPr lang="en-US" dirty="0" err="1" smtClean="0"/>
              <a:t>banyak</a:t>
            </a:r>
            <a:r>
              <a:rPr lang="en-US" dirty="0" smtClean="0"/>
              <a:t> </a:t>
            </a:r>
            <a:r>
              <a:rPr lang="en-US" dirty="0" err="1" smtClean="0"/>
              <a:t>disebabkan</a:t>
            </a:r>
            <a:r>
              <a:rPr lang="en-US" dirty="0" smtClean="0"/>
              <a:t> </a:t>
            </a:r>
            <a:r>
              <a:rPr lang="en-US" dirty="0" err="1" smtClean="0"/>
              <a:t>oleh</a:t>
            </a:r>
            <a:r>
              <a:rPr lang="en-US" dirty="0" smtClean="0"/>
              <a:t> </a:t>
            </a:r>
            <a:r>
              <a:rPr lang="en-US" dirty="0" err="1" smtClean="0"/>
              <a:t>toksisitas</a:t>
            </a:r>
            <a:r>
              <a:rPr lang="en-US" dirty="0" smtClean="0"/>
              <a:t> </a:t>
            </a:r>
            <a:r>
              <a:rPr lang="en-US" dirty="0" err="1" smtClean="0"/>
              <a:t>merkuri</a:t>
            </a:r>
            <a:r>
              <a:rPr lang="en-US" dirty="0" smtClean="0"/>
              <a:t> organic, </a:t>
            </a:r>
            <a:r>
              <a:rPr lang="en-US" dirty="0" err="1" smtClean="0"/>
              <a:t>dimana</a:t>
            </a:r>
            <a:r>
              <a:rPr lang="en-US" dirty="0" smtClean="0"/>
              <a:t> Hg </a:t>
            </a:r>
            <a:r>
              <a:rPr lang="en-US" dirty="0" err="1" smtClean="0"/>
              <a:t>berikatan</a:t>
            </a:r>
            <a:r>
              <a:rPr lang="en-US" dirty="0" smtClean="0"/>
              <a:t> </a:t>
            </a:r>
            <a:r>
              <a:rPr lang="en-US" dirty="0" err="1" smtClean="0"/>
              <a:t>dengan</a:t>
            </a:r>
            <a:r>
              <a:rPr lang="en-US" dirty="0" smtClean="0"/>
              <a:t> </a:t>
            </a:r>
            <a:r>
              <a:rPr lang="en-US" dirty="0" err="1" smtClean="0"/>
              <a:t>rantai</a:t>
            </a:r>
            <a:r>
              <a:rPr lang="en-US" dirty="0" smtClean="0"/>
              <a:t> </a:t>
            </a:r>
            <a:r>
              <a:rPr lang="en-US" dirty="0" err="1" smtClean="0"/>
              <a:t>alkil</a:t>
            </a:r>
            <a:r>
              <a:rPr lang="en-US" dirty="0" smtClean="0"/>
              <a:t> yang </a:t>
            </a:r>
            <a:r>
              <a:rPr lang="en-US" dirty="0" err="1" smtClean="0"/>
              <a:t>pendek</a:t>
            </a:r>
            <a:r>
              <a:rPr lang="en-US" dirty="0" smtClean="0"/>
              <a:t> </a:t>
            </a:r>
            <a:r>
              <a:rPr lang="en-US" dirty="0" err="1" smtClean="0"/>
              <a:t>yaitu</a:t>
            </a:r>
            <a:r>
              <a:rPr lang="en-US" dirty="0" smtClean="0"/>
              <a:t> ethyl-</a:t>
            </a:r>
            <a:r>
              <a:rPr lang="en-US" dirty="0" err="1" smtClean="0"/>
              <a:t>merkuri</a:t>
            </a:r>
            <a:r>
              <a:rPr lang="en-US" dirty="0" smtClean="0"/>
              <a:t> </a:t>
            </a:r>
            <a:r>
              <a:rPr lang="en-US" dirty="0" err="1" smtClean="0"/>
              <a:t>dan</a:t>
            </a:r>
            <a:r>
              <a:rPr lang="en-US" dirty="0" smtClean="0"/>
              <a:t> methyl-</a:t>
            </a:r>
            <a:r>
              <a:rPr lang="en-US" dirty="0" err="1" smtClean="0"/>
              <a:t>merkuri</a:t>
            </a:r>
            <a:r>
              <a:rPr lang="en-US" dirty="0" smtClean="0"/>
              <a:t>. </a:t>
            </a:r>
          </a:p>
        </p:txBody>
      </p:sp>
    </p:spTree>
    <p:extLst>
      <p:ext uri="{BB962C8B-B14F-4D97-AF65-F5344CB8AC3E}">
        <p14:creationId xmlns:p14="http://schemas.microsoft.com/office/powerpoint/2010/main" val="23867702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sz="quarter" idx="1"/>
          </p:nvPr>
        </p:nvSpPr>
        <p:spPr>
          <a:xfrm>
            <a:off x="457200" y="533400"/>
            <a:ext cx="8229600" cy="5364163"/>
          </a:xfrm>
        </p:spPr>
        <p:txBody>
          <a:bodyPr>
            <a:normAutofit fontScale="92500"/>
          </a:bodyPr>
          <a:lstStyle/>
          <a:p>
            <a:pPr marL="274320" indent="-274320" eaLnBrk="1" fontAlgn="auto" hangingPunct="1">
              <a:lnSpc>
                <a:spcPct val="90000"/>
              </a:lnSpc>
              <a:spcAft>
                <a:spcPts val="0"/>
              </a:spcAft>
              <a:buFont typeface="Wingdings"/>
              <a:buChar char=""/>
              <a:defRPr/>
            </a:pPr>
            <a:r>
              <a:rPr lang="en-US" smtClean="0"/>
              <a:t>Senyawa tersebut sangat stabil dalam proses metabolisme dan mudah menginfiltrasi jaringan yang sukar ditembus oleh senyawa lain, misalnya otak dan plasenta. Senyawa tersebut mengakibatkan kerusakan jaringan yang </a:t>
            </a:r>
            <a:r>
              <a:rPr lang="en-US" i="1" smtClean="0"/>
              <a:t>irreversible</a:t>
            </a:r>
            <a:r>
              <a:rPr lang="en-US" smtClean="0"/>
              <a:t> baik pada orang dewasa maupun anak.</a:t>
            </a:r>
          </a:p>
          <a:p>
            <a:pPr marL="274320" indent="-274320" eaLnBrk="1" fontAlgn="auto" hangingPunct="1">
              <a:lnSpc>
                <a:spcPct val="90000"/>
              </a:lnSpc>
              <a:spcAft>
                <a:spcPts val="0"/>
              </a:spcAft>
              <a:buFont typeface="Wingdings"/>
              <a:buChar char=""/>
              <a:defRPr/>
            </a:pPr>
            <a:r>
              <a:rPr lang="en-US" smtClean="0"/>
              <a:t>Senyawa merkuri organic yang paling popular adalah methyl-merkuri, yang pertama disintesis pada tahun 1865. Senyawa tersebut kemudian diketahui senyawa yang berpotensi penyebab toksisitas terhadap system saraf pusat. </a:t>
            </a:r>
          </a:p>
          <a:p>
            <a:pPr marL="274320" indent="-274320" eaLnBrk="1" fontAlgn="auto" hangingPunct="1">
              <a:lnSpc>
                <a:spcPct val="90000"/>
              </a:lnSpc>
              <a:spcAft>
                <a:spcPts val="0"/>
              </a:spcAft>
              <a:buFont typeface="Wingdings"/>
              <a:buChar char=""/>
              <a:defRPr/>
            </a:pPr>
            <a:r>
              <a:rPr lang="en-US" smtClean="0"/>
              <a:t>tujuan sintesis metyl merkuri tersebut adalah digunakan sebagai bahan anti jamur pada biji-bijian yang baru dipanen. Pada tahun 1970-an banyak laporan mengenai keracunan merkuri pada petani dan keluarganya, sehingga akhirnya penggunaan metil merkuri untuk mencegah pertumbuhan jamur dihentikan.</a:t>
            </a:r>
          </a:p>
        </p:txBody>
      </p:sp>
    </p:spTree>
    <p:extLst>
      <p:ext uri="{BB962C8B-B14F-4D97-AF65-F5344CB8AC3E}">
        <p14:creationId xmlns:p14="http://schemas.microsoft.com/office/powerpoint/2010/main" val="3302492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fontAlgn="auto" hangingPunct="1">
              <a:spcAft>
                <a:spcPts val="0"/>
              </a:spcAft>
              <a:defRPr/>
            </a:pPr>
            <a:r>
              <a:rPr lang="en-US" smtClean="0"/>
              <a:t>Kasus Minamata </a:t>
            </a:r>
            <a:r>
              <a:rPr lang="en-US" i="1" smtClean="0"/>
              <a:t>Desease</a:t>
            </a:r>
            <a:r>
              <a:rPr lang="en-US" smtClean="0"/>
              <a:t> </a:t>
            </a:r>
          </a:p>
        </p:txBody>
      </p:sp>
      <p:sp>
        <p:nvSpPr>
          <p:cNvPr id="14339" name="Rectangle 3"/>
          <p:cNvSpPr>
            <a:spLocks noGrp="1" noChangeArrowheads="1"/>
          </p:cNvSpPr>
          <p:nvPr>
            <p:ph sz="quarter" idx="1"/>
          </p:nvPr>
        </p:nvSpPr>
        <p:spPr>
          <a:xfrm>
            <a:off x="457200" y="1371600"/>
            <a:ext cx="8229600" cy="4525963"/>
          </a:xfrm>
        </p:spPr>
        <p:txBody>
          <a:bodyPr>
            <a:normAutofit lnSpcReduction="10000"/>
          </a:bodyPr>
          <a:lstStyle/>
          <a:p>
            <a:pPr marL="274320" indent="-274320" eaLnBrk="1" fontAlgn="auto" hangingPunct="1">
              <a:spcAft>
                <a:spcPts val="0"/>
              </a:spcAft>
              <a:buFont typeface="Wingdings"/>
              <a:buChar char=""/>
              <a:defRPr/>
            </a:pPr>
            <a:r>
              <a:rPr lang="en-US" sz="2800" smtClean="0"/>
              <a:t>Terjadi di Teluk Minamata (Jepang)</a:t>
            </a:r>
          </a:p>
          <a:p>
            <a:pPr marL="274320" indent="-274320" eaLnBrk="1" fontAlgn="auto" hangingPunct="1">
              <a:spcAft>
                <a:spcPts val="0"/>
              </a:spcAft>
              <a:buFont typeface="Wingdings"/>
              <a:buChar char=""/>
              <a:defRPr/>
            </a:pPr>
            <a:r>
              <a:rPr lang="en-US" sz="2800" smtClean="0"/>
              <a:t>Pembuangan limbah Chisso Corporation : pabrik kimia aldehid, plastik, obat-obatan dan parfum</a:t>
            </a:r>
          </a:p>
          <a:p>
            <a:pPr marL="274320" indent="-274320" eaLnBrk="1" fontAlgn="auto" hangingPunct="1">
              <a:spcAft>
                <a:spcPts val="0"/>
              </a:spcAft>
              <a:buFont typeface="Wingdings"/>
              <a:buChar char=""/>
              <a:defRPr/>
            </a:pPr>
            <a:r>
              <a:rPr lang="en-US" sz="2800" smtClean="0"/>
              <a:t>Merkuri digunakan sbg katalisator</a:t>
            </a:r>
          </a:p>
          <a:p>
            <a:pPr marL="274320" indent="-274320" eaLnBrk="1" fontAlgn="auto" hangingPunct="1">
              <a:spcAft>
                <a:spcPts val="0"/>
              </a:spcAft>
              <a:buFont typeface="Wingdings"/>
              <a:buChar char=""/>
              <a:defRPr/>
            </a:pPr>
            <a:r>
              <a:rPr lang="en-US" sz="2800" smtClean="0"/>
              <a:t>1950 produksi naik, limbah &gt;&gt;</a:t>
            </a:r>
          </a:p>
          <a:p>
            <a:pPr marL="274320" indent="-274320" eaLnBrk="1" fontAlgn="auto" hangingPunct="1">
              <a:spcAft>
                <a:spcPts val="0"/>
              </a:spcAft>
              <a:buFont typeface="Wingdings"/>
              <a:buChar char=""/>
              <a:defRPr/>
            </a:pPr>
            <a:r>
              <a:rPr lang="en-US" sz="2800" smtClean="0"/>
              <a:t>Metil merkuri dihasilkan dari proses metilasi merkuri anorganik oleh bakteri metanogenik (di sedimen)</a:t>
            </a:r>
          </a:p>
          <a:p>
            <a:pPr marL="274320" indent="-274320" eaLnBrk="1" fontAlgn="auto" hangingPunct="1">
              <a:spcAft>
                <a:spcPts val="0"/>
              </a:spcAft>
              <a:buFont typeface="Wingdings"/>
              <a:buChar char=""/>
              <a:defRPr/>
            </a:pPr>
            <a:r>
              <a:rPr lang="en-US" sz="2800" smtClean="0"/>
              <a:t>1953-1960 : 98 orang yg dirawat </a:t>
            </a:r>
          </a:p>
          <a:p>
            <a:pPr marL="274320" indent="-274320" eaLnBrk="1" fontAlgn="auto" hangingPunct="1">
              <a:spcAft>
                <a:spcPts val="0"/>
              </a:spcAft>
              <a:buFont typeface="Wingdings"/>
              <a:buChar char=""/>
              <a:defRPr/>
            </a:pPr>
            <a:endParaRPr lang="en-US" sz="2800" smtClean="0"/>
          </a:p>
          <a:p>
            <a:pPr marL="274320" indent="-274320" eaLnBrk="1" fontAlgn="auto" hangingPunct="1">
              <a:spcAft>
                <a:spcPts val="0"/>
              </a:spcAft>
              <a:buFont typeface="Wingdings"/>
              <a:buChar char=""/>
              <a:defRPr/>
            </a:pPr>
            <a:endParaRPr lang="en-US" sz="2800" smtClean="0"/>
          </a:p>
        </p:txBody>
      </p:sp>
    </p:spTree>
    <p:extLst>
      <p:ext uri="{BB962C8B-B14F-4D97-AF65-F5344CB8AC3E}">
        <p14:creationId xmlns:p14="http://schemas.microsoft.com/office/powerpoint/2010/main" val="3082913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sz="quarter" idx="1"/>
          </p:nvPr>
        </p:nvSpPr>
        <p:spPr>
          <a:xfrm>
            <a:off x="457200" y="381000"/>
            <a:ext cx="8229600" cy="5364163"/>
          </a:xfrm>
        </p:spPr>
        <p:txBody>
          <a:bodyPr/>
          <a:lstStyle/>
          <a:p>
            <a:pPr marL="609600" indent="-609600" eaLnBrk="1" hangingPunct="1"/>
            <a:r>
              <a:rPr lang="en-US" smtClean="0"/>
              <a:t>Sistem saraf pusat adalah target organ dari toksisitas metil merkuri, sehingga gejala yang terlihat erat hubungannya dengan kerusakan saraf pusat. Gejala yang timbul adalah:</a:t>
            </a:r>
          </a:p>
          <a:p>
            <a:pPr marL="1371600" lvl="2" indent="-457200" eaLnBrk="1" hangingPunct="1"/>
            <a:r>
              <a:rPr lang="en-US" smtClean="0"/>
              <a:t>Gangguan saraf sensorik: paraesthesia, kepekaan menurun dan sulit menggerakkan jari tangan dan kaki, penglihatan menyempit, daya pendengaran menurun, serta rasa nyeri pada lengan dan paha.</a:t>
            </a:r>
          </a:p>
          <a:p>
            <a:pPr marL="1371600" lvl="2" indent="-457200" eaLnBrk="1" hangingPunct="1"/>
            <a:r>
              <a:rPr lang="en-US" smtClean="0"/>
              <a:t>Gangguan saraf motorik:  lemah, sulit berdiri, mudah jatuh, ataksia, tremor, gerakan lambat dan sulit bicara</a:t>
            </a:r>
          </a:p>
          <a:p>
            <a:pPr marL="1371600" lvl="2" indent="-457200" eaLnBrk="1" hangingPunct="1"/>
            <a:r>
              <a:rPr lang="en-US" smtClean="0"/>
              <a:t>Gangguan lain: gangguan mental, sakit kepala </a:t>
            </a:r>
          </a:p>
          <a:p>
            <a:pPr marL="609600" indent="-609600" eaLnBrk="1" hangingPunct="1"/>
            <a:endParaRPr lang="en-US" smtClean="0"/>
          </a:p>
        </p:txBody>
      </p:sp>
    </p:spTree>
    <p:extLst>
      <p:ext uri="{BB962C8B-B14F-4D97-AF65-F5344CB8AC3E}">
        <p14:creationId xmlns:p14="http://schemas.microsoft.com/office/powerpoint/2010/main" val="39871924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sz="quarter" idx="1"/>
          </p:nvPr>
        </p:nvSpPr>
        <p:spPr>
          <a:xfrm>
            <a:off x="457200" y="990600"/>
            <a:ext cx="8229600" cy="5135563"/>
          </a:xfrm>
        </p:spPr>
        <p:txBody>
          <a:bodyPr>
            <a:normAutofit lnSpcReduction="10000"/>
          </a:bodyPr>
          <a:lstStyle/>
          <a:p>
            <a:pPr marL="274320" indent="-274320" eaLnBrk="1" fontAlgn="auto" hangingPunct="1">
              <a:lnSpc>
                <a:spcPct val="90000"/>
              </a:lnSpc>
              <a:spcAft>
                <a:spcPts val="0"/>
              </a:spcAft>
              <a:buFont typeface="Wingdings"/>
              <a:buChar char=""/>
              <a:defRPr/>
            </a:pPr>
            <a:r>
              <a:rPr lang="en-US" smtClean="0"/>
              <a:t>Tremor pada otot merupakan gejala awal dari toksisitas Hg tersebut, tetapi derajat berat atau ringannya toksisitas bergantung pada diet per harinya, lama mengkonsumsi dan umur penderita. Dengan demikian semakin lama orang mengkonsumsi makanan yang terkontaminsi metil-merkuri per hari, maka semakin berat gejala terjadinya penyakit karena toksisitas metil-Hg tersebut.. </a:t>
            </a:r>
          </a:p>
          <a:p>
            <a:pPr marL="274320" indent="-274320" eaLnBrk="1" fontAlgn="auto" hangingPunct="1">
              <a:lnSpc>
                <a:spcPct val="90000"/>
              </a:lnSpc>
              <a:spcAft>
                <a:spcPts val="0"/>
              </a:spcAft>
              <a:buFont typeface="Wingdings"/>
              <a:buChar char=""/>
              <a:defRPr/>
            </a:pPr>
            <a:r>
              <a:rPr lang="en-US" smtClean="0"/>
              <a:t>Waktu paruh dari metil-Hg pada manusia sekitar 70-90 hari, tetapi eliminasi dari jaringan sangat lambat dan tidak teratur, sedangkan akumulasinya dengan mudah menimbulkan gejala toksisitas. Konsentrasi Hg dalam darah sekitar 10-20 ug% biasanya belum menimbulkan gejala toksisitas, tetapi pada konsentrsi sekitar 50 sampai 100 ug% akan mulai menunjukkan gejala.</a:t>
            </a:r>
          </a:p>
        </p:txBody>
      </p:sp>
    </p:spTree>
    <p:extLst>
      <p:ext uri="{BB962C8B-B14F-4D97-AF65-F5344CB8AC3E}">
        <p14:creationId xmlns:p14="http://schemas.microsoft.com/office/powerpoint/2010/main" val="41889992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rmAutofit fontScale="90000"/>
          </a:bodyPr>
          <a:lstStyle/>
          <a:p>
            <a:pPr eaLnBrk="1" fontAlgn="auto" hangingPunct="1">
              <a:spcAft>
                <a:spcPts val="0"/>
              </a:spcAft>
              <a:defRPr/>
            </a:pPr>
            <a:r>
              <a:rPr lang="en-US" sz="3400" smtClean="0"/>
              <a:t>Absorbsi Hg elemen (Hg0) dan MeHg pada sel</a:t>
            </a:r>
            <a:r>
              <a:rPr lang="en-US" sz="4000" smtClean="0"/>
              <a:t> </a:t>
            </a:r>
          </a:p>
        </p:txBody>
      </p:sp>
      <p:sp>
        <p:nvSpPr>
          <p:cNvPr id="17411" name="Rectangle 3"/>
          <p:cNvSpPr>
            <a:spLocks noGrp="1" noChangeArrowheads="1"/>
          </p:cNvSpPr>
          <p:nvPr>
            <p:ph type="body" sz="half" idx="1"/>
          </p:nvPr>
        </p:nvSpPr>
        <p:spPr>
          <a:xfrm>
            <a:off x="457200" y="1143000"/>
            <a:ext cx="7924800" cy="4987925"/>
          </a:xfrm>
        </p:spPr>
        <p:txBody>
          <a:bodyPr>
            <a:normAutofit lnSpcReduction="10000"/>
          </a:bodyPr>
          <a:lstStyle/>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800" smtClean="0"/>
          </a:p>
          <a:p>
            <a:pPr marL="274320" indent="-274320" eaLnBrk="1" fontAlgn="auto" hangingPunct="1">
              <a:spcAft>
                <a:spcPts val="0"/>
              </a:spcAft>
              <a:buFontTx/>
              <a:buNone/>
              <a:defRPr/>
            </a:pPr>
            <a:endParaRPr lang="en-US" sz="2200" smtClean="0"/>
          </a:p>
          <a:p>
            <a:pPr marL="274320" indent="-274320" eaLnBrk="1" fontAlgn="auto" hangingPunct="1">
              <a:spcAft>
                <a:spcPts val="0"/>
              </a:spcAft>
              <a:buFontTx/>
              <a:buNone/>
              <a:defRPr/>
            </a:pPr>
            <a:endParaRPr lang="en-US" sz="2200" smtClean="0"/>
          </a:p>
          <a:p>
            <a:pPr marL="274320" indent="-274320" eaLnBrk="1" fontAlgn="auto" hangingPunct="1">
              <a:spcAft>
                <a:spcPts val="0"/>
              </a:spcAft>
              <a:buFontTx/>
              <a:buNone/>
              <a:defRPr/>
            </a:pPr>
            <a:endParaRPr lang="en-US" sz="2200" smtClean="0"/>
          </a:p>
          <a:p>
            <a:pPr marL="274320" indent="-274320" algn="ctr" eaLnBrk="1" fontAlgn="auto" hangingPunct="1">
              <a:spcAft>
                <a:spcPts val="0"/>
              </a:spcAft>
              <a:buFontTx/>
              <a:buNone/>
              <a:defRPr/>
            </a:pPr>
            <a:r>
              <a:rPr lang="en-US" sz="2200" smtClean="0"/>
              <a:t>Gambar  4.  Absorbsi Hg elemen (Hg0) dan MeHg pada sel </a:t>
            </a:r>
          </a:p>
        </p:txBody>
      </p:sp>
      <p:pic>
        <p:nvPicPr>
          <p:cNvPr id="23556" name="Picture 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1447800" y="1295400"/>
            <a:ext cx="6629400" cy="3962400"/>
          </a:xfrm>
          <a:noFill/>
        </p:spPr>
      </p:pic>
    </p:spTree>
    <p:extLst>
      <p:ext uri="{BB962C8B-B14F-4D97-AF65-F5344CB8AC3E}">
        <p14:creationId xmlns:p14="http://schemas.microsoft.com/office/powerpoint/2010/main" val="19786535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fontAlgn="auto" hangingPunct="1">
              <a:spcAft>
                <a:spcPts val="0"/>
              </a:spcAft>
              <a:defRPr/>
            </a:pPr>
            <a:r>
              <a:rPr lang="en-US" b="1" smtClean="0"/>
              <a:t>Toksisitas timbal (Pb)</a:t>
            </a:r>
          </a:p>
        </p:txBody>
      </p:sp>
      <p:sp>
        <p:nvSpPr>
          <p:cNvPr id="24579" name="Rectangle 3"/>
          <p:cNvSpPr>
            <a:spLocks noGrp="1" noChangeArrowheads="1"/>
          </p:cNvSpPr>
          <p:nvPr>
            <p:ph sz="quarter" idx="1"/>
          </p:nvPr>
        </p:nvSpPr>
        <p:spPr>
          <a:xfrm>
            <a:off x="457200" y="1600200"/>
            <a:ext cx="7467600" cy="4873625"/>
          </a:xfrm>
        </p:spPr>
        <p:txBody>
          <a:bodyPr/>
          <a:lstStyle/>
          <a:p>
            <a:pPr eaLnBrk="1" hangingPunct="1"/>
            <a:r>
              <a:rPr lang="en-US" smtClean="0"/>
              <a:t>Pengaruh toksisitas akut Pb agak jarang ditemui, tetapi pengaruh toksisitas kronik paling sering ditemukan </a:t>
            </a:r>
          </a:p>
          <a:p>
            <a:pPr eaLnBrk="1" hangingPunct="1"/>
            <a:r>
              <a:rPr lang="en-US" smtClean="0"/>
              <a:t>Pengaruh toksisitas kronis sering dijumpai pada pekerja tambang dan pabrik pemurnian logam, pabrik mobil (proses pengecatan), penyimpanan bateri, percetakan, pelapisan logam dan pengecatan system semprot </a:t>
            </a:r>
          </a:p>
        </p:txBody>
      </p:sp>
    </p:spTree>
    <p:extLst>
      <p:ext uri="{BB962C8B-B14F-4D97-AF65-F5344CB8AC3E}">
        <p14:creationId xmlns:p14="http://schemas.microsoft.com/office/powerpoint/2010/main" val="8959308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sz="quarter" idx="1"/>
          </p:nvPr>
        </p:nvSpPr>
        <p:spPr>
          <a:xfrm>
            <a:off x="457200" y="762000"/>
            <a:ext cx="8229600" cy="5364163"/>
          </a:xfrm>
        </p:spPr>
        <p:txBody>
          <a:bodyPr>
            <a:normAutofit lnSpcReduction="10000"/>
          </a:bodyPr>
          <a:lstStyle/>
          <a:p>
            <a:pPr marL="381000" indent="-381000" eaLnBrk="1" fontAlgn="auto" hangingPunct="1">
              <a:lnSpc>
                <a:spcPct val="90000"/>
              </a:lnSpc>
              <a:spcAft>
                <a:spcPts val="0"/>
              </a:spcAft>
              <a:buFont typeface="Wingdings"/>
              <a:buChar char=""/>
              <a:defRPr/>
            </a:pPr>
            <a:r>
              <a:rPr lang="en-US" smtClean="0"/>
              <a:t>Timbal adalah logam toksik yang bersifat kumulatif, sehingga mekanisme toksisitasnya dibedakan menurut beberapa organ yang dipengaruhinya yaitu sebagai berikut:</a:t>
            </a:r>
          </a:p>
          <a:p>
            <a:pPr marL="800100" lvl="1" indent="-342900" eaLnBrk="1" fontAlgn="auto" hangingPunct="1">
              <a:lnSpc>
                <a:spcPct val="90000"/>
              </a:lnSpc>
              <a:spcAft>
                <a:spcPts val="0"/>
              </a:spcAft>
              <a:buFontTx/>
              <a:buAutoNum type="arabicPeriod"/>
              <a:defRPr/>
            </a:pPr>
            <a:r>
              <a:rPr lang="en-US" sz="2000" smtClean="0"/>
              <a:t>Sistem haemopoietik : Pb menghambat system pembentukan hemoglobin sehingga menyebabkan anemia.</a:t>
            </a:r>
          </a:p>
          <a:p>
            <a:pPr marL="800100" lvl="1" indent="-342900" eaLnBrk="1" fontAlgn="auto" hangingPunct="1">
              <a:lnSpc>
                <a:spcPct val="90000"/>
              </a:lnSpc>
              <a:spcAft>
                <a:spcPts val="0"/>
              </a:spcAft>
              <a:buFontTx/>
              <a:buAutoNum type="arabicPeriod"/>
              <a:defRPr/>
            </a:pPr>
            <a:r>
              <a:rPr lang="en-US" sz="2000" smtClean="0"/>
              <a:t>Sistem saraf pusat dan tepi: dapat menyebabkan gangguan ensepfalopati dan gejala gangguan system saraf perifer.</a:t>
            </a:r>
          </a:p>
          <a:p>
            <a:pPr marL="800100" lvl="1" indent="-342900" eaLnBrk="1" fontAlgn="auto" hangingPunct="1">
              <a:lnSpc>
                <a:spcPct val="90000"/>
              </a:lnSpc>
              <a:spcAft>
                <a:spcPts val="0"/>
              </a:spcAft>
              <a:buFontTx/>
              <a:buAutoNum type="arabicPeriod"/>
              <a:defRPr/>
            </a:pPr>
            <a:r>
              <a:rPr lang="en-US" sz="2000" smtClean="0"/>
              <a:t>Ginjal: dapat menyebabkan aminoasiduria, fosfaturia, glukosuria, nefropati, fibrosis dan atrofi glomerular. </a:t>
            </a:r>
          </a:p>
          <a:p>
            <a:pPr marL="800100" lvl="1" indent="-342900" eaLnBrk="1" fontAlgn="auto" hangingPunct="1">
              <a:lnSpc>
                <a:spcPct val="90000"/>
              </a:lnSpc>
              <a:spcAft>
                <a:spcPts val="0"/>
              </a:spcAft>
              <a:buFontTx/>
              <a:buAutoNum type="arabicPeriod"/>
              <a:defRPr/>
            </a:pPr>
            <a:r>
              <a:rPr lang="en-US" sz="2000" smtClean="0"/>
              <a:t>Sistem gastro-intestinal: menyebabkan kolik dan kosnstipasi</a:t>
            </a:r>
          </a:p>
          <a:p>
            <a:pPr marL="800100" lvl="1" indent="-342900" eaLnBrk="1" fontAlgn="auto" hangingPunct="1">
              <a:lnSpc>
                <a:spcPct val="90000"/>
              </a:lnSpc>
              <a:spcAft>
                <a:spcPts val="0"/>
              </a:spcAft>
              <a:buFontTx/>
              <a:buAutoNum type="arabicPeriod"/>
              <a:defRPr/>
            </a:pPr>
            <a:r>
              <a:rPr lang="en-US" sz="2000" smtClean="0"/>
              <a:t>Sistem kardiovaskuler: menyebabkan peningkatan permiabilitas pembuluh darah</a:t>
            </a:r>
          </a:p>
          <a:p>
            <a:pPr marL="800100" lvl="1" indent="-342900" eaLnBrk="1" fontAlgn="auto" hangingPunct="1">
              <a:lnSpc>
                <a:spcPct val="90000"/>
              </a:lnSpc>
              <a:spcAft>
                <a:spcPts val="0"/>
              </a:spcAft>
              <a:buFontTx/>
              <a:buAutoNum type="arabicPeriod"/>
              <a:defRPr/>
            </a:pPr>
            <a:r>
              <a:rPr lang="en-US" sz="2000" smtClean="0"/>
              <a:t>Sistem reproduksi  : dapat menyebabkan kematian janin waktu melahirkan pada wanita dan hipospermi dan teratospermia pada pria.</a:t>
            </a:r>
          </a:p>
          <a:p>
            <a:pPr marL="800100" lvl="1" indent="-342900" eaLnBrk="1" fontAlgn="auto" hangingPunct="1">
              <a:lnSpc>
                <a:spcPct val="90000"/>
              </a:lnSpc>
              <a:spcAft>
                <a:spcPts val="0"/>
              </a:spcAft>
              <a:buFontTx/>
              <a:buAutoNum type="arabicPeriod"/>
              <a:defRPr/>
            </a:pPr>
            <a:r>
              <a:rPr lang="en-US" sz="2000" smtClean="0"/>
              <a:t>Sistem endokrin: mengakibatkan gangguan fungsi tiroid dan fungsi adrenal </a:t>
            </a:r>
          </a:p>
        </p:txBody>
      </p:sp>
    </p:spTree>
    <p:extLst>
      <p:ext uri="{BB962C8B-B14F-4D97-AF65-F5344CB8AC3E}">
        <p14:creationId xmlns:p14="http://schemas.microsoft.com/office/powerpoint/2010/main" val="16726403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sz="quarter" idx="1"/>
          </p:nvPr>
        </p:nvSpPr>
        <p:spPr>
          <a:xfrm>
            <a:off x="457200" y="457200"/>
            <a:ext cx="8229600" cy="5364163"/>
          </a:xfrm>
        </p:spPr>
        <p:txBody>
          <a:bodyPr>
            <a:normAutofit fontScale="92500"/>
          </a:bodyPr>
          <a:lstStyle/>
          <a:p>
            <a:pPr marL="274320" indent="-274320" eaLnBrk="1" fontAlgn="auto" hangingPunct="1">
              <a:lnSpc>
                <a:spcPct val="90000"/>
              </a:lnSpc>
              <a:spcAft>
                <a:spcPts val="0"/>
              </a:spcAft>
              <a:buFont typeface="Wingdings"/>
              <a:buChar char=""/>
              <a:defRPr/>
            </a:pPr>
            <a:r>
              <a:rPr lang="en-US" sz="2800" smtClean="0"/>
              <a:t>Timbal dalam tubuh terutama terikat dalam gugus –SH dalam molekul protein dan hal ini menyebabkan hambatan pada aktivitas kerja system enzim. </a:t>
            </a:r>
          </a:p>
          <a:p>
            <a:pPr marL="274320" indent="-274320" eaLnBrk="1" fontAlgn="auto" hangingPunct="1">
              <a:lnSpc>
                <a:spcPct val="90000"/>
              </a:lnSpc>
              <a:spcAft>
                <a:spcPts val="0"/>
              </a:spcAft>
              <a:buFont typeface="Wingdings"/>
              <a:buChar char=""/>
              <a:defRPr/>
            </a:pPr>
            <a:r>
              <a:rPr lang="en-US" sz="2800" smtClean="0"/>
              <a:t>Timbal mengganggu system sintesis Hb dengan jalan menghambat konversi delta amonolevulinik asid (delta-ALA) menjadi forfobilinogen dan juga menghambat korporasi dari Fe ke dalam protoforfirin IX untuk membentuk Hb dengan jalan menghambat enzim delta-aminolevulinik asid dehidratase (dekta-ALAD) dan ferokelatase. </a:t>
            </a:r>
          </a:p>
          <a:p>
            <a:pPr marL="274320" indent="-274320" eaLnBrk="1" fontAlgn="auto" hangingPunct="1">
              <a:lnSpc>
                <a:spcPct val="90000"/>
              </a:lnSpc>
              <a:spcAft>
                <a:spcPts val="0"/>
              </a:spcAft>
              <a:buFont typeface="Wingdings"/>
              <a:buChar char=""/>
              <a:defRPr/>
            </a:pPr>
            <a:r>
              <a:rPr lang="en-US" sz="2800" smtClean="0"/>
              <a:t>Hal ini mengakibatkan meningkatnya ekskresi koproporfirin dalam urin dan delta-ALA serta menghambat sintesis Hb.</a:t>
            </a:r>
          </a:p>
        </p:txBody>
      </p:sp>
    </p:spTree>
    <p:extLst>
      <p:ext uri="{BB962C8B-B14F-4D97-AF65-F5344CB8AC3E}">
        <p14:creationId xmlns:p14="http://schemas.microsoft.com/office/powerpoint/2010/main" val="39122517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sz="quarter" idx="1"/>
          </p:nvPr>
        </p:nvSpPr>
        <p:spPr>
          <a:xfrm>
            <a:off x="457200" y="762000"/>
            <a:ext cx="8229600" cy="5364163"/>
          </a:xfrm>
        </p:spPr>
        <p:txBody>
          <a:bodyPr/>
          <a:lstStyle/>
          <a:p>
            <a:pPr eaLnBrk="1" hangingPunct="1"/>
            <a:endParaRPr lang="en-US" smtClean="0"/>
          </a:p>
          <a:p>
            <a:pPr eaLnBrk="1" hangingPunct="1"/>
            <a:endParaRPr lang="en-US" smtClean="0"/>
          </a:p>
        </p:txBody>
      </p:sp>
      <p:sp>
        <p:nvSpPr>
          <p:cNvPr id="27651" name="Text Box 4"/>
          <p:cNvSpPr txBox="1">
            <a:spLocks noChangeArrowheads="1"/>
          </p:cNvSpPr>
          <p:nvPr/>
        </p:nvSpPr>
        <p:spPr bwMode="auto">
          <a:xfrm>
            <a:off x="1219200" y="15240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endParaRPr lang="id-ID" smtClean="0">
              <a:solidFill>
                <a:prstClr val="black"/>
              </a:solidFill>
            </a:endParaRPr>
          </a:p>
        </p:txBody>
      </p:sp>
      <p:sp>
        <p:nvSpPr>
          <p:cNvPr id="27652" name="Text Box 6"/>
          <p:cNvSpPr txBox="1">
            <a:spLocks noChangeArrowheads="1"/>
          </p:cNvSpPr>
          <p:nvPr/>
        </p:nvSpPr>
        <p:spPr bwMode="auto">
          <a:xfrm>
            <a:off x="685800" y="685800"/>
            <a:ext cx="3048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 Suskinil CoA+ Glisin</a:t>
            </a:r>
          </a:p>
        </p:txBody>
      </p:sp>
      <p:sp>
        <p:nvSpPr>
          <p:cNvPr id="27653" name="Text Box 7"/>
          <p:cNvSpPr txBox="1">
            <a:spLocks noChangeArrowheads="1"/>
          </p:cNvSpPr>
          <p:nvPr/>
        </p:nvSpPr>
        <p:spPr bwMode="auto">
          <a:xfrm>
            <a:off x="1676400" y="1219200"/>
            <a:ext cx="2133600" cy="650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Sintesis delta-aminolevulinik acid</a:t>
            </a:r>
          </a:p>
        </p:txBody>
      </p:sp>
      <p:sp>
        <p:nvSpPr>
          <p:cNvPr id="27654" name="Text Box 8"/>
          <p:cNvSpPr txBox="1">
            <a:spLocks noChangeArrowheads="1"/>
          </p:cNvSpPr>
          <p:nvPr/>
        </p:nvSpPr>
        <p:spPr bwMode="auto">
          <a:xfrm>
            <a:off x="5791200" y="381000"/>
            <a:ext cx="1752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Heme (Hb)</a:t>
            </a:r>
          </a:p>
        </p:txBody>
      </p:sp>
      <p:sp>
        <p:nvSpPr>
          <p:cNvPr id="27655" name="Text Box 9"/>
          <p:cNvSpPr txBox="1">
            <a:spLocks noChangeArrowheads="1"/>
          </p:cNvSpPr>
          <p:nvPr/>
        </p:nvSpPr>
        <p:spPr bwMode="auto">
          <a:xfrm>
            <a:off x="7086600" y="1371600"/>
            <a:ext cx="1524000" cy="3762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Feroketalase</a:t>
            </a:r>
          </a:p>
        </p:txBody>
      </p:sp>
      <p:sp>
        <p:nvSpPr>
          <p:cNvPr id="27656" name="Text Box 11"/>
          <p:cNvSpPr txBox="1">
            <a:spLocks noChangeArrowheads="1"/>
          </p:cNvSpPr>
          <p:nvPr/>
        </p:nvSpPr>
        <p:spPr bwMode="auto">
          <a:xfrm>
            <a:off x="762000" y="23622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delta-aminolevulinik acid</a:t>
            </a:r>
          </a:p>
        </p:txBody>
      </p:sp>
      <p:sp>
        <p:nvSpPr>
          <p:cNvPr id="27657" name="Text Box 12"/>
          <p:cNvSpPr txBox="1">
            <a:spLocks noChangeArrowheads="1"/>
          </p:cNvSpPr>
          <p:nvPr/>
        </p:nvSpPr>
        <p:spPr bwMode="auto">
          <a:xfrm>
            <a:off x="1752600" y="3657600"/>
            <a:ext cx="2438400" cy="650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delta-aminolevulinik acid dehidrase</a:t>
            </a:r>
          </a:p>
        </p:txBody>
      </p:sp>
      <p:sp>
        <p:nvSpPr>
          <p:cNvPr id="27658" name="Text Box 13"/>
          <p:cNvSpPr txBox="1">
            <a:spLocks noChangeArrowheads="1"/>
          </p:cNvSpPr>
          <p:nvPr/>
        </p:nvSpPr>
        <p:spPr bwMode="auto">
          <a:xfrm>
            <a:off x="2743200" y="3200400"/>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Fe</a:t>
            </a:r>
            <a:r>
              <a:rPr lang="en-US" baseline="30000" smtClean="0">
                <a:solidFill>
                  <a:prstClr val="black"/>
                </a:solidFill>
              </a:rPr>
              <a:t>2+</a:t>
            </a:r>
          </a:p>
        </p:txBody>
      </p:sp>
      <p:sp>
        <p:nvSpPr>
          <p:cNvPr id="27659" name="Text Box 14"/>
          <p:cNvSpPr txBox="1">
            <a:spLocks noChangeArrowheads="1"/>
          </p:cNvSpPr>
          <p:nvPr/>
        </p:nvSpPr>
        <p:spPr bwMode="auto">
          <a:xfrm>
            <a:off x="685800" y="4648200"/>
            <a:ext cx="1981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Porpobilinogen</a:t>
            </a:r>
          </a:p>
        </p:txBody>
      </p:sp>
      <p:sp>
        <p:nvSpPr>
          <p:cNvPr id="27660" name="Text Box 15"/>
          <p:cNvSpPr txBox="1">
            <a:spLocks noChangeArrowheads="1"/>
          </p:cNvSpPr>
          <p:nvPr/>
        </p:nvSpPr>
        <p:spPr bwMode="auto">
          <a:xfrm>
            <a:off x="685800" y="5562600"/>
            <a:ext cx="205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Uroforfirinogen III</a:t>
            </a:r>
          </a:p>
        </p:txBody>
      </p:sp>
      <p:sp>
        <p:nvSpPr>
          <p:cNvPr id="27661" name="Text Box 16"/>
          <p:cNvSpPr txBox="1">
            <a:spLocks noChangeArrowheads="1"/>
          </p:cNvSpPr>
          <p:nvPr/>
        </p:nvSpPr>
        <p:spPr bwMode="auto">
          <a:xfrm>
            <a:off x="5638800" y="5562600"/>
            <a:ext cx="2743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Korproporfirinogen III</a:t>
            </a:r>
          </a:p>
        </p:txBody>
      </p:sp>
      <p:sp>
        <p:nvSpPr>
          <p:cNvPr id="27662" name="Text Box 17"/>
          <p:cNvSpPr txBox="1">
            <a:spLocks noChangeArrowheads="1"/>
          </p:cNvSpPr>
          <p:nvPr/>
        </p:nvSpPr>
        <p:spPr bwMode="auto">
          <a:xfrm>
            <a:off x="6553200" y="4114800"/>
            <a:ext cx="1752600" cy="7889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Tranfer     *)</a:t>
            </a:r>
          </a:p>
          <a:p>
            <a:pPr eaLnBrk="1" fontAlgn="base" hangingPunct="1">
              <a:spcBef>
                <a:spcPct val="50000"/>
              </a:spcBef>
              <a:spcAft>
                <a:spcPct val="0"/>
              </a:spcAft>
            </a:pPr>
            <a:r>
              <a:rPr lang="en-US" smtClean="0">
                <a:solidFill>
                  <a:prstClr val="black"/>
                </a:solidFill>
              </a:rPr>
              <a:t>metabolit</a:t>
            </a:r>
          </a:p>
        </p:txBody>
      </p:sp>
      <p:sp>
        <p:nvSpPr>
          <p:cNvPr id="27663" name="Text Box 18"/>
          <p:cNvSpPr txBox="1">
            <a:spLocks noChangeArrowheads="1"/>
          </p:cNvSpPr>
          <p:nvPr/>
        </p:nvSpPr>
        <p:spPr bwMode="auto">
          <a:xfrm>
            <a:off x="7391400" y="3581400"/>
            <a:ext cx="121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Sitosol</a:t>
            </a:r>
          </a:p>
        </p:txBody>
      </p:sp>
      <p:sp>
        <p:nvSpPr>
          <p:cNvPr id="27664" name="Line 19"/>
          <p:cNvSpPr>
            <a:spLocks noChangeShapeType="1"/>
          </p:cNvSpPr>
          <p:nvPr/>
        </p:nvSpPr>
        <p:spPr bwMode="auto">
          <a:xfrm>
            <a:off x="0" y="31242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27665" name="Text Box 20"/>
          <p:cNvSpPr txBox="1">
            <a:spLocks noChangeArrowheads="1"/>
          </p:cNvSpPr>
          <p:nvPr/>
        </p:nvSpPr>
        <p:spPr bwMode="auto">
          <a:xfrm>
            <a:off x="5638800" y="2438400"/>
            <a:ext cx="2133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b="1" smtClean="0">
                <a:solidFill>
                  <a:prstClr val="black"/>
                </a:solidFill>
              </a:rPr>
              <a:t>Protoporfirin IX</a:t>
            </a:r>
          </a:p>
        </p:txBody>
      </p:sp>
      <p:sp>
        <p:nvSpPr>
          <p:cNvPr id="27666" name="Text Box 21"/>
          <p:cNvSpPr txBox="1">
            <a:spLocks noChangeArrowheads="1"/>
          </p:cNvSpPr>
          <p:nvPr/>
        </p:nvSpPr>
        <p:spPr bwMode="auto">
          <a:xfrm>
            <a:off x="7315200" y="2057400"/>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Fe</a:t>
            </a:r>
            <a:r>
              <a:rPr lang="en-US" baseline="30000" smtClean="0">
                <a:solidFill>
                  <a:prstClr val="black"/>
                </a:solidFill>
              </a:rPr>
              <a:t>2+</a:t>
            </a:r>
          </a:p>
        </p:txBody>
      </p:sp>
      <p:sp>
        <p:nvSpPr>
          <p:cNvPr id="27667" name="Line 22"/>
          <p:cNvSpPr>
            <a:spLocks noChangeShapeType="1"/>
          </p:cNvSpPr>
          <p:nvPr/>
        </p:nvSpPr>
        <p:spPr bwMode="auto">
          <a:xfrm>
            <a:off x="1219200" y="2971800"/>
            <a:ext cx="0" cy="1676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27668" name="Line 23"/>
          <p:cNvSpPr>
            <a:spLocks noChangeShapeType="1"/>
          </p:cNvSpPr>
          <p:nvPr/>
        </p:nvSpPr>
        <p:spPr bwMode="auto">
          <a:xfrm>
            <a:off x="1219200" y="495300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27669" name="Line 24"/>
          <p:cNvSpPr>
            <a:spLocks noChangeShapeType="1"/>
          </p:cNvSpPr>
          <p:nvPr/>
        </p:nvSpPr>
        <p:spPr bwMode="auto">
          <a:xfrm>
            <a:off x="2743200" y="5791200"/>
            <a:ext cx="2667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27670" name="Line 25"/>
          <p:cNvSpPr>
            <a:spLocks noChangeShapeType="1"/>
          </p:cNvSpPr>
          <p:nvPr/>
        </p:nvSpPr>
        <p:spPr bwMode="auto">
          <a:xfrm flipV="1">
            <a:off x="6324600" y="2895600"/>
            <a:ext cx="0" cy="2514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27671" name="Line 26"/>
          <p:cNvSpPr>
            <a:spLocks noChangeShapeType="1"/>
          </p:cNvSpPr>
          <p:nvPr/>
        </p:nvSpPr>
        <p:spPr bwMode="auto">
          <a:xfrm flipV="1">
            <a:off x="6324600" y="914400"/>
            <a:ext cx="0" cy="1447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mtClean="0">
              <a:solidFill>
                <a:prstClr val="black"/>
              </a:solidFill>
              <a:latin typeface="Arial" charset="0"/>
            </a:endParaRPr>
          </a:p>
        </p:txBody>
      </p:sp>
      <p:sp>
        <p:nvSpPr>
          <p:cNvPr id="27672" name="Text Box 27"/>
          <p:cNvSpPr txBox="1">
            <a:spLocks noChangeArrowheads="1"/>
          </p:cNvSpPr>
          <p:nvPr/>
        </p:nvSpPr>
        <p:spPr bwMode="auto">
          <a:xfrm>
            <a:off x="7239000" y="2743200"/>
            <a:ext cx="1600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Mitokondria</a:t>
            </a:r>
          </a:p>
        </p:txBody>
      </p:sp>
      <p:sp>
        <p:nvSpPr>
          <p:cNvPr id="27673" name="Text Box 28"/>
          <p:cNvSpPr txBox="1">
            <a:spLocks noChangeArrowheads="1"/>
          </p:cNvSpPr>
          <p:nvPr/>
        </p:nvSpPr>
        <p:spPr bwMode="auto">
          <a:xfrm>
            <a:off x="1066800" y="6324600"/>
            <a:ext cx="6934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b="1" smtClean="0">
                <a:solidFill>
                  <a:prstClr val="black"/>
                </a:solidFill>
              </a:rPr>
              <a:t>Gambar 5. Proses Penghambatan Pb (dalam kotak dan *)</a:t>
            </a:r>
          </a:p>
        </p:txBody>
      </p:sp>
    </p:spTree>
    <p:extLst>
      <p:ext uri="{BB962C8B-B14F-4D97-AF65-F5344CB8AC3E}">
        <p14:creationId xmlns:p14="http://schemas.microsoft.com/office/powerpoint/2010/main" val="12356963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0"/>
            <a:ext cx="8229600" cy="1143000"/>
          </a:xfrm>
        </p:spPr>
        <p:txBody>
          <a:bodyPr/>
          <a:lstStyle/>
          <a:p>
            <a:pPr eaLnBrk="1" fontAlgn="auto" hangingPunct="1">
              <a:spcAft>
                <a:spcPts val="0"/>
              </a:spcAft>
              <a:defRPr/>
            </a:pPr>
            <a:r>
              <a:rPr lang="en-US" smtClean="0"/>
              <a:t>Dosis keracunan Pb</a:t>
            </a:r>
          </a:p>
        </p:txBody>
      </p:sp>
      <p:sp>
        <p:nvSpPr>
          <p:cNvPr id="22531" name="Rectangle 3"/>
          <p:cNvSpPr>
            <a:spLocks noGrp="1" noChangeArrowheads="1"/>
          </p:cNvSpPr>
          <p:nvPr>
            <p:ph sz="quarter" idx="1"/>
          </p:nvPr>
        </p:nvSpPr>
        <p:spPr>
          <a:xfrm>
            <a:off x="457200" y="990600"/>
            <a:ext cx="8229600" cy="4800600"/>
          </a:xfrm>
        </p:spPr>
        <p:txBody>
          <a:bodyPr>
            <a:normAutofit fontScale="92500" lnSpcReduction="10000"/>
          </a:bodyPr>
          <a:lstStyle/>
          <a:p>
            <a:pPr marL="457200" indent="-457200" eaLnBrk="1" fontAlgn="auto" hangingPunct="1">
              <a:lnSpc>
                <a:spcPct val="90000"/>
              </a:lnSpc>
              <a:spcAft>
                <a:spcPts val="0"/>
              </a:spcAft>
              <a:buFont typeface="Wingdings"/>
              <a:buChar char=""/>
              <a:defRPr/>
            </a:pPr>
            <a:r>
              <a:rPr lang="en-US" sz="2800" smtClean="0"/>
              <a:t>Anak sapi : 400-600 mg/kg</a:t>
            </a:r>
          </a:p>
          <a:p>
            <a:pPr marL="457200" indent="-457200" eaLnBrk="1" fontAlgn="auto" hangingPunct="1">
              <a:lnSpc>
                <a:spcPct val="90000"/>
              </a:lnSpc>
              <a:spcAft>
                <a:spcPts val="0"/>
              </a:spcAft>
              <a:buFont typeface="Wingdings"/>
              <a:buChar char=""/>
              <a:defRPr/>
            </a:pPr>
            <a:r>
              <a:rPr lang="en-US" sz="2800" smtClean="0"/>
              <a:t>Sapi dewasa : 600 – 800 mg/kg</a:t>
            </a:r>
          </a:p>
          <a:p>
            <a:pPr marL="457200" indent="-457200" eaLnBrk="1" fontAlgn="auto" hangingPunct="1">
              <a:lnSpc>
                <a:spcPct val="90000"/>
              </a:lnSpc>
              <a:spcAft>
                <a:spcPts val="0"/>
              </a:spcAft>
              <a:buFont typeface="Wingdings"/>
              <a:buChar char=""/>
              <a:defRPr/>
            </a:pPr>
            <a:r>
              <a:rPr lang="en-US" sz="2800" smtClean="0"/>
              <a:t>Domba : Pb =2,5% = 1,25 kg dengan berat 50 kg</a:t>
            </a:r>
          </a:p>
          <a:p>
            <a:pPr marL="457200" indent="-457200" eaLnBrk="1" fontAlgn="auto" hangingPunct="1">
              <a:lnSpc>
                <a:spcPct val="90000"/>
              </a:lnSpc>
              <a:spcAft>
                <a:spcPts val="0"/>
              </a:spcAft>
              <a:buFont typeface="Wingdings"/>
              <a:buChar char=""/>
              <a:defRPr/>
            </a:pPr>
            <a:r>
              <a:rPr lang="en-US" sz="2800" smtClean="0"/>
              <a:t>Bayi dan anak-anak biasanya lebih peka terhadap toksisitas Pb daripada orang dewasa.  Menurut Bolger dkk.  (1996),  hal ini disebabkan :</a:t>
            </a:r>
          </a:p>
          <a:p>
            <a:pPr marL="838200" lvl="1" indent="-381000" eaLnBrk="1" fontAlgn="auto" hangingPunct="1">
              <a:lnSpc>
                <a:spcPct val="90000"/>
              </a:lnSpc>
              <a:spcAft>
                <a:spcPts val="0"/>
              </a:spcAft>
              <a:buFontTx/>
              <a:buAutoNum type="arabicPeriod"/>
              <a:defRPr/>
            </a:pPr>
            <a:r>
              <a:rPr lang="en-US" sz="2400" smtClean="0"/>
              <a:t> Mereka mengkonsumsi makanan lebih banyak untuk setiap unit berat badannya</a:t>
            </a:r>
          </a:p>
          <a:p>
            <a:pPr marL="838200" lvl="1" indent="-381000" eaLnBrk="1" fontAlgn="auto" hangingPunct="1">
              <a:lnSpc>
                <a:spcPct val="90000"/>
              </a:lnSpc>
              <a:spcAft>
                <a:spcPts val="0"/>
              </a:spcAft>
              <a:buFontTx/>
              <a:buAutoNum type="arabicPeriod"/>
              <a:defRPr/>
            </a:pPr>
            <a:r>
              <a:rPr lang="en-US" sz="2400" smtClean="0"/>
              <a:t>Absorbsi Pb-nya lebih intensif dalam saluran pencernaan,</a:t>
            </a:r>
          </a:p>
          <a:p>
            <a:pPr marL="838200" lvl="1" indent="-381000" eaLnBrk="1" fontAlgn="auto" hangingPunct="1">
              <a:lnSpc>
                <a:spcPct val="90000"/>
              </a:lnSpc>
              <a:spcAft>
                <a:spcPts val="0"/>
              </a:spcAft>
              <a:buFontTx/>
              <a:buAutoNum type="arabicPeriod"/>
              <a:defRPr/>
            </a:pPr>
            <a:r>
              <a:rPr lang="en-US" sz="2400" smtClean="0"/>
              <a:t>Organ seperti otak, ginjal, dan hati masih relatif muda dan masih terus        berkembang.</a:t>
            </a:r>
          </a:p>
        </p:txBody>
      </p:sp>
    </p:spTree>
    <p:extLst>
      <p:ext uri="{BB962C8B-B14F-4D97-AF65-F5344CB8AC3E}">
        <p14:creationId xmlns:p14="http://schemas.microsoft.com/office/powerpoint/2010/main" val="2595151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sz="quarter" idx="1"/>
          </p:nvPr>
        </p:nvSpPr>
        <p:spPr>
          <a:xfrm>
            <a:off x="457200" y="609600"/>
            <a:ext cx="8229600" cy="5486400"/>
          </a:xfrm>
        </p:spPr>
        <p:txBody>
          <a:bodyPr>
            <a:normAutofit lnSpcReduction="10000"/>
          </a:bodyPr>
          <a:lstStyle/>
          <a:p>
            <a:pPr marL="274320" indent="-274320" eaLnBrk="1" fontAlgn="auto" hangingPunct="1">
              <a:spcAft>
                <a:spcPts val="0"/>
              </a:spcAft>
              <a:buFont typeface="Wingdings"/>
              <a:buChar char=""/>
              <a:defRPr/>
            </a:pPr>
            <a:r>
              <a:rPr lang="en-US" sz="2800" smtClean="0"/>
              <a:t>Senyawa Pb organik terutama bersifat neurotoksik.  Bila kadar Pb darah di atas 80 mg/dl (800 ppm) dapat terjadi ensefalopati, keadaan ini disertai oleh munculnya ataksia, koma dan kejang-kejang.  Pada tingkat lebih rendah (40-50 mg/dl atau 400-500 ppm) berakibat  IQ yang menurun.  Kondisi ini mungkin disebabkan rusaknya fungsi neutransmitter dan ion kalsium.  Senyawa tetraetil Pb dan tetrametil Pb yang merupakan senyawa Pb organik dapat menyebabkan ensefalopati melalui penyerapan kulit ataupun penghirupan (Saibi, 2003). </a:t>
            </a:r>
          </a:p>
        </p:txBody>
      </p:sp>
    </p:spTree>
    <p:extLst>
      <p:ext uri="{BB962C8B-B14F-4D97-AF65-F5344CB8AC3E}">
        <p14:creationId xmlns:p14="http://schemas.microsoft.com/office/powerpoint/2010/main" val="30910239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5"/>
          <p:cNvPicPr>
            <a:picLocks noGrp="1" noChangeAspect="1" noChangeArrowheads="1"/>
          </p:cNvPicPr>
          <p:nvPr>
            <p:ph sz="quarter" idx="1"/>
          </p:nvPr>
        </p:nvPicPr>
        <p:blipFill>
          <a:blip r:embed="rId3" cstate="print">
            <a:extLst>
              <a:ext uri="{28A0092B-C50C-407E-A947-70E740481C1C}">
                <a14:useLocalDpi xmlns:a14="http://schemas.microsoft.com/office/drawing/2010/main" val="0"/>
              </a:ext>
            </a:extLst>
          </a:blip>
          <a:srcRect/>
          <a:stretch>
            <a:fillRect/>
          </a:stretch>
        </p:blipFill>
        <p:spPr>
          <a:xfrm>
            <a:off x="1563688" y="2976563"/>
            <a:ext cx="5254625" cy="2120900"/>
          </a:xfrm>
          <a:noFill/>
        </p:spPr>
      </p:pic>
    </p:spTree>
    <p:extLst>
      <p:ext uri="{BB962C8B-B14F-4D97-AF65-F5344CB8AC3E}">
        <p14:creationId xmlns:p14="http://schemas.microsoft.com/office/powerpoint/2010/main" val="28273165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fontAlgn="auto" hangingPunct="1">
              <a:spcAft>
                <a:spcPts val="0"/>
              </a:spcAft>
              <a:defRPr/>
            </a:pPr>
            <a:r>
              <a:rPr lang="en-US" b="1" smtClean="0"/>
              <a:t>Toksisits kadmium (Cd)</a:t>
            </a:r>
          </a:p>
        </p:txBody>
      </p:sp>
      <p:sp>
        <p:nvSpPr>
          <p:cNvPr id="31747" name="Rectangle 3"/>
          <p:cNvSpPr>
            <a:spLocks noGrp="1" noChangeArrowheads="1"/>
          </p:cNvSpPr>
          <p:nvPr>
            <p:ph sz="quarter" idx="1"/>
          </p:nvPr>
        </p:nvSpPr>
        <p:spPr>
          <a:xfrm>
            <a:off x="457200" y="1600200"/>
            <a:ext cx="7467600" cy="4873625"/>
          </a:xfrm>
        </p:spPr>
        <p:txBody>
          <a:bodyPr/>
          <a:lstStyle/>
          <a:p>
            <a:pPr eaLnBrk="1" hangingPunct="1"/>
            <a:r>
              <a:rPr lang="en-US" sz="2800" smtClean="0"/>
              <a:t>Dalam industri pertambangan logam Pb dan Zn, proses pemurniannya akan selalu diperoleh hasil samping kadmium.yang terbuang kealam lingkungan. Kadmium masuk kedalam tubuh manusia terjadi melalui makanan dan minuman yang terkontaminasi. Untuk mengukur asupan kadmium kedalam tubuh manusia perlu dilakukan pengukuran kadar Cd dalam makanan yang dimakan atau kandungan Cd dalam feses.</a:t>
            </a:r>
          </a:p>
        </p:txBody>
      </p:sp>
    </p:spTree>
    <p:extLst>
      <p:ext uri="{BB962C8B-B14F-4D97-AF65-F5344CB8AC3E}">
        <p14:creationId xmlns:p14="http://schemas.microsoft.com/office/powerpoint/2010/main" val="21650137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sz="quarter" idx="1"/>
          </p:nvPr>
        </p:nvSpPr>
        <p:spPr>
          <a:xfrm>
            <a:off x="457200" y="914400"/>
            <a:ext cx="8229600" cy="5211763"/>
          </a:xfrm>
        </p:spPr>
        <p:txBody>
          <a:bodyPr>
            <a:normAutofit fontScale="92500"/>
          </a:bodyPr>
          <a:lstStyle/>
          <a:p>
            <a:pPr marL="274320" indent="-274320" eaLnBrk="1" fontAlgn="auto" hangingPunct="1">
              <a:lnSpc>
                <a:spcPct val="80000"/>
              </a:lnSpc>
              <a:spcAft>
                <a:spcPts val="0"/>
              </a:spcAft>
              <a:buFont typeface="Wingdings"/>
              <a:buChar char=""/>
              <a:defRPr/>
            </a:pPr>
            <a:r>
              <a:rPr lang="sv-SE" sz="2800" dirty="0" smtClean="0"/>
              <a:t>Sekitar 5% dari diet kadmium, diabsorpsi dalam tubuh. Sebagian besar Cd masuk melalui saluran pencernaan, tetapi keluar lagi melalui feses sekitar 3-4 minggu kemudian dan sebagian kecil dikeluarkan melalui urin.</a:t>
            </a:r>
          </a:p>
          <a:p>
            <a:pPr marL="274320" indent="-274320" eaLnBrk="1" fontAlgn="auto" hangingPunct="1">
              <a:lnSpc>
                <a:spcPct val="80000"/>
              </a:lnSpc>
              <a:spcAft>
                <a:spcPts val="0"/>
              </a:spcAft>
              <a:buFont typeface="Wingdings"/>
              <a:buChar char=""/>
              <a:defRPr/>
            </a:pPr>
            <a:r>
              <a:rPr lang="sv-SE" sz="2800" dirty="0" smtClean="0"/>
              <a:t>Kadmium dalam tubuh terakumulasi dalam ginjal dan hati terutama terikat sebgai metalothionein.</a:t>
            </a:r>
          </a:p>
          <a:p>
            <a:pPr marL="274320" indent="-274320" eaLnBrk="1" fontAlgn="auto" hangingPunct="1">
              <a:lnSpc>
                <a:spcPct val="80000"/>
              </a:lnSpc>
              <a:spcAft>
                <a:spcPts val="0"/>
              </a:spcAft>
              <a:buFont typeface="Wingdings"/>
              <a:buChar char=""/>
              <a:defRPr/>
            </a:pPr>
            <a:r>
              <a:rPr lang="sv-SE" sz="2800" dirty="0" smtClean="0"/>
              <a:t>Metalotionein mengandung asam amino sistein, dimana Cd terikat dengan gugus sulfhidril (-SH) dalam enzim karboksil sisteinil, histidil, hidroksil dan fosfatil dari protein dan purin. Kemungkinan besar pengaruh toksisitas  Cd disebabkan oleh interaksi antara Cd dan protein tersebut, sehingga menimbulkan hambatan terhadap aktivitas kerja enzim.</a:t>
            </a:r>
            <a:endParaRPr lang="en-US" sz="2800" dirty="0" smtClean="0"/>
          </a:p>
        </p:txBody>
      </p:sp>
    </p:spTree>
    <p:extLst>
      <p:ext uri="{BB962C8B-B14F-4D97-AF65-F5344CB8AC3E}">
        <p14:creationId xmlns:p14="http://schemas.microsoft.com/office/powerpoint/2010/main" val="9300075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sz="quarter" idx="1"/>
          </p:nvPr>
        </p:nvSpPr>
        <p:spPr>
          <a:xfrm>
            <a:off x="457200" y="914400"/>
            <a:ext cx="8229600" cy="5211763"/>
          </a:xfrm>
        </p:spPr>
        <p:txBody>
          <a:bodyPr>
            <a:normAutofit lnSpcReduction="10000"/>
          </a:bodyPr>
          <a:lstStyle/>
          <a:p>
            <a:pPr marL="274320" indent="-274320" eaLnBrk="1" fontAlgn="auto" hangingPunct="1">
              <a:lnSpc>
                <a:spcPct val="90000"/>
              </a:lnSpc>
              <a:spcAft>
                <a:spcPts val="0"/>
              </a:spcAft>
              <a:buFont typeface="Wingdings"/>
              <a:buChar char=""/>
              <a:defRPr/>
            </a:pPr>
            <a:r>
              <a:rPr lang="sv-SE" sz="2800" smtClean="0"/>
              <a:t>Kadmium lebih beracun bila terhisap melalui saluran pernafasan daripada saluran pencernaan. Kasus keracunan akut kadmium kebanyakan dari menghisap debu dan asap kadmium, terutama kadmium oksida (CdO).</a:t>
            </a:r>
          </a:p>
          <a:p>
            <a:pPr marL="274320" indent="-274320" eaLnBrk="1" fontAlgn="auto" hangingPunct="1">
              <a:lnSpc>
                <a:spcPct val="90000"/>
              </a:lnSpc>
              <a:spcAft>
                <a:spcPts val="0"/>
              </a:spcAft>
              <a:buFont typeface="Wingdings"/>
              <a:buChar char=""/>
              <a:defRPr/>
            </a:pPr>
            <a:r>
              <a:rPr lang="sv-SE" sz="2800" smtClean="0"/>
              <a:t>Dalam beberapa jam setelah menghisap, korban akan mengeluh gangguan saluran nafas, nausea, muntah, kepala pusing dan sakit pinggang. </a:t>
            </a:r>
          </a:p>
          <a:p>
            <a:pPr marL="274320" indent="-274320" eaLnBrk="1" fontAlgn="auto" hangingPunct="1">
              <a:lnSpc>
                <a:spcPct val="90000"/>
              </a:lnSpc>
              <a:spcAft>
                <a:spcPts val="0"/>
              </a:spcAft>
              <a:buFont typeface="Wingdings"/>
              <a:buChar char=""/>
              <a:defRPr/>
            </a:pPr>
            <a:r>
              <a:rPr lang="sv-SE" sz="2800" smtClean="0"/>
              <a:t>Kematian disebabkan karena terjadinya edema paru-paru</a:t>
            </a:r>
          </a:p>
          <a:p>
            <a:pPr marL="274320" indent="-274320" eaLnBrk="1" fontAlgn="auto" hangingPunct="1">
              <a:lnSpc>
                <a:spcPct val="90000"/>
              </a:lnSpc>
              <a:spcAft>
                <a:spcPts val="0"/>
              </a:spcAft>
              <a:buFont typeface="Wingdings"/>
              <a:buChar char=""/>
              <a:defRPr/>
            </a:pPr>
            <a:r>
              <a:rPr lang="sv-SE" sz="2800" smtClean="0"/>
              <a:t> Apabila pasien tetap bertahan, akan terjadi emfisema atau gangguan paru-paru yang jelas terlihat.</a:t>
            </a:r>
            <a:r>
              <a:rPr lang="en-US" sz="2800" smtClean="0"/>
              <a:t> </a:t>
            </a:r>
          </a:p>
        </p:txBody>
      </p:sp>
    </p:spTree>
    <p:extLst>
      <p:ext uri="{BB962C8B-B14F-4D97-AF65-F5344CB8AC3E}">
        <p14:creationId xmlns:p14="http://schemas.microsoft.com/office/powerpoint/2010/main" val="20564054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sz="quarter" idx="1"/>
          </p:nvPr>
        </p:nvSpPr>
        <p:spPr>
          <a:xfrm>
            <a:off x="457200" y="685800"/>
            <a:ext cx="8229600" cy="5440363"/>
          </a:xfrm>
        </p:spPr>
        <p:txBody>
          <a:bodyPr>
            <a:normAutofit lnSpcReduction="10000"/>
          </a:bodyPr>
          <a:lstStyle/>
          <a:p>
            <a:pPr marL="274320" indent="-274320" eaLnBrk="1" fontAlgn="auto" hangingPunct="1">
              <a:lnSpc>
                <a:spcPct val="90000"/>
              </a:lnSpc>
              <a:spcAft>
                <a:spcPts val="0"/>
              </a:spcAft>
              <a:buFont typeface="Wingdings"/>
              <a:buChar char=""/>
              <a:defRPr/>
            </a:pPr>
            <a:r>
              <a:rPr lang="sv-SE" smtClean="0"/>
              <a:t>Keracunan kronis terjadi bila memakan atau inhalasi dosis kecil Cd dalam waktu  yang lama.</a:t>
            </a:r>
          </a:p>
          <a:p>
            <a:pPr marL="274320" indent="-274320" eaLnBrk="1" fontAlgn="auto" hangingPunct="1">
              <a:lnSpc>
                <a:spcPct val="90000"/>
              </a:lnSpc>
              <a:spcAft>
                <a:spcPts val="0"/>
              </a:spcAft>
              <a:buFont typeface="Wingdings"/>
              <a:buChar char=""/>
              <a:defRPr/>
            </a:pPr>
            <a:r>
              <a:rPr lang="sv-SE" smtClean="0"/>
              <a:t> Gejala akan terjadi setelah selang waktu beberapa lama dan kronik. Kadmium pada keadaan ini menyebabkan nefrotoksisitas, yaitu gejala proteinuria, glikosuria, dan aminoasidiuria diserta dengan penurunan laju filtrasi  glumerolus ginjal. </a:t>
            </a:r>
          </a:p>
          <a:p>
            <a:pPr marL="274320" indent="-274320" eaLnBrk="1" fontAlgn="auto" hangingPunct="1">
              <a:lnSpc>
                <a:spcPct val="90000"/>
              </a:lnSpc>
              <a:spcAft>
                <a:spcPts val="0"/>
              </a:spcAft>
              <a:buFont typeface="Wingdings"/>
              <a:buChar char=""/>
              <a:defRPr/>
            </a:pPr>
            <a:r>
              <a:rPr lang="sv-SE" smtClean="0"/>
              <a:t>Kasus keracunan Cd kronis juga menyebabkan gangguan kardiovaskuler dan hipertensi. Hal tersebut terjadi karena tingginya afinitas jaringan ginjal terhadap kadmium. </a:t>
            </a:r>
          </a:p>
          <a:p>
            <a:pPr marL="274320" indent="-274320" eaLnBrk="1" fontAlgn="auto" hangingPunct="1">
              <a:lnSpc>
                <a:spcPct val="90000"/>
              </a:lnSpc>
              <a:spcAft>
                <a:spcPts val="0"/>
              </a:spcAft>
              <a:buFont typeface="Wingdings"/>
              <a:buChar char=""/>
              <a:defRPr/>
            </a:pPr>
            <a:r>
              <a:rPr lang="fi-FI" smtClean="0"/>
              <a:t>Gejala hipertensi ini tidak selalu dijumpai pada kasus keracunan Cd krosik. </a:t>
            </a:r>
          </a:p>
          <a:p>
            <a:pPr marL="274320" indent="-274320" eaLnBrk="1" fontAlgn="auto" hangingPunct="1">
              <a:lnSpc>
                <a:spcPct val="90000"/>
              </a:lnSpc>
              <a:spcAft>
                <a:spcPts val="0"/>
              </a:spcAft>
              <a:buFont typeface="Wingdings"/>
              <a:buChar char=""/>
              <a:defRPr/>
            </a:pPr>
            <a:r>
              <a:rPr lang="fi-FI" smtClean="0"/>
              <a:t>Kadmium dapat menyebabkan osteomalasea karena terjadinya gangguan daya keseimbangan kandungan kalsium dan fosfat dalam ginjal.</a:t>
            </a:r>
            <a:r>
              <a:rPr lang="en-US" smtClean="0"/>
              <a:t> </a:t>
            </a:r>
          </a:p>
        </p:txBody>
      </p:sp>
    </p:spTree>
    <p:extLst>
      <p:ext uri="{BB962C8B-B14F-4D97-AF65-F5344CB8AC3E}">
        <p14:creationId xmlns:p14="http://schemas.microsoft.com/office/powerpoint/2010/main" val="9979231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sz="quarter" idx="1"/>
          </p:nvPr>
        </p:nvSpPr>
        <p:spPr>
          <a:xfrm>
            <a:off x="457200" y="533400"/>
            <a:ext cx="8229600" cy="5592763"/>
          </a:xfrm>
        </p:spPr>
        <p:txBody>
          <a:bodyPr/>
          <a:lstStyle/>
          <a:p>
            <a:pPr eaLnBrk="1" hangingPunct="1"/>
            <a:r>
              <a:rPr lang="fi-FI" sz="2000" dirty="0" smtClean="0"/>
              <a:t>Keracunan Cd kronik ini dilaporkan didaerah Toyama, sepanjang sungai Jinzu di Jepang, yang menyebabkan penyakit </a:t>
            </a:r>
            <a:r>
              <a:rPr lang="fi-FI" sz="2000" i="1" dirty="0" smtClean="0"/>
              <a:t>Itai-iatai</a:t>
            </a:r>
            <a:r>
              <a:rPr lang="fi-FI" sz="2000" dirty="0" smtClean="0"/>
              <a:t> pada penduduk wanita umur 40 tahun keatas.</a:t>
            </a:r>
            <a:r>
              <a:rPr lang="fi-FI" dirty="0" smtClean="0"/>
              <a:t> </a:t>
            </a:r>
          </a:p>
          <a:p>
            <a:pPr eaLnBrk="1" hangingPunct="1"/>
            <a:endParaRPr lang="fi-FI" dirty="0" smtClean="0"/>
          </a:p>
          <a:p>
            <a:pPr eaLnBrk="1" hangingPunct="1"/>
            <a:endParaRPr lang="fi-FI" dirty="0" smtClean="0"/>
          </a:p>
          <a:p>
            <a:pPr eaLnBrk="1" hangingPunct="1">
              <a:buFontTx/>
              <a:buNone/>
            </a:pPr>
            <a:endParaRPr lang="fi-FI" dirty="0" smtClean="0"/>
          </a:p>
          <a:p>
            <a:pPr eaLnBrk="1" hangingPunct="1"/>
            <a:endParaRPr lang="fi-FI" dirty="0" smtClean="0"/>
          </a:p>
          <a:p>
            <a:pPr eaLnBrk="1" hangingPunct="1"/>
            <a:endParaRPr lang="fi-FI" dirty="0" smtClean="0"/>
          </a:p>
          <a:p>
            <a:pPr eaLnBrk="1" hangingPunct="1"/>
            <a:endParaRPr lang="id-ID" dirty="0" smtClean="0"/>
          </a:p>
          <a:p>
            <a:pPr eaLnBrk="1" hangingPunct="1"/>
            <a:endParaRPr lang="id-ID"/>
          </a:p>
          <a:p>
            <a:pPr eaLnBrk="1" hangingPunct="1"/>
            <a:endParaRPr lang="fi-FI" smtClean="0"/>
          </a:p>
          <a:p>
            <a:pPr algn="ctr" eaLnBrk="1" hangingPunct="1">
              <a:buFontTx/>
              <a:buNone/>
            </a:pPr>
            <a:r>
              <a:rPr lang="it-IT" sz="2000" dirty="0" smtClean="0"/>
              <a:t>Gambar 6. Seorang wanita penderita itai-itai disease</a:t>
            </a:r>
            <a:endParaRPr lang="fi-FI" sz="2000" dirty="0" smtClean="0"/>
          </a:p>
          <a:p>
            <a:pPr eaLnBrk="1" hangingPunct="1"/>
            <a:endParaRPr lang="en-US" sz="2000" dirty="0" smtClean="0"/>
          </a:p>
        </p:txBody>
      </p:sp>
      <p:pic>
        <p:nvPicPr>
          <p:cNvPr id="35843" name="Picture 4" descr="itai-itai"/>
          <p:cNvPicPr>
            <a:picLocks noChangeAspect="1" noChangeArrowheads="1"/>
          </p:cNvPicPr>
          <p:nvPr/>
        </p:nvPicPr>
        <p:blipFill>
          <a:blip r:embed="rId3">
            <a:lum bright="44000"/>
            <a:extLst>
              <a:ext uri="{28A0092B-C50C-407E-A947-70E740481C1C}">
                <a14:useLocalDpi xmlns:a14="http://schemas.microsoft.com/office/drawing/2010/main" val="0"/>
              </a:ext>
            </a:extLst>
          </a:blip>
          <a:srcRect/>
          <a:stretch>
            <a:fillRect/>
          </a:stretch>
        </p:blipFill>
        <p:spPr bwMode="auto">
          <a:xfrm>
            <a:off x="2590800" y="2133600"/>
            <a:ext cx="25146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43236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sz="quarter" idx="1"/>
          </p:nvPr>
        </p:nvSpPr>
        <p:spPr>
          <a:xfrm>
            <a:off x="457200" y="1600200"/>
            <a:ext cx="7467600" cy="4873625"/>
          </a:xfrm>
        </p:spPr>
        <p:txBody>
          <a:bodyPr/>
          <a:lstStyle/>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p:txBody>
      </p:sp>
      <p:pic>
        <p:nvPicPr>
          <p:cNvPr id="36867" name="Picture 5" descr="fig3"/>
          <p:cNvPicPr>
            <a:picLocks noChangeAspect="1" noChangeArrowheads="1"/>
          </p:cNvPicPr>
          <p:nvPr/>
        </p:nvPicPr>
        <p:blipFill>
          <a:blip r:embed="rId3">
            <a:lum bright="32000"/>
            <a:extLst>
              <a:ext uri="{28A0092B-C50C-407E-A947-70E740481C1C}">
                <a14:useLocalDpi xmlns:a14="http://schemas.microsoft.com/office/drawing/2010/main" val="0"/>
              </a:ext>
            </a:extLst>
          </a:blip>
          <a:srcRect/>
          <a:stretch>
            <a:fillRect/>
          </a:stretch>
        </p:blipFill>
        <p:spPr bwMode="auto">
          <a:xfrm>
            <a:off x="609600" y="1143000"/>
            <a:ext cx="41148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 Box 6"/>
          <p:cNvSpPr txBox="1">
            <a:spLocks noChangeArrowheads="1"/>
          </p:cNvSpPr>
          <p:nvPr/>
        </p:nvSpPr>
        <p:spPr bwMode="auto">
          <a:xfrm>
            <a:off x="914400" y="4267200"/>
            <a:ext cx="35814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1600" smtClean="0">
                <a:solidFill>
                  <a:prstClr val="black"/>
                </a:solidFill>
              </a:rPr>
              <a:t>Gambar 7.  Ginjal yang mengalami nekrotik, nephrosis dan gagal ginjal penderita itai-itai disease</a:t>
            </a:r>
          </a:p>
        </p:txBody>
      </p:sp>
      <p:pic>
        <p:nvPicPr>
          <p:cNvPr id="36869" name="Picture 11" descr="fi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1143000"/>
            <a:ext cx="32766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Text Box 12"/>
          <p:cNvSpPr txBox="1">
            <a:spLocks noChangeArrowheads="1"/>
          </p:cNvSpPr>
          <p:nvPr/>
        </p:nvSpPr>
        <p:spPr bwMode="auto">
          <a:xfrm>
            <a:off x="4953000" y="4267200"/>
            <a:ext cx="3810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Gambar 8. Gambaran histopatologik yang menunjukkan degenerasi tubulus dan glomerolus</a:t>
            </a:r>
          </a:p>
        </p:txBody>
      </p:sp>
    </p:spTree>
    <p:extLst>
      <p:ext uri="{BB962C8B-B14F-4D97-AF65-F5344CB8AC3E}">
        <p14:creationId xmlns:p14="http://schemas.microsoft.com/office/powerpoint/2010/main" val="32066828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descr="fig5"/>
          <p:cNvPicPr>
            <a:picLocks noGrp="1" noChangeAspect="1" noChangeArrowheads="1"/>
          </p:cNvPicPr>
          <p:nvPr>
            <p:ph sz="quarter" idx="1"/>
          </p:nvPr>
        </p:nvPicPr>
        <p:blipFill>
          <a:blip r:embed="rId3">
            <a:lum bright="36000"/>
            <a:extLst>
              <a:ext uri="{28A0092B-C50C-407E-A947-70E740481C1C}">
                <a14:useLocalDpi xmlns:a14="http://schemas.microsoft.com/office/drawing/2010/main" val="0"/>
              </a:ext>
            </a:extLst>
          </a:blip>
          <a:srcRect/>
          <a:stretch>
            <a:fillRect/>
          </a:stretch>
        </p:blipFill>
        <p:spPr>
          <a:xfrm>
            <a:off x="838200" y="1066800"/>
            <a:ext cx="3505200" cy="2538413"/>
          </a:xfrm>
          <a:noFill/>
        </p:spPr>
      </p:pic>
      <p:pic>
        <p:nvPicPr>
          <p:cNvPr id="37891" name="Picture 5" descr="fig6"/>
          <p:cNvPicPr>
            <a:picLocks noChangeAspect="1" noChangeArrowheads="1"/>
          </p:cNvPicPr>
          <p:nvPr/>
        </p:nvPicPr>
        <p:blipFill>
          <a:blip r:embed="rId4">
            <a:lum bright="42000"/>
            <a:extLst>
              <a:ext uri="{28A0092B-C50C-407E-A947-70E740481C1C}">
                <a14:useLocalDpi xmlns:a14="http://schemas.microsoft.com/office/drawing/2010/main" val="0"/>
              </a:ext>
            </a:extLst>
          </a:blip>
          <a:srcRect/>
          <a:stretch>
            <a:fillRect/>
          </a:stretch>
        </p:blipFill>
        <p:spPr bwMode="auto">
          <a:xfrm>
            <a:off x="4800600" y="1295400"/>
            <a:ext cx="341312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Box 6"/>
          <p:cNvSpPr txBox="1">
            <a:spLocks noChangeArrowheads="1"/>
          </p:cNvSpPr>
          <p:nvPr/>
        </p:nvSpPr>
        <p:spPr bwMode="auto">
          <a:xfrm>
            <a:off x="914400" y="4267200"/>
            <a:ext cx="3429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Gambar 9. Gambaran sinar x dari tulang pinggul yang mengalami osteoporosis</a:t>
            </a:r>
          </a:p>
        </p:txBody>
      </p:sp>
      <p:sp>
        <p:nvSpPr>
          <p:cNvPr id="37893" name="Text Box 7"/>
          <p:cNvSpPr txBox="1">
            <a:spLocks noChangeArrowheads="1"/>
          </p:cNvSpPr>
          <p:nvPr/>
        </p:nvSpPr>
        <p:spPr bwMode="auto">
          <a:xfrm>
            <a:off x="4953000" y="4343400"/>
            <a:ext cx="32766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mtClean="0">
                <a:solidFill>
                  <a:prstClr val="black"/>
                </a:solidFill>
              </a:rPr>
              <a:t>Gambar 10. Tulang rusuk yang mengalami osteoporosis dan dekalsifikasi</a:t>
            </a:r>
          </a:p>
        </p:txBody>
      </p:sp>
    </p:spTree>
    <p:extLst>
      <p:ext uri="{BB962C8B-B14F-4D97-AF65-F5344CB8AC3E}">
        <p14:creationId xmlns:p14="http://schemas.microsoft.com/office/powerpoint/2010/main" val="25220880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Oval 8"/>
          <p:cNvSpPr>
            <a:spLocks noChangeArrowheads="1"/>
          </p:cNvSpPr>
          <p:nvPr/>
        </p:nvSpPr>
        <p:spPr bwMode="auto">
          <a:xfrm>
            <a:off x="609600" y="609600"/>
            <a:ext cx="8305800" cy="5715000"/>
          </a:xfrm>
          <a:prstGeom prst="ellipse">
            <a:avLst/>
          </a:prstGeom>
          <a:solidFill>
            <a:srgbClr val="0033CC"/>
          </a:solidFill>
          <a:ln w="9525">
            <a:solidFill>
              <a:schemeClr val="tx1"/>
            </a:solidFill>
            <a:round/>
            <a:headEnd/>
            <a:tailEnd/>
          </a:ln>
        </p:spPr>
        <p:txBody>
          <a:bodyPr wrap="none" anchor="ctr"/>
          <a:lstStyle/>
          <a:p>
            <a:pPr fontAlgn="base">
              <a:spcBef>
                <a:spcPct val="0"/>
              </a:spcBef>
              <a:spcAft>
                <a:spcPct val="0"/>
              </a:spcAft>
            </a:pPr>
            <a:endParaRPr lang="id-ID" sz="2400" smtClean="0">
              <a:solidFill>
                <a:srgbClr val="000000"/>
              </a:solidFill>
            </a:endParaRPr>
          </a:p>
        </p:txBody>
      </p:sp>
      <p:sp>
        <p:nvSpPr>
          <p:cNvPr id="1029" name="Rectangle 2"/>
          <p:cNvSpPr>
            <a:spLocks noGrp="1" noChangeArrowheads="1"/>
          </p:cNvSpPr>
          <p:nvPr>
            <p:ph type="title" idx="4294967295"/>
          </p:nvPr>
        </p:nvSpPr>
        <p:spPr>
          <a:xfrm>
            <a:off x="800100" y="1143000"/>
            <a:ext cx="7543800" cy="685800"/>
          </a:xfrm>
        </p:spPr>
        <p:txBody>
          <a:bodyPr/>
          <a:lstStyle/>
          <a:p>
            <a:pPr eaLnBrk="1" hangingPunct="1"/>
            <a:r>
              <a:rPr lang="en-US" sz="2000" b="1" smtClean="0">
                <a:solidFill>
                  <a:schemeClr val="bg1"/>
                </a:solidFill>
              </a:rPr>
              <a:t>TOKSISITAS LOGAM BERAT</a:t>
            </a:r>
          </a:p>
        </p:txBody>
      </p:sp>
      <p:sp>
        <p:nvSpPr>
          <p:cNvPr id="1030" name="Text Box 3"/>
          <p:cNvSpPr txBox="1">
            <a:spLocks noChangeArrowheads="1"/>
          </p:cNvSpPr>
          <p:nvPr/>
        </p:nvSpPr>
        <p:spPr bwMode="auto">
          <a:xfrm>
            <a:off x="762000" y="2667000"/>
            <a:ext cx="8099425" cy="229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371600" indent="-457200" eaLnBrk="0" hangingPunct="0">
              <a:defRPr sz="2400">
                <a:solidFill>
                  <a:schemeClr val="tx1"/>
                </a:solidFill>
                <a:latin typeface="Times New Roman" pitchFamily="18" charset="0"/>
              </a:defRPr>
            </a:lvl3pPr>
            <a:lvl4pPr marL="1828800" indent="-4572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buFontTx/>
              <a:buAutoNum type="arabicPeriod"/>
            </a:pPr>
            <a:r>
              <a:rPr lang="en-US" sz="1600" b="1" smtClean="0">
                <a:solidFill>
                  <a:srgbClr val="FFFFFF"/>
                </a:solidFill>
              </a:rPr>
              <a:t>Logam (bobot):		a. Ringan: 	&lt;5g/cm3: Ca, Mg, Na, K dsb.</a:t>
            </a:r>
          </a:p>
          <a:p>
            <a:pPr lvl="3" eaLnBrk="1" fontAlgn="base" hangingPunct="1">
              <a:spcBef>
                <a:spcPct val="0"/>
              </a:spcBef>
              <a:spcAft>
                <a:spcPct val="0"/>
              </a:spcAft>
            </a:pPr>
            <a:r>
              <a:rPr lang="en-US" sz="1600" b="1" smtClean="0">
                <a:solidFill>
                  <a:srgbClr val="FFFFFF"/>
                </a:solidFill>
              </a:rPr>
              <a:t>		b. Berat:		&gt;5g/Cm3: Pb, Cd, Hg, Cu, Zn, Mn dsb</a:t>
            </a:r>
          </a:p>
          <a:p>
            <a:pPr lvl="3" eaLnBrk="1" fontAlgn="base" hangingPunct="1">
              <a:spcBef>
                <a:spcPct val="0"/>
              </a:spcBef>
              <a:spcAft>
                <a:spcPct val="0"/>
              </a:spcAft>
            </a:pPr>
            <a:endParaRPr lang="en-US" sz="1600" b="1" smtClean="0">
              <a:solidFill>
                <a:srgbClr val="FFFFFF"/>
              </a:solidFill>
            </a:endParaRPr>
          </a:p>
          <a:p>
            <a:pPr eaLnBrk="1" fontAlgn="base" hangingPunct="1">
              <a:spcBef>
                <a:spcPct val="0"/>
              </a:spcBef>
              <a:spcAft>
                <a:spcPct val="0"/>
              </a:spcAft>
              <a:buFontTx/>
              <a:buAutoNum type="arabicPeriod"/>
            </a:pPr>
            <a:r>
              <a:rPr lang="en-US" sz="1600" b="1" smtClean="0">
                <a:solidFill>
                  <a:srgbClr val="FFFFFF"/>
                </a:solidFill>
              </a:rPr>
              <a:t>Logam (jumlah): 	a. Makro :	Ca, Mg, Na, K dsb.</a:t>
            </a:r>
          </a:p>
          <a:p>
            <a:pPr lvl="2" eaLnBrk="1" fontAlgn="base" hangingPunct="1">
              <a:spcBef>
                <a:spcPct val="0"/>
              </a:spcBef>
              <a:spcAft>
                <a:spcPct val="0"/>
              </a:spcAft>
            </a:pPr>
            <a:r>
              <a:rPr lang="en-US" sz="1600" b="1" smtClean="0">
                <a:solidFill>
                  <a:srgbClr val="FFFFFF"/>
                </a:solidFill>
              </a:rPr>
              <a:t>			b. Mikro		Cu, Zn, Mn, Co, Fe. dsb.</a:t>
            </a:r>
          </a:p>
          <a:p>
            <a:pPr lvl="2" eaLnBrk="1" fontAlgn="base" hangingPunct="1">
              <a:spcBef>
                <a:spcPct val="0"/>
              </a:spcBef>
              <a:spcAft>
                <a:spcPct val="0"/>
              </a:spcAft>
            </a:pPr>
            <a:endParaRPr lang="en-US" sz="1600" b="1" smtClean="0">
              <a:solidFill>
                <a:srgbClr val="FFFFFF"/>
              </a:solidFill>
            </a:endParaRPr>
          </a:p>
          <a:p>
            <a:pPr eaLnBrk="1" fontAlgn="base" hangingPunct="1">
              <a:spcBef>
                <a:spcPct val="0"/>
              </a:spcBef>
              <a:spcAft>
                <a:spcPct val="0"/>
              </a:spcAft>
              <a:buFontTx/>
              <a:buAutoNum type="arabicPeriod"/>
            </a:pPr>
            <a:r>
              <a:rPr lang="en-US" sz="1600" b="1" smtClean="0">
                <a:solidFill>
                  <a:srgbClr val="FFFFFF"/>
                </a:solidFill>
              </a:rPr>
              <a:t>Keperluan bagi tubuh	a. Esensial: 	</a:t>
            </a:r>
            <a:r>
              <a:rPr lang="en-US" sz="1200" b="1" smtClean="0">
                <a:solidFill>
                  <a:srgbClr val="FFFFFF"/>
                </a:solidFill>
              </a:rPr>
              <a:t>I</a:t>
            </a:r>
            <a:r>
              <a:rPr lang="en-US" sz="1600" b="1" smtClean="0">
                <a:solidFill>
                  <a:srgbClr val="FFFFFF"/>
                </a:solidFill>
              </a:rPr>
              <a:t>. Makro: Ca, Na, K, Mg, P</a:t>
            </a:r>
          </a:p>
          <a:p>
            <a:pPr lvl="2" eaLnBrk="1" fontAlgn="base" hangingPunct="1">
              <a:spcBef>
                <a:spcPct val="0"/>
              </a:spcBef>
              <a:spcAft>
                <a:spcPct val="0"/>
              </a:spcAft>
            </a:pPr>
            <a:r>
              <a:rPr lang="en-US" sz="1600" b="1" smtClean="0">
                <a:solidFill>
                  <a:srgbClr val="FFFFFF"/>
                </a:solidFill>
              </a:rPr>
              <a:t>					ii. Mikro: Cu, Zn, Fe, Mn, Co, Mo, S</a:t>
            </a:r>
            <a:r>
              <a:rPr lang="en-US" sz="1600" b="1" smtClean="0">
                <a:solidFill>
                  <a:srgbClr val="000000"/>
                </a:solidFill>
              </a:rPr>
              <a:t>e</a:t>
            </a:r>
            <a:r>
              <a:rPr lang="en-US" sz="1600" b="1" smtClean="0">
                <a:solidFill>
                  <a:srgbClr val="FFFFFF"/>
                </a:solidFill>
              </a:rPr>
              <a:t>.</a:t>
            </a:r>
          </a:p>
          <a:p>
            <a:pPr lvl="2" eaLnBrk="1" fontAlgn="base" hangingPunct="1">
              <a:spcBef>
                <a:spcPct val="0"/>
              </a:spcBef>
              <a:spcAft>
                <a:spcPct val="0"/>
              </a:spcAft>
            </a:pPr>
            <a:r>
              <a:rPr lang="en-US" sz="1600" b="1" smtClean="0">
                <a:solidFill>
                  <a:srgbClr val="FFFFFF"/>
                </a:solidFill>
              </a:rPr>
              <a:t>			b. Non-esensial (toksik):	Hg, Pb, Cd, As</a:t>
            </a:r>
          </a:p>
        </p:txBody>
      </p:sp>
      <p:graphicFrame>
        <p:nvGraphicFramePr>
          <p:cNvPr id="1026" name="Object 9">
            <a:hlinkClick r:id="" action="ppaction://ole?verb=0"/>
          </p:cNvPr>
          <p:cNvGraphicFramePr>
            <a:graphicFrameLocks/>
          </p:cNvGraphicFramePr>
          <p:nvPr/>
        </p:nvGraphicFramePr>
        <p:xfrm>
          <a:off x="990600" y="4572000"/>
          <a:ext cx="1905000" cy="1905000"/>
        </p:xfrm>
        <a:graphic>
          <a:graphicData uri="http://schemas.openxmlformats.org/presentationml/2006/ole">
            <mc:AlternateContent xmlns:mc="http://schemas.openxmlformats.org/markup-compatibility/2006">
              <mc:Choice xmlns:v="urn:schemas-microsoft-com:vml" Requires="v">
                <p:oleObj spid="_x0000_s1028" name="Microsoft ClipArt Gallery" r:id="rId3" imgW="9624960" imgH="8240400" progId="MS_ClipArt_Gallery">
                  <p:embed/>
                </p:oleObj>
              </mc:Choice>
              <mc:Fallback>
                <p:oleObj name="Microsoft ClipArt Gallery" r:id="rId3" imgW="9624960" imgH="8240400" progId="MS_ClipArt_Gallery">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4572000"/>
                        <a:ext cx="19050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7" name="Object 10">
            <a:hlinkClick r:id="" action="ppaction://ole?verb=0"/>
          </p:cNvPr>
          <p:cNvGraphicFramePr>
            <a:graphicFrameLocks/>
          </p:cNvGraphicFramePr>
          <p:nvPr/>
        </p:nvGraphicFramePr>
        <p:xfrm>
          <a:off x="6858000" y="4800600"/>
          <a:ext cx="1828800" cy="1828800"/>
        </p:xfrm>
        <a:graphic>
          <a:graphicData uri="http://schemas.openxmlformats.org/presentationml/2006/ole">
            <mc:AlternateContent xmlns:mc="http://schemas.openxmlformats.org/markup-compatibility/2006">
              <mc:Choice xmlns:v="urn:schemas-microsoft-com:vml" Requires="v">
                <p:oleObj spid="_x0000_s1029" name="Microsoft ClipArt Gallery" r:id="rId5" imgW="11795040" imgH="10591560" progId="MS_ClipArt_Gallery">
                  <p:embed/>
                </p:oleObj>
              </mc:Choice>
              <mc:Fallback>
                <p:oleObj name="Microsoft ClipArt Gallery" r:id="rId5" imgW="11795040" imgH="10591560" progId="MS_ClipArt_Gallery">
                  <p:embed/>
                  <p:pic>
                    <p:nvPicPr>
                      <p:cNvPr id="0" name=""/>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4800600"/>
                        <a:ext cx="182880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1005847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1"/>
          <p:cNvSpPr>
            <a:spLocks noChangeArrowheads="1"/>
          </p:cNvSpPr>
          <p:nvPr/>
        </p:nvSpPr>
        <p:spPr bwMode="auto">
          <a:xfrm>
            <a:off x="838200" y="3124200"/>
            <a:ext cx="6705600" cy="3352800"/>
          </a:xfrm>
          <a:prstGeom prst="rect">
            <a:avLst/>
          </a:prstGeom>
          <a:solidFill>
            <a:srgbClr val="FF6699"/>
          </a:solidFill>
          <a:ln w="9525">
            <a:solidFill>
              <a:schemeClr val="tx1"/>
            </a:solidFill>
            <a:miter lim="800000"/>
            <a:headEnd/>
            <a:tailEnd/>
          </a:ln>
        </p:spPr>
        <p:txBody>
          <a:bodyPr wrap="none" anchor="ctr"/>
          <a:lstStyle/>
          <a:p>
            <a:pPr fontAlgn="base">
              <a:spcBef>
                <a:spcPct val="0"/>
              </a:spcBef>
              <a:spcAft>
                <a:spcPct val="0"/>
              </a:spcAft>
            </a:pPr>
            <a:endParaRPr lang="id-ID" sz="2400" smtClean="0">
              <a:solidFill>
                <a:srgbClr val="000000"/>
              </a:solidFill>
            </a:endParaRPr>
          </a:p>
        </p:txBody>
      </p:sp>
      <p:sp>
        <p:nvSpPr>
          <p:cNvPr id="5123" name="Rectangle 2"/>
          <p:cNvSpPr>
            <a:spLocks noGrp="1" noChangeArrowheads="1"/>
          </p:cNvSpPr>
          <p:nvPr>
            <p:ph type="title"/>
          </p:nvPr>
        </p:nvSpPr>
        <p:spPr>
          <a:xfrm>
            <a:off x="685800" y="152400"/>
            <a:ext cx="7772400" cy="609600"/>
          </a:xfrm>
        </p:spPr>
        <p:txBody>
          <a:bodyPr/>
          <a:lstStyle/>
          <a:p>
            <a:pPr eaLnBrk="1" hangingPunct="1"/>
            <a:r>
              <a:rPr lang="en-US" sz="2000" b="1" smtClean="0">
                <a:solidFill>
                  <a:srgbClr val="808000"/>
                </a:solidFill>
              </a:rPr>
              <a:t>Toksisitas Arsen (As)</a:t>
            </a:r>
          </a:p>
        </p:txBody>
      </p:sp>
      <p:sp>
        <p:nvSpPr>
          <p:cNvPr id="5124" name="Text Box 4"/>
          <p:cNvSpPr txBox="1">
            <a:spLocks noChangeArrowheads="1"/>
          </p:cNvSpPr>
          <p:nvPr/>
        </p:nvSpPr>
        <p:spPr bwMode="auto">
          <a:xfrm>
            <a:off x="838200" y="838200"/>
            <a:ext cx="607377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b="1" smtClean="0">
                <a:solidFill>
                  <a:srgbClr val="000000"/>
                </a:solidFill>
              </a:rPr>
              <a:t>Bentuk:</a:t>
            </a:r>
            <a:r>
              <a:rPr lang="en-US" sz="1400" smtClean="0">
                <a:solidFill>
                  <a:srgbClr val="000000"/>
                </a:solidFill>
              </a:rPr>
              <a:t> 	garam 		As</a:t>
            </a:r>
            <a:r>
              <a:rPr lang="en-US" sz="1400" baseline="-25000" smtClean="0">
                <a:solidFill>
                  <a:srgbClr val="000000"/>
                </a:solidFill>
              </a:rPr>
              <a:t>2</a:t>
            </a:r>
            <a:r>
              <a:rPr lang="en-US" sz="1400" smtClean="0">
                <a:solidFill>
                  <a:srgbClr val="000000"/>
                </a:solidFill>
              </a:rPr>
              <a:t>O</a:t>
            </a:r>
            <a:r>
              <a:rPr lang="en-US" sz="1400" baseline="-25000" smtClean="0">
                <a:solidFill>
                  <a:srgbClr val="000000"/>
                </a:solidFill>
              </a:rPr>
              <a:t>3</a:t>
            </a:r>
            <a:r>
              <a:rPr lang="en-US" sz="1400" smtClean="0">
                <a:solidFill>
                  <a:srgbClr val="000000"/>
                </a:solidFill>
              </a:rPr>
              <a:t>		Toksik</a:t>
            </a:r>
          </a:p>
          <a:p>
            <a:pPr eaLnBrk="1" fontAlgn="base" hangingPunct="1">
              <a:spcBef>
                <a:spcPct val="0"/>
              </a:spcBef>
              <a:spcAft>
                <a:spcPct val="0"/>
              </a:spcAft>
            </a:pPr>
            <a:r>
              <a:rPr lang="en-US" sz="1400" smtClean="0">
                <a:solidFill>
                  <a:srgbClr val="000000"/>
                </a:solidFill>
              </a:rPr>
              <a:t>	asam arsenat 	H</a:t>
            </a:r>
            <a:r>
              <a:rPr lang="en-US" sz="1400" baseline="-25000" smtClean="0">
                <a:solidFill>
                  <a:srgbClr val="000000"/>
                </a:solidFill>
              </a:rPr>
              <a:t>4</a:t>
            </a:r>
            <a:r>
              <a:rPr lang="en-US" sz="1400" smtClean="0">
                <a:solidFill>
                  <a:srgbClr val="000000"/>
                </a:solidFill>
              </a:rPr>
              <a:t>AsO</a:t>
            </a:r>
            <a:r>
              <a:rPr lang="en-US" sz="1400" baseline="-25000" smtClean="0">
                <a:solidFill>
                  <a:srgbClr val="000000"/>
                </a:solidFill>
              </a:rPr>
              <a:t>4</a:t>
            </a:r>
            <a:r>
              <a:rPr lang="en-US" sz="1400" smtClean="0">
                <a:solidFill>
                  <a:srgbClr val="000000"/>
                </a:solidFill>
              </a:rPr>
              <a:t>		Toksik</a:t>
            </a:r>
          </a:p>
          <a:p>
            <a:pPr eaLnBrk="1" fontAlgn="base" hangingPunct="1">
              <a:spcBef>
                <a:spcPct val="0"/>
              </a:spcBef>
              <a:spcAft>
                <a:spcPct val="0"/>
              </a:spcAft>
            </a:pPr>
            <a:r>
              <a:rPr lang="en-US" sz="1400" smtClean="0">
                <a:solidFill>
                  <a:srgbClr val="000000"/>
                </a:solidFill>
              </a:rPr>
              <a:t>	Oksida		A</a:t>
            </a:r>
            <a:r>
              <a:rPr lang="en-US" sz="1400" baseline="-25000" smtClean="0">
                <a:solidFill>
                  <a:srgbClr val="000000"/>
                </a:solidFill>
              </a:rPr>
              <a:t>2</a:t>
            </a:r>
            <a:r>
              <a:rPr lang="en-US" sz="1400" smtClean="0">
                <a:solidFill>
                  <a:srgbClr val="000000"/>
                </a:solidFill>
              </a:rPr>
              <a:t>O</a:t>
            </a:r>
            <a:r>
              <a:rPr lang="en-US" sz="1400" baseline="-25000" smtClean="0">
                <a:solidFill>
                  <a:srgbClr val="000000"/>
                </a:solidFill>
              </a:rPr>
              <a:t>5</a:t>
            </a:r>
            <a:r>
              <a:rPr lang="en-US" sz="1400" smtClean="0">
                <a:solidFill>
                  <a:srgbClr val="000000"/>
                </a:solidFill>
              </a:rPr>
              <a:t>		Toksik</a:t>
            </a:r>
          </a:p>
          <a:p>
            <a:pPr eaLnBrk="1" fontAlgn="base" hangingPunct="1">
              <a:spcBef>
                <a:spcPct val="0"/>
              </a:spcBef>
              <a:spcAft>
                <a:spcPct val="0"/>
              </a:spcAft>
            </a:pPr>
            <a:r>
              <a:rPr lang="en-US" sz="1400" smtClean="0">
                <a:solidFill>
                  <a:srgbClr val="000000"/>
                </a:solidFill>
              </a:rPr>
              <a:t>	Garam komplek	PbHAs5O</a:t>
            </a:r>
            <a:r>
              <a:rPr lang="en-US" sz="1400" baseline="-25000" smtClean="0">
                <a:solidFill>
                  <a:srgbClr val="000000"/>
                </a:solidFill>
              </a:rPr>
              <a:t>4		</a:t>
            </a:r>
            <a:r>
              <a:rPr lang="en-US" sz="1400" smtClean="0">
                <a:solidFill>
                  <a:srgbClr val="000000"/>
                </a:solidFill>
              </a:rPr>
              <a:t>Kurang toksik</a:t>
            </a:r>
            <a:endParaRPr lang="en-US" sz="1400" baseline="-25000" smtClean="0">
              <a:solidFill>
                <a:srgbClr val="000000"/>
              </a:solidFill>
            </a:endParaRPr>
          </a:p>
          <a:p>
            <a:pPr eaLnBrk="1" fontAlgn="base" hangingPunct="1">
              <a:spcBef>
                <a:spcPct val="0"/>
              </a:spcBef>
              <a:spcAft>
                <a:spcPct val="0"/>
              </a:spcAft>
            </a:pPr>
            <a:r>
              <a:rPr lang="en-US" sz="1400" smtClean="0">
                <a:solidFill>
                  <a:srgbClr val="000000"/>
                </a:solidFill>
              </a:rPr>
              <a:t>	Organik As		Ikatan kovalen dengan rantai karbon alifatik</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a:t>
            </a:r>
          </a:p>
          <a:p>
            <a:pPr eaLnBrk="1" fontAlgn="base" hangingPunct="1">
              <a:spcBef>
                <a:spcPct val="0"/>
              </a:spcBef>
              <a:spcAft>
                <a:spcPct val="0"/>
              </a:spcAft>
            </a:pPr>
            <a:r>
              <a:rPr lang="en-US" sz="1400" smtClean="0">
                <a:solidFill>
                  <a:srgbClr val="000000"/>
                </a:solidFill>
              </a:rPr>
              <a:t>			Bentuk Trivalen dan pentavalen</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Gas arsin		AsH3		Paling toksik</a:t>
            </a:r>
          </a:p>
        </p:txBody>
      </p:sp>
      <p:sp>
        <p:nvSpPr>
          <p:cNvPr id="5125" name="Line 5"/>
          <p:cNvSpPr>
            <a:spLocks noChangeShapeType="1"/>
          </p:cNvSpPr>
          <p:nvPr/>
        </p:nvSpPr>
        <p:spPr bwMode="auto">
          <a:xfrm>
            <a:off x="4876800" y="20574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26" name="Line 6"/>
          <p:cNvSpPr>
            <a:spLocks noChangeShapeType="1"/>
          </p:cNvSpPr>
          <p:nvPr/>
        </p:nvSpPr>
        <p:spPr bwMode="auto">
          <a:xfrm>
            <a:off x="2438400" y="990600"/>
            <a:ext cx="1143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27" name="Line 7"/>
          <p:cNvSpPr>
            <a:spLocks noChangeShapeType="1"/>
          </p:cNvSpPr>
          <p:nvPr/>
        </p:nvSpPr>
        <p:spPr bwMode="auto">
          <a:xfrm>
            <a:off x="4191000" y="990600"/>
            <a:ext cx="1066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28" name="Line 8"/>
          <p:cNvSpPr>
            <a:spLocks noChangeShapeType="1"/>
          </p:cNvSpPr>
          <p:nvPr/>
        </p:nvSpPr>
        <p:spPr bwMode="auto">
          <a:xfrm>
            <a:off x="2895600" y="12192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29" name="Line 9"/>
          <p:cNvSpPr>
            <a:spLocks noChangeShapeType="1"/>
          </p:cNvSpPr>
          <p:nvPr/>
        </p:nvSpPr>
        <p:spPr bwMode="auto">
          <a:xfrm>
            <a:off x="4419600" y="1219200"/>
            <a:ext cx="838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0" name="Line 10"/>
          <p:cNvSpPr>
            <a:spLocks noChangeShapeType="1"/>
          </p:cNvSpPr>
          <p:nvPr/>
        </p:nvSpPr>
        <p:spPr bwMode="auto">
          <a:xfrm>
            <a:off x="2514600" y="1447800"/>
            <a:ext cx="990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1" name="Line 11"/>
          <p:cNvSpPr>
            <a:spLocks noChangeShapeType="1"/>
          </p:cNvSpPr>
          <p:nvPr/>
        </p:nvSpPr>
        <p:spPr bwMode="auto">
          <a:xfrm>
            <a:off x="4114800" y="1447800"/>
            <a:ext cx="1219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2" name="Line 12"/>
          <p:cNvSpPr>
            <a:spLocks noChangeShapeType="1"/>
          </p:cNvSpPr>
          <p:nvPr/>
        </p:nvSpPr>
        <p:spPr bwMode="auto">
          <a:xfrm>
            <a:off x="3200400" y="1676400"/>
            <a:ext cx="304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3" name="Line 13"/>
          <p:cNvSpPr>
            <a:spLocks noChangeShapeType="1"/>
          </p:cNvSpPr>
          <p:nvPr/>
        </p:nvSpPr>
        <p:spPr bwMode="auto">
          <a:xfrm>
            <a:off x="4572000" y="16764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4" name="Line 14"/>
          <p:cNvSpPr>
            <a:spLocks noChangeShapeType="1"/>
          </p:cNvSpPr>
          <p:nvPr/>
        </p:nvSpPr>
        <p:spPr bwMode="auto">
          <a:xfrm>
            <a:off x="2743200" y="19050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5" name="Line 15"/>
          <p:cNvSpPr>
            <a:spLocks noChangeShapeType="1"/>
          </p:cNvSpPr>
          <p:nvPr/>
        </p:nvSpPr>
        <p:spPr bwMode="auto">
          <a:xfrm>
            <a:off x="2743200" y="2895600"/>
            <a:ext cx="838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6" name="Line 16"/>
          <p:cNvSpPr>
            <a:spLocks noChangeShapeType="1"/>
          </p:cNvSpPr>
          <p:nvPr/>
        </p:nvSpPr>
        <p:spPr bwMode="auto">
          <a:xfrm>
            <a:off x="4191000" y="2895600"/>
            <a:ext cx="1066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7" name="Text Box 19"/>
          <p:cNvSpPr txBox="1">
            <a:spLocks noChangeArrowheads="1"/>
          </p:cNvSpPr>
          <p:nvPr/>
        </p:nvSpPr>
        <p:spPr bwMode="auto">
          <a:xfrm>
            <a:off x="1050925" y="3211513"/>
            <a:ext cx="6594475"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smtClean="0">
                <a:solidFill>
                  <a:srgbClr val="000000"/>
                </a:solidFill>
              </a:rPr>
              <a:t>		Mekanisme toksisitas As</a:t>
            </a:r>
          </a:p>
          <a:p>
            <a:pPr eaLnBrk="1" fontAlgn="base" hangingPunct="1">
              <a:spcBef>
                <a:spcPct val="0"/>
              </a:spcBef>
              <a:spcAft>
                <a:spcPct val="0"/>
              </a:spcAft>
            </a:pPr>
            <a:r>
              <a:rPr lang="en-US" sz="1400" smtClean="0">
                <a:solidFill>
                  <a:srgbClr val="000000"/>
                </a:solidFill>
              </a:rPr>
              <a:t>	Normal			Toksisitas As</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D-gliseraldehid 3-fosfat + NAD		D-gliseraldehid 3-fosfat + NAD</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1,3-difosfogliserat + NAD + H+		1-arseno-3-fosfogliserat</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3-fosfogliserat + ATP			3-fosfogliserat + HAsO4 –2</a:t>
            </a:r>
          </a:p>
          <a:p>
            <a:pPr eaLnBrk="1" fontAlgn="base" hangingPunct="1">
              <a:spcBef>
                <a:spcPct val="0"/>
              </a:spcBef>
              <a:spcAft>
                <a:spcPct val="0"/>
              </a:spcAft>
            </a:pPr>
            <a:r>
              <a:rPr lang="en-US" sz="1400" smtClean="0">
                <a:solidFill>
                  <a:srgbClr val="000000"/>
                </a:solidFill>
              </a:rPr>
              <a:t>				(ATP tidak diproduksi)</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Reaksi pengikatan As dengan gliseraldehid-3 fosfat sehingga terhambatnya produksi ATP</a:t>
            </a:r>
          </a:p>
        </p:txBody>
      </p:sp>
      <p:sp>
        <p:nvSpPr>
          <p:cNvPr id="5138" name="Line 20"/>
          <p:cNvSpPr>
            <a:spLocks noChangeShapeType="1"/>
          </p:cNvSpPr>
          <p:nvPr/>
        </p:nvSpPr>
        <p:spPr bwMode="auto">
          <a:xfrm>
            <a:off x="990600" y="3810000"/>
            <a:ext cx="609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39" name="Line 22"/>
          <p:cNvSpPr>
            <a:spLocks noChangeShapeType="1"/>
          </p:cNvSpPr>
          <p:nvPr/>
        </p:nvSpPr>
        <p:spPr bwMode="auto">
          <a:xfrm>
            <a:off x="4191000" y="3429000"/>
            <a:ext cx="0" cy="2438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40" name="Line 23"/>
          <p:cNvSpPr>
            <a:spLocks noChangeShapeType="1"/>
          </p:cNvSpPr>
          <p:nvPr/>
        </p:nvSpPr>
        <p:spPr bwMode="auto">
          <a:xfrm>
            <a:off x="2209800" y="41910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41" name="Line 24"/>
          <p:cNvSpPr>
            <a:spLocks noChangeShapeType="1"/>
          </p:cNvSpPr>
          <p:nvPr/>
        </p:nvSpPr>
        <p:spPr bwMode="auto">
          <a:xfrm>
            <a:off x="2209800" y="4876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42" name="Line 25"/>
          <p:cNvSpPr>
            <a:spLocks noChangeShapeType="1"/>
          </p:cNvSpPr>
          <p:nvPr/>
        </p:nvSpPr>
        <p:spPr bwMode="auto">
          <a:xfrm>
            <a:off x="5715000" y="41910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5143" name="Line 26"/>
          <p:cNvSpPr>
            <a:spLocks noChangeShapeType="1"/>
          </p:cNvSpPr>
          <p:nvPr/>
        </p:nvSpPr>
        <p:spPr bwMode="auto">
          <a:xfrm>
            <a:off x="5791200" y="480060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Tree>
    <p:extLst>
      <p:ext uri="{BB962C8B-B14F-4D97-AF65-F5344CB8AC3E}">
        <p14:creationId xmlns:p14="http://schemas.microsoft.com/office/powerpoint/2010/main" val="37041367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z="2000" b="1" smtClean="0">
                <a:solidFill>
                  <a:srgbClr val="808000"/>
                </a:solidFill>
              </a:rPr>
              <a:t>Gejala</a:t>
            </a:r>
          </a:p>
        </p:txBody>
      </p:sp>
      <p:sp>
        <p:nvSpPr>
          <p:cNvPr id="6147" name="Text Box 6"/>
          <p:cNvSpPr txBox="1">
            <a:spLocks noChangeArrowheads="1"/>
          </p:cNvSpPr>
          <p:nvPr/>
        </p:nvSpPr>
        <p:spPr bwMode="auto">
          <a:xfrm>
            <a:off x="960438" y="1681163"/>
            <a:ext cx="7988300" cy="375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b="1" smtClean="0">
                <a:solidFill>
                  <a:srgbClr val="000000"/>
                </a:solidFill>
                <a:latin typeface="Verdana" pitchFamily="34" charset="0"/>
              </a:rPr>
              <a:t>Akut:</a:t>
            </a:r>
            <a:r>
              <a:rPr lang="en-US" sz="1400" smtClean="0">
                <a:solidFill>
                  <a:srgbClr val="000000"/>
                </a:solidFill>
                <a:latin typeface="Verdana" pitchFamily="34" charset="0"/>
              </a:rPr>
              <a:t>	Bila termakan sedikit		gejala tidak jelas</a:t>
            </a:r>
          </a:p>
          <a:p>
            <a:pPr eaLnBrk="1" fontAlgn="base" hangingPunct="1">
              <a:spcBef>
                <a:spcPct val="0"/>
              </a:spcBef>
              <a:spcAft>
                <a:spcPct val="0"/>
              </a:spcAft>
            </a:pPr>
            <a:r>
              <a:rPr lang="en-US" sz="1400" smtClean="0">
                <a:solidFill>
                  <a:srgbClr val="000000"/>
                </a:solidFill>
                <a:latin typeface="Verdana" pitchFamily="34" charset="0"/>
              </a:rPr>
              <a:t>	bila termakan banyak		kematian terjadi dengan cepat </a:t>
            </a:r>
          </a:p>
          <a:p>
            <a:pPr eaLnBrk="1" fontAlgn="base" hangingPunct="1">
              <a:spcBef>
                <a:spcPct val="0"/>
              </a:spcBef>
              <a:spcAft>
                <a:spcPct val="0"/>
              </a:spcAft>
            </a:pPr>
            <a:r>
              <a:rPr lang="en-US" sz="1400" smtClean="0">
                <a:solidFill>
                  <a:srgbClr val="000000"/>
                </a:solidFill>
                <a:latin typeface="Verdana" pitchFamily="34" charset="0"/>
              </a:rPr>
              <a:t>					juga tanpa gejala</a:t>
            </a:r>
          </a:p>
          <a:p>
            <a:pPr eaLnBrk="1" fontAlgn="base" hangingPunct="1">
              <a:spcBef>
                <a:spcPct val="0"/>
              </a:spcBef>
              <a:spcAft>
                <a:spcPct val="0"/>
              </a:spcAft>
            </a:pPr>
            <a:r>
              <a:rPr lang="en-US" sz="1400" smtClean="0">
                <a:solidFill>
                  <a:srgbClr val="000000"/>
                </a:solidFill>
                <a:latin typeface="Verdana" pitchFamily="34" charset="0"/>
              </a:rPr>
              <a:t>	Bau nafas khas seperti bawang bau bawang putih</a:t>
            </a:r>
          </a:p>
          <a:p>
            <a:pPr eaLnBrk="1" fontAlgn="base" hangingPunct="1">
              <a:spcBef>
                <a:spcPct val="0"/>
              </a:spcBef>
              <a:spcAft>
                <a:spcPct val="0"/>
              </a:spcAft>
            </a:pPr>
            <a:r>
              <a:rPr lang="en-US" sz="1400" smtClean="0">
                <a:solidFill>
                  <a:srgbClr val="000000"/>
                </a:solidFill>
                <a:latin typeface="Verdana" pitchFamily="34" charset="0"/>
              </a:rPr>
              <a:t>	Kematian terjadi karena kolapsnya sistem peredaran darah:</a:t>
            </a:r>
          </a:p>
          <a:p>
            <a:pPr eaLnBrk="1" fontAlgn="base" hangingPunct="1">
              <a:spcBef>
                <a:spcPct val="0"/>
              </a:spcBef>
              <a:spcAft>
                <a:spcPct val="0"/>
              </a:spcAft>
            </a:pPr>
            <a:r>
              <a:rPr lang="en-US" sz="1400" smtClean="0">
                <a:solidFill>
                  <a:srgbClr val="000000"/>
                </a:solidFill>
                <a:latin typeface="Verdana" pitchFamily="34" charset="0"/>
              </a:rPr>
              <a:t>		dilatasi pembuluh darah</a:t>
            </a:r>
          </a:p>
          <a:p>
            <a:pPr eaLnBrk="1" fontAlgn="base" hangingPunct="1">
              <a:spcBef>
                <a:spcPct val="0"/>
              </a:spcBef>
              <a:spcAft>
                <a:spcPct val="0"/>
              </a:spcAft>
            </a:pPr>
            <a:r>
              <a:rPr lang="en-US" sz="1400" smtClean="0">
                <a:solidFill>
                  <a:srgbClr val="000000"/>
                </a:solidFill>
                <a:latin typeface="Verdana" pitchFamily="34" charset="0"/>
              </a:rPr>
              <a:t>		radang lambung, usus yang parah</a:t>
            </a:r>
          </a:p>
          <a:p>
            <a:pPr eaLnBrk="1" fontAlgn="base" hangingPunct="1">
              <a:spcBef>
                <a:spcPct val="0"/>
              </a:spcBef>
              <a:spcAft>
                <a:spcPct val="0"/>
              </a:spcAft>
            </a:pPr>
            <a:r>
              <a:rPr lang="en-US" sz="1400" smtClean="0">
                <a:solidFill>
                  <a:srgbClr val="000000"/>
                </a:solidFill>
                <a:latin typeface="Verdana" pitchFamily="34" charset="0"/>
              </a:rPr>
              <a:t>		dimulai dengan rasa terbakarnya tenggorokan</a:t>
            </a:r>
          </a:p>
          <a:p>
            <a:pPr eaLnBrk="1" fontAlgn="base" hangingPunct="1">
              <a:spcBef>
                <a:spcPct val="0"/>
              </a:spcBef>
              <a:spcAft>
                <a:spcPct val="0"/>
              </a:spcAft>
            </a:pPr>
            <a:r>
              <a:rPr lang="en-US" sz="1400" smtClean="0">
                <a:solidFill>
                  <a:srgbClr val="000000"/>
                </a:solidFill>
                <a:latin typeface="Verdana" pitchFamily="34" charset="0"/>
              </a:rPr>
              <a:t>		diaree campur darah</a:t>
            </a:r>
          </a:p>
          <a:p>
            <a:pPr eaLnBrk="1" fontAlgn="base" hangingPunct="1">
              <a:spcBef>
                <a:spcPct val="0"/>
              </a:spcBef>
              <a:spcAft>
                <a:spcPct val="0"/>
              </a:spcAft>
            </a:pPr>
            <a:endParaRPr lang="en-US" sz="1400" smtClean="0">
              <a:solidFill>
                <a:srgbClr val="000000"/>
              </a:solidFill>
              <a:latin typeface="Verdana" pitchFamily="34" charset="0"/>
            </a:endParaRPr>
          </a:p>
          <a:p>
            <a:pPr eaLnBrk="1" fontAlgn="base" hangingPunct="1">
              <a:spcBef>
                <a:spcPct val="0"/>
              </a:spcBef>
              <a:spcAft>
                <a:spcPct val="0"/>
              </a:spcAft>
            </a:pPr>
            <a:r>
              <a:rPr lang="en-US" sz="1400" b="1" smtClean="0">
                <a:solidFill>
                  <a:srgbClr val="000000"/>
                </a:solidFill>
                <a:latin typeface="Verdana" pitchFamily="34" charset="0"/>
              </a:rPr>
              <a:t>Kronis</a:t>
            </a:r>
            <a:r>
              <a:rPr lang="en-US" sz="1400" smtClean="0">
                <a:solidFill>
                  <a:srgbClr val="000000"/>
                </a:solidFill>
                <a:latin typeface="Verdana" pitchFamily="34" charset="0"/>
              </a:rPr>
              <a:t>:	Kelemahan, kelelahan, kurang nafsu makan</a:t>
            </a:r>
          </a:p>
          <a:p>
            <a:pPr eaLnBrk="1" fontAlgn="base" hangingPunct="1">
              <a:spcBef>
                <a:spcPct val="0"/>
              </a:spcBef>
              <a:spcAft>
                <a:spcPct val="0"/>
              </a:spcAft>
            </a:pPr>
            <a:r>
              <a:rPr lang="en-US" sz="1400" smtClean="0">
                <a:solidFill>
                  <a:srgbClr val="000000"/>
                </a:solidFill>
                <a:latin typeface="Verdana" pitchFamily="34" charset="0"/>
              </a:rPr>
              <a:t>	berat badan menurun, iritabilitas</a:t>
            </a:r>
          </a:p>
          <a:p>
            <a:pPr eaLnBrk="1" fontAlgn="base" hangingPunct="1">
              <a:spcBef>
                <a:spcPct val="0"/>
              </a:spcBef>
              <a:spcAft>
                <a:spcPct val="0"/>
              </a:spcAft>
            </a:pPr>
            <a:r>
              <a:rPr lang="en-US" sz="1400" smtClean="0">
                <a:solidFill>
                  <a:srgbClr val="000000"/>
                </a:solidFill>
                <a:latin typeface="Verdana" pitchFamily="34" charset="0"/>
              </a:rPr>
              <a:t>	warna kulit coklat gelap</a:t>
            </a:r>
          </a:p>
          <a:p>
            <a:pPr eaLnBrk="1" fontAlgn="base" hangingPunct="1">
              <a:spcBef>
                <a:spcPct val="0"/>
              </a:spcBef>
              <a:spcAft>
                <a:spcPct val="0"/>
              </a:spcAft>
            </a:pPr>
            <a:r>
              <a:rPr lang="en-US" sz="1400" smtClean="0">
                <a:solidFill>
                  <a:srgbClr val="000000"/>
                </a:solidFill>
                <a:latin typeface="Verdana" pitchFamily="34" charset="0"/>
              </a:rPr>
              <a:t>	kuku menebal, ada garis putih didaerah persambungan kuku</a:t>
            </a:r>
          </a:p>
          <a:p>
            <a:pPr eaLnBrk="1" fontAlgn="base" hangingPunct="1">
              <a:spcBef>
                <a:spcPct val="0"/>
              </a:spcBef>
              <a:spcAft>
                <a:spcPct val="0"/>
              </a:spcAft>
            </a:pPr>
            <a:r>
              <a:rPr lang="en-US" sz="1400" smtClean="0">
                <a:solidFill>
                  <a:srgbClr val="000000"/>
                </a:solidFill>
                <a:latin typeface="Verdana" pitchFamily="34" charset="0"/>
              </a:rPr>
              <a:t>	gangguan saraf perifer, saraf kaki lebih parah daripada tangan, kelumpuhan</a:t>
            </a:r>
          </a:p>
          <a:p>
            <a:pPr eaLnBrk="1" fontAlgn="base" hangingPunct="1">
              <a:spcBef>
                <a:spcPct val="0"/>
              </a:spcBef>
              <a:spcAft>
                <a:spcPct val="0"/>
              </a:spcAft>
            </a:pPr>
            <a:r>
              <a:rPr lang="en-US" sz="1400" smtClean="0">
                <a:solidFill>
                  <a:srgbClr val="000000"/>
                </a:solidFill>
                <a:latin typeface="Verdana" pitchFamily="34" charset="0"/>
              </a:rPr>
              <a:t>	terjadi ulser dalam saluran cerna</a:t>
            </a:r>
          </a:p>
          <a:p>
            <a:pPr eaLnBrk="1" fontAlgn="base" hangingPunct="1">
              <a:spcBef>
                <a:spcPct val="0"/>
              </a:spcBef>
              <a:spcAft>
                <a:spcPct val="0"/>
              </a:spcAft>
            </a:pPr>
            <a:r>
              <a:rPr lang="en-US" sz="1400" smtClean="0">
                <a:solidFill>
                  <a:srgbClr val="000000"/>
                </a:solidFill>
                <a:latin typeface="Verdana" pitchFamily="34" charset="0"/>
              </a:rPr>
              <a:t>	timbul kanker paru, kanker limfa dan kanker kulit</a:t>
            </a:r>
          </a:p>
        </p:txBody>
      </p:sp>
      <p:sp>
        <p:nvSpPr>
          <p:cNvPr id="6148" name="Line 7"/>
          <p:cNvSpPr>
            <a:spLocks noChangeShapeType="1"/>
          </p:cNvSpPr>
          <p:nvPr/>
        </p:nvSpPr>
        <p:spPr bwMode="auto">
          <a:xfrm>
            <a:off x="4343400" y="1828800"/>
            <a:ext cx="990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6149" name="Line 8"/>
          <p:cNvSpPr>
            <a:spLocks noChangeShapeType="1"/>
          </p:cNvSpPr>
          <p:nvPr/>
        </p:nvSpPr>
        <p:spPr bwMode="auto">
          <a:xfrm>
            <a:off x="4495800" y="2057400"/>
            <a:ext cx="990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Tree>
    <p:extLst>
      <p:ext uri="{BB962C8B-B14F-4D97-AF65-F5344CB8AC3E}">
        <p14:creationId xmlns:p14="http://schemas.microsoft.com/office/powerpoint/2010/main" val="3954787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66800" y="914400"/>
            <a:ext cx="7391400" cy="838200"/>
          </a:xfrm>
        </p:spPr>
        <p:txBody>
          <a:bodyPr/>
          <a:lstStyle/>
          <a:p>
            <a:pPr eaLnBrk="1" hangingPunct="1"/>
            <a:r>
              <a:rPr lang="en-US" sz="2000" b="1" smtClean="0">
                <a:solidFill>
                  <a:srgbClr val="808000"/>
                </a:solidFill>
              </a:rPr>
              <a:t>Gejala tokssitas As</a:t>
            </a:r>
          </a:p>
        </p:txBody>
      </p:sp>
      <p:pic>
        <p:nvPicPr>
          <p:cNvPr id="7171" name="Picture 5" descr="Bangladesh_ar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362200"/>
            <a:ext cx="3048000" cy="234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6" descr="pic11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362200"/>
            <a:ext cx="225742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49057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z="2000" b="1" smtClean="0">
                <a:solidFill>
                  <a:srgbClr val="808000"/>
                </a:solidFill>
              </a:rPr>
              <a:t>Histopathologi</a:t>
            </a:r>
          </a:p>
        </p:txBody>
      </p:sp>
      <p:pic>
        <p:nvPicPr>
          <p:cNvPr id="8195" name="Picture 4" descr="Im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3657600" cy="26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5" descr="Imag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827213"/>
            <a:ext cx="4114800" cy="254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 Box 6"/>
          <p:cNvSpPr txBox="1">
            <a:spLocks noChangeArrowheads="1"/>
          </p:cNvSpPr>
          <p:nvPr/>
        </p:nvSpPr>
        <p:spPr bwMode="auto">
          <a:xfrm>
            <a:off x="517525" y="5043488"/>
            <a:ext cx="80168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2000" smtClean="0">
                <a:solidFill>
                  <a:srgbClr val="000000"/>
                </a:solidFill>
              </a:rPr>
              <a:t>Gambaran histopatologi hati karena toksisitas As, terlihat malignant endothel</a:t>
            </a:r>
          </a:p>
          <a:p>
            <a:pPr eaLnBrk="1" fontAlgn="base" hangingPunct="1">
              <a:spcBef>
                <a:spcPct val="0"/>
              </a:spcBef>
              <a:spcAft>
                <a:spcPct val="0"/>
              </a:spcAft>
            </a:pPr>
            <a:r>
              <a:rPr lang="en-US" sz="2000" smtClean="0">
                <a:solidFill>
                  <a:srgbClr val="000000"/>
                </a:solidFill>
              </a:rPr>
              <a:t>Pada sinusoid (kiri), nukleus hiperkromik dan tidak teratur (kanan)</a:t>
            </a:r>
          </a:p>
        </p:txBody>
      </p:sp>
    </p:spTree>
    <p:extLst>
      <p:ext uri="{BB962C8B-B14F-4D97-AF65-F5344CB8AC3E}">
        <p14:creationId xmlns:p14="http://schemas.microsoft.com/office/powerpoint/2010/main" val="35935645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228600"/>
            <a:ext cx="7772400" cy="685800"/>
          </a:xfrm>
        </p:spPr>
        <p:txBody>
          <a:bodyPr/>
          <a:lstStyle/>
          <a:p>
            <a:pPr eaLnBrk="1" hangingPunct="1"/>
            <a:r>
              <a:rPr lang="en-US" sz="2000" b="1" smtClean="0">
                <a:solidFill>
                  <a:srgbClr val="808000"/>
                </a:solidFill>
              </a:rPr>
              <a:t>Toksisitas timbal (Pb)</a:t>
            </a:r>
          </a:p>
        </p:txBody>
      </p:sp>
      <p:sp>
        <p:nvSpPr>
          <p:cNvPr id="9219" name="Text Box 4"/>
          <p:cNvSpPr txBox="1">
            <a:spLocks noChangeArrowheads="1"/>
          </p:cNvSpPr>
          <p:nvPr/>
        </p:nvSpPr>
        <p:spPr bwMode="auto">
          <a:xfrm>
            <a:off x="593725" y="1281113"/>
            <a:ext cx="756285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600" b="1" smtClean="0">
                <a:solidFill>
                  <a:srgbClr val="000000"/>
                </a:solidFill>
              </a:rPr>
              <a:t>Sumber:</a:t>
            </a:r>
            <a:r>
              <a:rPr lang="en-US" sz="1600" smtClean="0">
                <a:solidFill>
                  <a:srgbClr val="000000"/>
                </a:solidFill>
              </a:rPr>
              <a:t>		Produksi batery</a:t>
            </a:r>
          </a:p>
          <a:p>
            <a:pPr eaLnBrk="1" fontAlgn="base" hangingPunct="1">
              <a:spcBef>
                <a:spcPct val="0"/>
              </a:spcBef>
              <a:spcAft>
                <a:spcPct val="0"/>
              </a:spcAft>
            </a:pPr>
            <a:r>
              <a:rPr lang="en-US" sz="1600" smtClean="0">
                <a:solidFill>
                  <a:srgbClr val="000000"/>
                </a:solidFill>
              </a:rPr>
              <a:t>			Solder</a:t>
            </a:r>
          </a:p>
          <a:p>
            <a:pPr eaLnBrk="1" fontAlgn="base" hangingPunct="1">
              <a:spcBef>
                <a:spcPct val="0"/>
              </a:spcBef>
              <a:spcAft>
                <a:spcPct val="0"/>
              </a:spcAft>
            </a:pPr>
            <a:r>
              <a:rPr lang="en-US" sz="1600" smtClean="0">
                <a:solidFill>
                  <a:srgbClr val="000000"/>
                </a:solidFill>
              </a:rPr>
              <a:t>			kabel listrik</a:t>
            </a:r>
          </a:p>
          <a:p>
            <a:pPr eaLnBrk="1" fontAlgn="base" hangingPunct="1">
              <a:spcBef>
                <a:spcPct val="0"/>
              </a:spcBef>
              <a:spcAft>
                <a:spcPct val="0"/>
              </a:spcAft>
            </a:pPr>
            <a:r>
              <a:rPr lang="en-US" sz="1600" smtClean="0">
                <a:solidFill>
                  <a:srgbClr val="000000"/>
                </a:solidFill>
              </a:rPr>
              <a:t>			Pelapis PVC (pipa)</a:t>
            </a:r>
          </a:p>
          <a:p>
            <a:pPr eaLnBrk="1" fontAlgn="base" hangingPunct="1">
              <a:spcBef>
                <a:spcPct val="0"/>
              </a:spcBef>
              <a:spcAft>
                <a:spcPct val="0"/>
              </a:spcAft>
            </a:pPr>
            <a:r>
              <a:rPr lang="en-US" sz="1600" smtClean="0">
                <a:solidFill>
                  <a:srgbClr val="000000"/>
                </a:solidFill>
              </a:rPr>
              <a:t>			Campuran bahan bakar minyak</a:t>
            </a:r>
          </a:p>
          <a:p>
            <a:pPr eaLnBrk="1" fontAlgn="base" hangingPunct="1">
              <a:spcBef>
                <a:spcPct val="0"/>
              </a:spcBef>
              <a:spcAft>
                <a:spcPct val="0"/>
              </a:spcAft>
            </a:pPr>
            <a:r>
              <a:rPr lang="en-US" sz="1600" smtClean="0">
                <a:solidFill>
                  <a:srgbClr val="000000"/>
                </a:solidFill>
              </a:rPr>
              <a:t>			Produksi cat</a:t>
            </a:r>
          </a:p>
          <a:p>
            <a:pPr eaLnBrk="1" fontAlgn="base" hangingPunct="1">
              <a:spcBef>
                <a:spcPct val="0"/>
              </a:spcBef>
              <a:spcAft>
                <a:spcPct val="0"/>
              </a:spcAft>
            </a:pPr>
            <a:endParaRPr lang="en-US" sz="1600" smtClean="0">
              <a:solidFill>
                <a:srgbClr val="000000"/>
              </a:solidFill>
            </a:endParaRPr>
          </a:p>
          <a:p>
            <a:pPr eaLnBrk="1" fontAlgn="base" hangingPunct="1">
              <a:spcBef>
                <a:spcPct val="0"/>
              </a:spcBef>
              <a:spcAft>
                <a:spcPct val="0"/>
              </a:spcAft>
            </a:pPr>
            <a:r>
              <a:rPr lang="en-US" sz="1600" b="1" smtClean="0">
                <a:solidFill>
                  <a:srgbClr val="000000"/>
                </a:solidFill>
              </a:rPr>
              <a:t>Pb		Usus		darah			Jaringan</a:t>
            </a:r>
          </a:p>
          <a:p>
            <a:pPr eaLnBrk="1" fontAlgn="base" hangingPunct="1">
              <a:spcBef>
                <a:spcPct val="0"/>
              </a:spcBef>
              <a:spcAft>
                <a:spcPct val="0"/>
              </a:spcAft>
            </a:pPr>
            <a:endParaRPr lang="en-US" sz="1600" b="1" smtClean="0">
              <a:solidFill>
                <a:srgbClr val="000000"/>
              </a:solidFill>
            </a:endParaRPr>
          </a:p>
          <a:p>
            <a:pPr eaLnBrk="1" fontAlgn="base" hangingPunct="1">
              <a:spcBef>
                <a:spcPct val="0"/>
              </a:spcBef>
              <a:spcAft>
                <a:spcPct val="0"/>
              </a:spcAft>
              <a:buFontTx/>
              <a:buAutoNum type="arabicPeriod"/>
            </a:pPr>
            <a:r>
              <a:rPr lang="en-US" sz="1600" smtClean="0">
                <a:solidFill>
                  <a:srgbClr val="000000"/>
                </a:solidFill>
              </a:rPr>
              <a:t>Dalam darah (CDM)		t-1/2			25-30 hari</a:t>
            </a:r>
          </a:p>
          <a:p>
            <a:pPr eaLnBrk="1" fontAlgn="base" hangingPunct="1">
              <a:spcBef>
                <a:spcPct val="0"/>
              </a:spcBef>
              <a:spcAft>
                <a:spcPct val="0"/>
              </a:spcAft>
              <a:buFontTx/>
              <a:buAutoNum type="arabicPeriod"/>
            </a:pPr>
            <a:r>
              <a:rPr lang="en-US" sz="1600" smtClean="0">
                <a:solidFill>
                  <a:srgbClr val="000000"/>
                </a:solidFill>
              </a:rPr>
              <a:t>Jaringan lunak	(hati, ginjal)	t-1/2			2 bulan</a:t>
            </a:r>
          </a:p>
          <a:p>
            <a:pPr eaLnBrk="1" fontAlgn="base" hangingPunct="1">
              <a:spcBef>
                <a:spcPct val="0"/>
              </a:spcBef>
              <a:spcAft>
                <a:spcPct val="0"/>
              </a:spcAft>
              <a:buFontTx/>
              <a:buAutoNum type="arabicPeriod"/>
            </a:pPr>
            <a:r>
              <a:rPr lang="en-US" sz="1600" smtClean="0">
                <a:solidFill>
                  <a:srgbClr val="000000"/>
                </a:solidFill>
              </a:rPr>
              <a:t>Jaringan keras (tulang, gigi)	t-1/2			30-40 tahun</a:t>
            </a:r>
          </a:p>
          <a:p>
            <a:pPr eaLnBrk="1" fontAlgn="base" hangingPunct="1">
              <a:spcBef>
                <a:spcPct val="0"/>
              </a:spcBef>
              <a:spcAft>
                <a:spcPct val="0"/>
              </a:spcAft>
              <a:buFontTx/>
              <a:buAutoNum type="arabicPeriod"/>
            </a:pPr>
            <a:endParaRPr lang="en-US" sz="1600" smtClean="0">
              <a:solidFill>
                <a:srgbClr val="000000"/>
              </a:solidFill>
            </a:endParaRPr>
          </a:p>
          <a:p>
            <a:pPr eaLnBrk="1" fontAlgn="base" hangingPunct="1">
              <a:spcBef>
                <a:spcPct val="0"/>
              </a:spcBef>
              <a:spcAft>
                <a:spcPct val="0"/>
              </a:spcAft>
            </a:pPr>
            <a:r>
              <a:rPr lang="en-US" sz="1600" b="1" smtClean="0">
                <a:solidFill>
                  <a:srgbClr val="000000"/>
                </a:solidFill>
              </a:rPr>
              <a:t>Termakan</a:t>
            </a:r>
            <a:r>
              <a:rPr lang="en-US" sz="1600" smtClean="0">
                <a:solidFill>
                  <a:srgbClr val="000000"/>
                </a:solidFill>
              </a:rPr>
              <a:t>:	0,3 mg		normal</a:t>
            </a:r>
          </a:p>
          <a:p>
            <a:pPr eaLnBrk="1" fontAlgn="base" hangingPunct="1">
              <a:spcBef>
                <a:spcPct val="0"/>
              </a:spcBef>
              <a:spcAft>
                <a:spcPct val="0"/>
              </a:spcAft>
            </a:pPr>
            <a:r>
              <a:rPr lang="en-US" sz="1600" smtClean="0">
                <a:solidFill>
                  <a:srgbClr val="000000"/>
                </a:solidFill>
              </a:rPr>
              <a:t>			0,6 mg		gejala kronis</a:t>
            </a:r>
          </a:p>
          <a:p>
            <a:pPr eaLnBrk="1" fontAlgn="base" hangingPunct="1">
              <a:spcBef>
                <a:spcPct val="0"/>
              </a:spcBef>
              <a:spcAft>
                <a:spcPct val="0"/>
              </a:spcAft>
            </a:pPr>
            <a:r>
              <a:rPr lang="en-US" sz="1600" smtClean="0">
                <a:solidFill>
                  <a:srgbClr val="000000"/>
                </a:solidFill>
              </a:rPr>
              <a:t>			2,5 mg/hr		toksik (jangka 4 tahun)</a:t>
            </a:r>
          </a:p>
          <a:p>
            <a:pPr eaLnBrk="1" fontAlgn="base" hangingPunct="1">
              <a:spcBef>
                <a:spcPct val="0"/>
              </a:spcBef>
              <a:spcAft>
                <a:spcPct val="0"/>
              </a:spcAft>
            </a:pPr>
            <a:r>
              <a:rPr lang="en-US" sz="1600" smtClean="0">
                <a:solidFill>
                  <a:srgbClr val="000000"/>
                </a:solidFill>
              </a:rPr>
              <a:t>			3,5 mg/hr		toksik (jangka beberapa bulan)</a:t>
            </a:r>
          </a:p>
        </p:txBody>
      </p:sp>
      <p:sp>
        <p:nvSpPr>
          <p:cNvPr id="9220" name="Line 5"/>
          <p:cNvSpPr>
            <a:spLocks noChangeShapeType="1"/>
          </p:cNvSpPr>
          <p:nvPr/>
        </p:nvSpPr>
        <p:spPr bwMode="auto">
          <a:xfrm>
            <a:off x="1600200" y="1447800"/>
            <a:ext cx="838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21" name="Line 6"/>
          <p:cNvSpPr>
            <a:spLocks noChangeShapeType="1"/>
          </p:cNvSpPr>
          <p:nvPr/>
        </p:nvSpPr>
        <p:spPr bwMode="auto">
          <a:xfrm>
            <a:off x="990600" y="320040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22" name="Line 7"/>
          <p:cNvSpPr>
            <a:spLocks noChangeShapeType="1"/>
          </p:cNvSpPr>
          <p:nvPr/>
        </p:nvSpPr>
        <p:spPr bwMode="auto">
          <a:xfrm>
            <a:off x="2133600" y="3200400"/>
            <a:ext cx="1066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23" name="Line 8"/>
          <p:cNvSpPr>
            <a:spLocks noChangeShapeType="1"/>
          </p:cNvSpPr>
          <p:nvPr/>
        </p:nvSpPr>
        <p:spPr bwMode="auto">
          <a:xfrm>
            <a:off x="4038600" y="3200400"/>
            <a:ext cx="1905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24" name="AutoShape 9"/>
          <p:cNvSpPr>
            <a:spLocks/>
          </p:cNvSpPr>
          <p:nvPr/>
        </p:nvSpPr>
        <p:spPr bwMode="auto">
          <a:xfrm>
            <a:off x="2362200" y="1447800"/>
            <a:ext cx="76200" cy="1295400"/>
          </a:xfrm>
          <a:prstGeom prst="leftBrace">
            <a:avLst>
              <a:gd name="adj1" fmla="val 14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id-ID" sz="2400" smtClean="0">
              <a:solidFill>
                <a:srgbClr val="000000"/>
              </a:solidFill>
            </a:endParaRPr>
          </a:p>
        </p:txBody>
      </p:sp>
      <p:sp>
        <p:nvSpPr>
          <p:cNvPr id="9225" name="AutoShape 10"/>
          <p:cNvSpPr>
            <a:spLocks/>
          </p:cNvSpPr>
          <p:nvPr/>
        </p:nvSpPr>
        <p:spPr bwMode="auto">
          <a:xfrm>
            <a:off x="2438400" y="4572000"/>
            <a:ext cx="76200" cy="838200"/>
          </a:xfrm>
          <a:prstGeom prst="leftBrace">
            <a:avLst>
              <a:gd name="adj1" fmla="val 9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id-ID" sz="2400" smtClean="0">
              <a:solidFill>
                <a:srgbClr val="000000"/>
              </a:solidFill>
            </a:endParaRPr>
          </a:p>
        </p:txBody>
      </p:sp>
      <p:sp>
        <p:nvSpPr>
          <p:cNvPr id="9226" name="Line 11"/>
          <p:cNvSpPr>
            <a:spLocks noChangeShapeType="1"/>
          </p:cNvSpPr>
          <p:nvPr/>
        </p:nvSpPr>
        <p:spPr bwMode="auto">
          <a:xfrm>
            <a:off x="1752600" y="4648200"/>
            <a:ext cx="381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27" name="Line 12"/>
          <p:cNvSpPr>
            <a:spLocks noChangeShapeType="1"/>
          </p:cNvSpPr>
          <p:nvPr/>
        </p:nvSpPr>
        <p:spPr bwMode="auto">
          <a:xfrm>
            <a:off x="3200400" y="3657600"/>
            <a:ext cx="838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28" name="Line 13"/>
          <p:cNvSpPr>
            <a:spLocks noChangeShapeType="1"/>
          </p:cNvSpPr>
          <p:nvPr/>
        </p:nvSpPr>
        <p:spPr bwMode="auto">
          <a:xfrm>
            <a:off x="4876800" y="3657600"/>
            <a:ext cx="1905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29" name="Line 14"/>
          <p:cNvSpPr>
            <a:spLocks noChangeShapeType="1"/>
          </p:cNvSpPr>
          <p:nvPr/>
        </p:nvSpPr>
        <p:spPr bwMode="auto">
          <a:xfrm>
            <a:off x="3733800" y="396240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30" name="Line 15"/>
          <p:cNvSpPr>
            <a:spLocks noChangeShapeType="1"/>
          </p:cNvSpPr>
          <p:nvPr/>
        </p:nvSpPr>
        <p:spPr bwMode="auto">
          <a:xfrm>
            <a:off x="4876800" y="3886200"/>
            <a:ext cx="1981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31" name="Line 16"/>
          <p:cNvSpPr>
            <a:spLocks noChangeShapeType="1"/>
          </p:cNvSpPr>
          <p:nvPr/>
        </p:nvSpPr>
        <p:spPr bwMode="auto">
          <a:xfrm>
            <a:off x="3733800" y="4191000"/>
            <a:ext cx="533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32" name="Line 17"/>
          <p:cNvSpPr>
            <a:spLocks noChangeShapeType="1"/>
          </p:cNvSpPr>
          <p:nvPr/>
        </p:nvSpPr>
        <p:spPr bwMode="auto">
          <a:xfrm>
            <a:off x="4953000" y="4114800"/>
            <a:ext cx="1905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33" name="Line 18"/>
          <p:cNvSpPr>
            <a:spLocks noChangeShapeType="1"/>
          </p:cNvSpPr>
          <p:nvPr/>
        </p:nvSpPr>
        <p:spPr bwMode="auto">
          <a:xfrm>
            <a:off x="3276600" y="4648200"/>
            <a:ext cx="838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34" name="Line 19"/>
          <p:cNvSpPr>
            <a:spLocks noChangeShapeType="1"/>
          </p:cNvSpPr>
          <p:nvPr/>
        </p:nvSpPr>
        <p:spPr bwMode="auto">
          <a:xfrm>
            <a:off x="3276600" y="4953000"/>
            <a:ext cx="838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35" name="Line 20"/>
          <p:cNvSpPr>
            <a:spLocks noChangeShapeType="1"/>
          </p:cNvSpPr>
          <p:nvPr/>
        </p:nvSpPr>
        <p:spPr bwMode="auto">
          <a:xfrm>
            <a:off x="3429000" y="51054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9236" name="Line 21"/>
          <p:cNvSpPr>
            <a:spLocks noChangeShapeType="1"/>
          </p:cNvSpPr>
          <p:nvPr/>
        </p:nvSpPr>
        <p:spPr bwMode="auto">
          <a:xfrm>
            <a:off x="3505200" y="54102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Tree>
    <p:extLst>
      <p:ext uri="{BB962C8B-B14F-4D97-AF65-F5344CB8AC3E}">
        <p14:creationId xmlns:p14="http://schemas.microsoft.com/office/powerpoint/2010/main" val="39976186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2"/>
          <p:cNvSpPr>
            <a:spLocks noChangeArrowheads="1"/>
          </p:cNvSpPr>
          <p:nvPr/>
        </p:nvSpPr>
        <p:spPr bwMode="auto">
          <a:xfrm>
            <a:off x="419100" y="2514600"/>
            <a:ext cx="8305800" cy="3810000"/>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endParaRPr lang="id-ID" sz="2400" smtClean="0">
              <a:solidFill>
                <a:srgbClr val="000000"/>
              </a:solidFill>
            </a:endParaRPr>
          </a:p>
        </p:txBody>
      </p:sp>
      <p:sp>
        <p:nvSpPr>
          <p:cNvPr id="10243" name="Rectangle 2"/>
          <p:cNvSpPr>
            <a:spLocks noGrp="1" noChangeArrowheads="1"/>
          </p:cNvSpPr>
          <p:nvPr>
            <p:ph type="title"/>
          </p:nvPr>
        </p:nvSpPr>
        <p:spPr>
          <a:xfrm>
            <a:off x="647700" y="228600"/>
            <a:ext cx="7848600" cy="457200"/>
          </a:xfrm>
        </p:spPr>
        <p:txBody>
          <a:bodyPr/>
          <a:lstStyle/>
          <a:p>
            <a:pPr eaLnBrk="1" hangingPunct="1"/>
            <a:r>
              <a:rPr lang="en-US" sz="2000" b="1" smtClean="0">
                <a:solidFill>
                  <a:srgbClr val="808000"/>
                </a:solidFill>
              </a:rPr>
              <a:t>Mekanisme toksisitas Pb</a:t>
            </a:r>
          </a:p>
        </p:txBody>
      </p:sp>
      <p:sp>
        <p:nvSpPr>
          <p:cNvPr id="10244" name="Text Box 4"/>
          <p:cNvSpPr txBox="1">
            <a:spLocks noChangeArrowheads="1"/>
          </p:cNvSpPr>
          <p:nvPr/>
        </p:nvSpPr>
        <p:spPr bwMode="auto">
          <a:xfrm>
            <a:off x="152400" y="838200"/>
            <a:ext cx="8648700"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buFontTx/>
              <a:buAutoNum type="arabicPeriod"/>
            </a:pPr>
            <a:r>
              <a:rPr lang="en-US" sz="1400" smtClean="0">
                <a:solidFill>
                  <a:srgbClr val="000000"/>
                </a:solidFill>
              </a:rPr>
              <a:t>Sistem hemopoietik:	menghambat pembentukan Hb	anemia</a:t>
            </a:r>
          </a:p>
          <a:p>
            <a:pPr eaLnBrk="1" fontAlgn="base" hangingPunct="1">
              <a:spcBef>
                <a:spcPct val="0"/>
              </a:spcBef>
              <a:spcAft>
                <a:spcPct val="0"/>
              </a:spcAft>
              <a:buFontTx/>
              <a:buAutoNum type="arabicPeriod"/>
            </a:pPr>
            <a:r>
              <a:rPr lang="en-US" sz="1400" smtClean="0">
                <a:solidFill>
                  <a:srgbClr val="000000"/>
                </a:solidFill>
              </a:rPr>
              <a:t>Sistem saraf pusat dan tepi	ensepalopaty dan neuropaty	tidak terkoordinasi</a:t>
            </a:r>
          </a:p>
          <a:p>
            <a:pPr eaLnBrk="1" fontAlgn="base" hangingPunct="1">
              <a:spcBef>
                <a:spcPct val="0"/>
              </a:spcBef>
              <a:spcAft>
                <a:spcPct val="0"/>
              </a:spcAft>
              <a:buFontTx/>
              <a:buAutoNum type="arabicPeriod"/>
            </a:pPr>
            <a:r>
              <a:rPr lang="en-US" sz="1400" smtClean="0">
                <a:solidFill>
                  <a:srgbClr val="000000"/>
                </a:solidFill>
              </a:rPr>
              <a:t>Sistem ginjal		fibrosis dan nefropaty		glukosuria, fosfaturia, aminoasiduria</a:t>
            </a:r>
          </a:p>
          <a:p>
            <a:pPr eaLnBrk="1" fontAlgn="base" hangingPunct="1">
              <a:spcBef>
                <a:spcPct val="0"/>
              </a:spcBef>
              <a:spcAft>
                <a:spcPct val="0"/>
              </a:spcAft>
              <a:buFontTx/>
              <a:buAutoNum type="arabicPeriod"/>
            </a:pPr>
            <a:r>
              <a:rPr lang="en-US" sz="1400" smtClean="0">
                <a:solidFill>
                  <a:srgbClr val="000000"/>
                </a:solidFill>
              </a:rPr>
              <a:t>Sistem gastro-intestinal	iritasi			kolik, konstipasi</a:t>
            </a:r>
          </a:p>
          <a:p>
            <a:pPr eaLnBrk="1" fontAlgn="base" hangingPunct="1">
              <a:spcBef>
                <a:spcPct val="0"/>
              </a:spcBef>
              <a:spcAft>
                <a:spcPct val="0"/>
              </a:spcAft>
              <a:buFontTx/>
              <a:buAutoNum type="arabicPeriod"/>
            </a:pPr>
            <a:r>
              <a:rPr lang="en-US" sz="1400" smtClean="0">
                <a:solidFill>
                  <a:srgbClr val="000000"/>
                </a:solidFill>
              </a:rPr>
              <a:t>Sistem kardiovaskuler	permiabilitas kapiler meningkat	perdarahan dalam</a:t>
            </a:r>
          </a:p>
          <a:p>
            <a:pPr eaLnBrk="1" fontAlgn="base" hangingPunct="1">
              <a:spcBef>
                <a:spcPct val="0"/>
              </a:spcBef>
              <a:spcAft>
                <a:spcPct val="0"/>
              </a:spcAft>
              <a:buFontTx/>
              <a:buAutoNum type="arabicPeriod"/>
            </a:pPr>
            <a:r>
              <a:rPr lang="en-US" sz="1400" smtClean="0">
                <a:solidFill>
                  <a:srgbClr val="000000"/>
                </a:solidFill>
              </a:rPr>
              <a:t>Sistem reproduksi		degenerasi			kematian janin, hipospermi, terato-spermi</a:t>
            </a:r>
          </a:p>
          <a:p>
            <a:pPr eaLnBrk="1" fontAlgn="base" hangingPunct="1">
              <a:spcBef>
                <a:spcPct val="0"/>
              </a:spcBef>
              <a:spcAft>
                <a:spcPct val="0"/>
              </a:spcAft>
              <a:buFontTx/>
              <a:buAutoNum type="arabicPeriod"/>
            </a:pPr>
            <a:r>
              <a:rPr lang="en-US" sz="1400" smtClean="0">
                <a:solidFill>
                  <a:srgbClr val="000000"/>
                </a:solidFill>
              </a:rPr>
              <a:t>Sistem endokrin		degenerasi			fungsi tyroid dan adrenal terganggu</a:t>
            </a:r>
          </a:p>
        </p:txBody>
      </p:sp>
      <p:sp>
        <p:nvSpPr>
          <p:cNvPr id="10245" name="Text Box 7"/>
          <p:cNvSpPr txBox="1">
            <a:spLocks noChangeArrowheads="1"/>
          </p:cNvSpPr>
          <p:nvPr/>
        </p:nvSpPr>
        <p:spPr bwMode="auto">
          <a:xfrm>
            <a:off x="593725" y="2449513"/>
            <a:ext cx="8053388"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smtClean="0">
                <a:solidFill>
                  <a:srgbClr val="000000"/>
                </a:solidFill>
              </a:rPr>
              <a:t>			Succynil CoA + glisin</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syntesis ALA</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Delta-aminolevulinik asid	ekskresi melalui urin</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delta ALA</a:t>
            </a:r>
          </a:p>
          <a:p>
            <a:pPr eaLnBrk="1" fontAlgn="base" hangingPunct="1">
              <a:spcBef>
                <a:spcPct val="0"/>
              </a:spcBef>
              <a:spcAft>
                <a:spcPct val="0"/>
              </a:spcAft>
            </a:pPr>
            <a:r>
              <a:rPr lang="en-US" sz="1400" smtClean="0">
                <a:solidFill>
                  <a:srgbClr val="000000"/>
                </a:solidFill>
              </a:rPr>
              <a:t>			Forfobilinogen</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uroporfirinogen III</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Co-porfirinogen III		ekskresi melalui urin</a:t>
            </a:r>
          </a:p>
          <a:p>
            <a:pPr eaLnBrk="1" fontAlgn="base" hangingPunct="1">
              <a:spcBef>
                <a:spcPct val="0"/>
              </a:spcBef>
              <a:spcAft>
                <a:spcPct val="0"/>
              </a:spcAft>
            </a:pPr>
            <a:r>
              <a:rPr lang="en-US" sz="1400" smtClean="0">
                <a:solidFill>
                  <a:srgbClr val="000000"/>
                </a:solidFill>
              </a:rPr>
              <a:t>Co-porfirinogen dekarboksilase</a:t>
            </a:r>
          </a:p>
          <a:p>
            <a:pPr eaLnBrk="1" fontAlgn="base" hangingPunct="1">
              <a:spcBef>
                <a:spcPct val="0"/>
              </a:spcBef>
              <a:spcAft>
                <a:spcPct val="0"/>
              </a:spcAft>
            </a:pPr>
            <a:r>
              <a:rPr lang="en-US" sz="1400" smtClean="0">
                <a:solidFill>
                  <a:srgbClr val="000000"/>
                </a:solidFill>
              </a:rPr>
              <a:t>			Protoporfirin IX		akumulasi dalam sel darah merah</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+Fe2+ ferokelatase</a:t>
            </a:r>
          </a:p>
          <a:p>
            <a:pPr eaLnBrk="1" fontAlgn="base" hangingPunct="1">
              <a:spcBef>
                <a:spcPct val="0"/>
              </a:spcBef>
              <a:spcAft>
                <a:spcPct val="0"/>
              </a:spcAft>
            </a:pPr>
            <a:r>
              <a:rPr lang="en-US" sz="1400" smtClean="0">
                <a:solidFill>
                  <a:srgbClr val="000000"/>
                </a:solidFill>
              </a:rPr>
              <a:t>			Heme (Hb)</a:t>
            </a:r>
          </a:p>
        </p:txBody>
      </p:sp>
      <p:sp>
        <p:nvSpPr>
          <p:cNvPr id="10246" name="Line 8"/>
          <p:cNvSpPr>
            <a:spLocks noChangeShapeType="1"/>
          </p:cNvSpPr>
          <p:nvPr/>
        </p:nvSpPr>
        <p:spPr bwMode="auto">
          <a:xfrm>
            <a:off x="3886200" y="28194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47" name="Line 9"/>
          <p:cNvSpPr>
            <a:spLocks noChangeShapeType="1"/>
          </p:cNvSpPr>
          <p:nvPr/>
        </p:nvSpPr>
        <p:spPr bwMode="auto">
          <a:xfrm>
            <a:off x="3810000" y="35814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48" name="Line 10"/>
          <p:cNvSpPr>
            <a:spLocks noChangeShapeType="1"/>
          </p:cNvSpPr>
          <p:nvPr/>
        </p:nvSpPr>
        <p:spPr bwMode="auto">
          <a:xfrm>
            <a:off x="3810000" y="41910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49" name="Line 11"/>
          <p:cNvSpPr>
            <a:spLocks noChangeShapeType="1"/>
          </p:cNvSpPr>
          <p:nvPr/>
        </p:nvSpPr>
        <p:spPr bwMode="auto">
          <a:xfrm>
            <a:off x="3886200" y="46482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0" name="Line 12"/>
          <p:cNvSpPr>
            <a:spLocks noChangeShapeType="1"/>
          </p:cNvSpPr>
          <p:nvPr/>
        </p:nvSpPr>
        <p:spPr bwMode="auto">
          <a:xfrm>
            <a:off x="3886200" y="50292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1" name="Line 13"/>
          <p:cNvSpPr>
            <a:spLocks noChangeShapeType="1"/>
          </p:cNvSpPr>
          <p:nvPr/>
        </p:nvSpPr>
        <p:spPr bwMode="auto">
          <a:xfrm>
            <a:off x="3962400" y="55626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2" name="Line 14"/>
          <p:cNvSpPr>
            <a:spLocks noChangeShapeType="1"/>
          </p:cNvSpPr>
          <p:nvPr/>
        </p:nvSpPr>
        <p:spPr bwMode="auto">
          <a:xfrm>
            <a:off x="2667000" y="30480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3" name="Line 15"/>
          <p:cNvSpPr>
            <a:spLocks noChangeShapeType="1"/>
          </p:cNvSpPr>
          <p:nvPr/>
        </p:nvSpPr>
        <p:spPr bwMode="auto">
          <a:xfrm>
            <a:off x="2514600" y="3886200"/>
            <a:ext cx="1066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4" name="Line 16"/>
          <p:cNvSpPr>
            <a:spLocks noChangeShapeType="1"/>
          </p:cNvSpPr>
          <p:nvPr/>
        </p:nvSpPr>
        <p:spPr bwMode="auto">
          <a:xfrm>
            <a:off x="3200400" y="5181600"/>
            <a:ext cx="304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5" name="Line 17"/>
          <p:cNvSpPr>
            <a:spLocks noChangeShapeType="1"/>
          </p:cNvSpPr>
          <p:nvPr/>
        </p:nvSpPr>
        <p:spPr bwMode="auto">
          <a:xfrm>
            <a:off x="3048000" y="57912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6" name="Line 19"/>
          <p:cNvSpPr>
            <a:spLocks noChangeShapeType="1"/>
          </p:cNvSpPr>
          <p:nvPr/>
        </p:nvSpPr>
        <p:spPr bwMode="auto">
          <a:xfrm>
            <a:off x="5410200" y="34290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7" name="Line 20"/>
          <p:cNvSpPr>
            <a:spLocks noChangeShapeType="1"/>
          </p:cNvSpPr>
          <p:nvPr/>
        </p:nvSpPr>
        <p:spPr bwMode="auto">
          <a:xfrm>
            <a:off x="4953000" y="4953000"/>
            <a:ext cx="990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0258" name="Line 21"/>
          <p:cNvSpPr>
            <a:spLocks noChangeShapeType="1"/>
          </p:cNvSpPr>
          <p:nvPr/>
        </p:nvSpPr>
        <p:spPr bwMode="auto">
          <a:xfrm>
            <a:off x="4953000" y="5410200"/>
            <a:ext cx="990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Tree>
    <p:extLst>
      <p:ext uri="{BB962C8B-B14F-4D97-AF65-F5344CB8AC3E}">
        <p14:creationId xmlns:p14="http://schemas.microsoft.com/office/powerpoint/2010/main" val="8515174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228600"/>
            <a:ext cx="7772400" cy="533400"/>
          </a:xfrm>
        </p:spPr>
        <p:txBody>
          <a:bodyPr/>
          <a:lstStyle/>
          <a:p>
            <a:pPr eaLnBrk="1" hangingPunct="1"/>
            <a:r>
              <a:rPr lang="en-US" sz="2000" b="1" smtClean="0">
                <a:solidFill>
                  <a:srgbClr val="808000"/>
                </a:solidFill>
              </a:rPr>
              <a:t>Gejala toksisitas Pb</a:t>
            </a:r>
          </a:p>
        </p:txBody>
      </p:sp>
      <p:sp>
        <p:nvSpPr>
          <p:cNvPr id="11267" name="Text Box 4"/>
          <p:cNvSpPr txBox="1">
            <a:spLocks noChangeArrowheads="1"/>
          </p:cNvSpPr>
          <p:nvPr/>
        </p:nvSpPr>
        <p:spPr bwMode="auto">
          <a:xfrm>
            <a:off x="1225550" y="1295400"/>
            <a:ext cx="6691313"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b="1" smtClean="0">
                <a:solidFill>
                  <a:srgbClr val="000000"/>
                </a:solidFill>
              </a:rPr>
              <a:t>Toksisitas pada anak</a:t>
            </a:r>
            <a:r>
              <a:rPr lang="en-US" sz="1400" smtClean="0">
                <a:solidFill>
                  <a:srgbClr val="000000"/>
                </a:solidFill>
              </a:rPr>
              <a:t>:	Anak usia pra sekolah</a:t>
            </a:r>
          </a:p>
          <a:p>
            <a:pPr eaLnBrk="1" fontAlgn="base" hangingPunct="1">
              <a:spcBef>
                <a:spcPct val="0"/>
              </a:spcBef>
              <a:spcAft>
                <a:spcPct val="0"/>
              </a:spcAft>
            </a:pPr>
            <a:r>
              <a:rPr lang="en-US" sz="1400" smtClean="0">
                <a:solidFill>
                  <a:srgbClr val="000000"/>
                </a:solidFill>
              </a:rPr>
              <a:t>		Hidup di daerah miskin (kumuh)</a:t>
            </a:r>
          </a:p>
          <a:p>
            <a:pPr eaLnBrk="1" fontAlgn="base" hangingPunct="1">
              <a:spcBef>
                <a:spcPct val="0"/>
              </a:spcBef>
              <a:spcAft>
                <a:spcPct val="0"/>
              </a:spcAft>
            </a:pPr>
            <a:r>
              <a:rPr lang="en-US" sz="1400" smtClean="0">
                <a:solidFill>
                  <a:srgbClr val="000000"/>
                </a:solidFill>
              </a:rPr>
              <a:t>			kasus:		45% dari debu</a:t>
            </a:r>
          </a:p>
          <a:p>
            <a:pPr eaLnBrk="1" fontAlgn="base" hangingPunct="1">
              <a:spcBef>
                <a:spcPct val="0"/>
              </a:spcBef>
              <a:spcAft>
                <a:spcPct val="0"/>
              </a:spcAft>
            </a:pPr>
            <a:r>
              <a:rPr lang="en-US" sz="1400" smtClean="0">
                <a:solidFill>
                  <a:srgbClr val="000000"/>
                </a:solidFill>
              </a:rPr>
              <a:t>					45% dari makanan</a:t>
            </a:r>
          </a:p>
          <a:p>
            <a:pPr eaLnBrk="1" fontAlgn="base" hangingPunct="1">
              <a:spcBef>
                <a:spcPct val="0"/>
              </a:spcBef>
              <a:spcAft>
                <a:spcPct val="0"/>
              </a:spcAft>
            </a:pPr>
            <a:r>
              <a:rPr lang="en-US" sz="1400" smtClean="0">
                <a:solidFill>
                  <a:srgbClr val="000000"/>
                </a:solidFill>
              </a:rPr>
              <a:t>					9%  dari air terkontaminasi</a:t>
            </a:r>
          </a:p>
          <a:p>
            <a:pPr eaLnBrk="1" fontAlgn="base" hangingPunct="1">
              <a:spcBef>
                <a:spcPct val="0"/>
              </a:spcBef>
              <a:spcAft>
                <a:spcPct val="0"/>
              </a:spcAft>
            </a:pPr>
            <a:r>
              <a:rPr lang="en-US" sz="1400" smtClean="0">
                <a:solidFill>
                  <a:srgbClr val="000000"/>
                </a:solidFill>
              </a:rPr>
              <a:t>					1%  dari udara</a:t>
            </a:r>
          </a:p>
          <a:p>
            <a:pPr eaLnBrk="1" fontAlgn="base" hangingPunct="1">
              <a:spcBef>
                <a:spcPct val="0"/>
              </a:spcBef>
              <a:spcAft>
                <a:spcPct val="0"/>
              </a:spcAft>
            </a:pPr>
            <a:r>
              <a:rPr lang="en-US" sz="1400" smtClean="0">
                <a:solidFill>
                  <a:srgbClr val="000000"/>
                </a:solidFill>
              </a:rPr>
              <a:t>		Gejala:	Nafsu makan menurun</a:t>
            </a:r>
          </a:p>
          <a:p>
            <a:pPr eaLnBrk="1" fontAlgn="base" hangingPunct="1">
              <a:spcBef>
                <a:spcPct val="0"/>
              </a:spcBef>
              <a:spcAft>
                <a:spcPct val="0"/>
              </a:spcAft>
            </a:pPr>
            <a:r>
              <a:rPr lang="en-US" sz="1400" smtClean="0">
                <a:solidFill>
                  <a:srgbClr val="000000"/>
                </a:solidFill>
              </a:rPr>
              <a:t>			Sakit perut, muntah-muntah</a:t>
            </a:r>
          </a:p>
          <a:p>
            <a:pPr eaLnBrk="1" fontAlgn="base" hangingPunct="1">
              <a:spcBef>
                <a:spcPct val="0"/>
              </a:spcBef>
              <a:spcAft>
                <a:spcPct val="0"/>
              </a:spcAft>
            </a:pPr>
            <a:r>
              <a:rPr lang="en-US" sz="1400" smtClean="0">
                <a:solidFill>
                  <a:srgbClr val="000000"/>
                </a:solidFill>
              </a:rPr>
              <a:t>			Lemah, bergerak kaku, sempoyongan</a:t>
            </a:r>
          </a:p>
          <a:p>
            <a:pPr eaLnBrk="1" fontAlgn="base" hangingPunct="1">
              <a:spcBef>
                <a:spcPct val="0"/>
              </a:spcBef>
              <a:spcAft>
                <a:spcPct val="0"/>
              </a:spcAft>
            </a:pPr>
            <a:r>
              <a:rPr lang="en-US" sz="1400" smtClean="0">
                <a:solidFill>
                  <a:srgbClr val="000000"/>
                </a:solidFill>
              </a:rPr>
              <a:t>			Sulit bicara, terbata-bata</a:t>
            </a:r>
          </a:p>
          <a:p>
            <a:pPr eaLnBrk="1" fontAlgn="base" hangingPunct="1">
              <a:spcBef>
                <a:spcPct val="0"/>
              </a:spcBef>
              <a:spcAft>
                <a:spcPct val="0"/>
              </a:spcAft>
            </a:pPr>
            <a:r>
              <a:rPr lang="en-US" sz="1400" smtClean="0">
                <a:solidFill>
                  <a:srgbClr val="000000"/>
                </a:solidFill>
              </a:rPr>
              <a:t>			Ensepalopaty (degenerasi otak)</a:t>
            </a:r>
          </a:p>
          <a:p>
            <a:pPr eaLnBrk="1" fontAlgn="base" hangingPunct="1">
              <a:spcBef>
                <a:spcPct val="0"/>
              </a:spcBef>
              <a:spcAft>
                <a:spcPct val="0"/>
              </a:spcAft>
            </a:pPr>
            <a:r>
              <a:rPr lang="en-US" sz="1400" smtClean="0">
                <a:solidFill>
                  <a:srgbClr val="000000"/>
                </a:solidFill>
              </a:rPr>
              <a:t>			Koma</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b="1" smtClean="0">
                <a:solidFill>
                  <a:srgbClr val="000000"/>
                </a:solidFill>
              </a:rPr>
              <a:t>Kronik pada anak</a:t>
            </a:r>
            <a:r>
              <a:rPr lang="en-US" sz="1400" smtClean="0">
                <a:solidFill>
                  <a:srgbClr val="000000"/>
                </a:solidFill>
              </a:rPr>
              <a:t>		gangguan pada dewasa:</a:t>
            </a:r>
          </a:p>
          <a:p>
            <a:pPr eaLnBrk="1" fontAlgn="base" hangingPunct="1">
              <a:spcBef>
                <a:spcPct val="0"/>
              </a:spcBef>
              <a:spcAft>
                <a:spcPct val="0"/>
              </a:spcAft>
            </a:pPr>
            <a:r>
              <a:rPr lang="en-US" sz="1400" smtClean="0">
                <a:solidFill>
                  <a:srgbClr val="000000"/>
                </a:solidFill>
              </a:rPr>
              <a:t>				Bodoh, gangguan neurologi</a:t>
            </a:r>
          </a:p>
          <a:p>
            <a:pPr eaLnBrk="1" fontAlgn="base" hangingPunct="1">
              <a:spcBef>
                <a:spcPct val="0"/>
              </a:spcBef>
              <a:spcAft>
                <a:spcPct val="0"/>
              </a:spcAft>
            </a:pPr>
            <a:r>
              <a:rPr lang="en-US" sz="1400" smtClean="0">
                <a:solidFill>
                  <a:srgbClr val="000000"/>
                </a:solidFill>
              </a:rPr>
              <a:t>				Sulit berfikir</a:t>
            </a:r>
          </a:p>
          <a:p>
            <a:pPr eaLnBrk="1" fontAlgn="base" hangingPunct="1">
              <a:spcBef>
                <a:spcPct val="0"/>
              </a:spcBef>
              <a:spcAft>
                <a:spcPct val="0"/>
              </a:spcAft>
            </a:pPr>
            <a:r>
              <a:rPr lang="en-US" sz="1400" smtClean="0">
                <a:solidFill>
                  <a:srgbClr val="000000"/>
                </a:solidFill>
              </a:rPr>
              <a:t>				Gangguan mental</a:t>
            </a:r>
          </a:p>
          <a:p>
            <a:pPr eaLnBrk="1" fontAlgn="base" hangingPunct="1">
              <a:spcBef>
                <a:spcPct val="0"/>
              </a:spcBef>
              <a:spcAft>
                <a:spcPct val="0"/>
              </a:spcAft>
            </a:pPr>
            <a:r>
              <a:rPr lang="en-US" sz="1400" smtClean="0">
                <a:solidFill>
                  <a:srgbClr val="000000"/>
                </a:solidFill>
              </a:rPr>
              <a:t>				Kerusakan otak permanen</a:t>
            </a:r>
          </a:p>
        </p:txBody>
      </p:sp>
      <p:sp>
        <p:nvSpPr>
          <p:cNvPr id="11268" name="AutoShape 6"/>
          <p:cNvSpPr>
            <a:spLocks/>
          </p:cNvSpPr>
          <p:nvPr/>
        </p:nvSpPr>
        <p:spPr bwMode="auto">
          <a:xfrm>
            <a:off x="5562600" y="1905000"/>
            <a:ext cx="76200" cy="685800"/>
          </a:xfrm>
          <a:prstGeom prst="leftBrace">
            <a:avLst>
              <a:gd name="adj1" fmla="val 7500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id-ID" sz="2400" smtClean="0">
              <a:solidFill>
                <a:srgbClr val="000000"/>
              </a:solidFill>
            </a:endParaRPr>
          </a:p>
        </p:txBody>
      </p:sp>
      <p:sp>
        <p:nvSpPr>
          <p:cNvPr id="11269" name="Line 7"/>
          <p:cNvSpPr>
            <a:spLocks noChangeShapeType="1"/>
          </p:cNvSpPr>
          <p:nvPr/>
        </p:nvSpPr>
        <p:spPr bwMode="auto">
          <a:xfrm>
            <a:off x="4572000" y="19050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1270" name="AutoShape 9"/>
          <p:cNvSpPr>
            <a:spLocks/>
          </p:cNvSpPr>
          <p:nvPr/>
        </p:nvSpPr>
        <p:spPr bwMode="auto">
          <a:xfrm>
            <a:off x="3733800" y="2743200"/>
            <a:ext cx="76200" cy="1066800"/>
          </a:xfrm>
          <a:prstGeom prst="leftBrace">
            <a:avLst>
              <a:gd name="adj1" fmla="val 116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id-ID" sz="2400" smtClean="0">
              <a:solidFill>
                <a:srgbClr val="000000"/>
              </a:solidFill>
            </a:endParaRPr>
          </a:p>
        </p:txBody>
      </p:sp>
      <p:sp>
        <p:nvSpPr>
          <p:cNvPr id="11271" name="Line 10"/>
          <p:cNvSpPr>
            <a:spLocks noChangeShapeType="1"/>
          </p:cNvSpPr>
          <p:nvPr/>
        </p:nvSpPr>
        <p:spPr bwMode="auto">
          <a:xfrm>
            <a:off x="2514600" y="4267200"/>
            <a:ext cx="1219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1272" name="AutoShape 11"/>
          <p:cNvSpPr>
            <a:spLocks/>
          </p:cNvSpPr>
          <p:nvPr/>
        </p:nvSpPr>
        <p:spPr bwMode="auto">
          <a:xfrm>
            <a:off x="4800600" y="4419600"/>
            <a:ext cx="76200" cy="685800"/>
          </a:xfrm>
          <a:prstGeom prst="leftBrace">
            <a:avLst>
              <a:gd name="adj1" fmla="val 7500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id-ID" sz="2400" smtClean="0">
              <a:solidFill>
                <a:srgbClr val="000000"/>
              </a:solidFill>
            </a:endParaRPr>
          </a:p>
        </p:txBody>
      </p:sp>
    </p:spTree>
    <p:extLst>
      <p:ext uri="{BB962C8B-B14F-4D97-AF65-F5344CB8AC3E}">
        <p14:creationId xmlns:p14="http://schemas.microsoft.com/office/powerpoint/2010/main" val="1967352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z="2000" b="1" smtClean="0">
                <a:solidFill>
                  <a:srgbClr val="808000"/>
                </a:solidFill>
              </a:rPr>
              <a:t>Pengaruh lingkungan</a:t>
            </a:r>
          </a:p>
        </p:txBody>
      </p:sp>
      <p:pic>
        <p:nvPicPr>
          <p:cNvPr id="12291" name="Picture 4" descr="Possible sources of lead poisoning. (Reproduced by permission of Electronic Illustrators Grou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716088"/>
            <a:ext cx="4572000" cy="310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5" descr="Lead based paints are the most common source of exposure to lead among preschool children. (Photograph by Robert J. Huffman, Field Mark Publications. Reproduced by permis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1752600"/>
            <a:ext cx="222885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970695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z="2000" b="1" smtClean="0">
                <a:solidFill>
                  <a:srgbClr val="808000"/>
                </a:solidFill>
              </a:rPr>
              <a:t>Gejala khas toksisitas Pb</a:t>
            </a:r>
          </a:p>
        </p:txBody>
      </p:sp>
      <p:pic>
        <p:nvPicPr>
          <p:cNvPr id="13315" name="Picture 4" descr="Lead-poiso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365375"/>
            <a:ext cx="34290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5" descr="cow8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3000" y="1965325"/>
            <a:ext cx="304800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 Box 6"/>
          <p:cNvSpPr txBox="1">
            <a:spLocks noChangeArrowheads="1"/>
          </p:cNvSpPr>
          <p:nvPr/>
        </p:nvSpPr>
        <p:spPr bwMode="auto">
          <a:xfrm>
            <a:off x="746125" y="4964113"/>
            <a:ext cx="74025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b="1" smtClean="0">
                <a:solidFill>
                  <a:srgbClr val="000000"/>
                </a:solidFill>
              </a:rPr>
              <a:t>Basofilik stiplink pada CDM dan pita keputihan endapan Pb pada ujung persambungan tulang</a:t>
            </a:r>
          </a:p>
        </p:txBody>
      </p:sp>
    </p:spTree>
    <p:extLst>
      <p:ext uri="{BB962C8B-B14F-4D97-AF65-F5344CB8AC3E}">
        <p14:creationId xmlns:p14="http://schemas.microsoft.com/office/powerpoint/2010/main" val="39188461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228600"/>
            <a:ext cx="7772400" cy="533400"/>
          </a:xfrm>
        </p:spPr>
        <p:txBody>
          <a:bodyPr/>
          <a:lstStyle/>
          <a:p>
            <a:pPr algn="l" eaLnBrk="1" hangingPunct="1"/>
            <a:r>
              <a:rPr lang="en-US" sz="1600" b="1" smtClean="0">
                <a:solidFill>
                  <a:srgbClr val="808000"/>
                </a:solidFill>
              </a:rPr>
              <a:t>Toksisitas Pb pada orang dewasa</a:t>
            </a:r>
          </a:p>
        </p:txBody>
      </p:sp>
      <p:sp>
        <p:nvSpPr>
          <p:cNvPr id="14339" name="Text Box 4"/>
          <p:cNvSpPr txBox="1">
            <a:spLocks noChangeArrowheads="1"/>
          </p:cNvSpPr>
          <p:nvPr/>
        </p:nvSpPr>
        <p:spPr bwMode="auto">
          <a:xfrm>
            <a:off x="239713" y="838200"/>
            <a:ext cx="866298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600" b="1" smtClean="0">
                <a:solidFill>
                  <a:srgbClr val="000000"/>
                </a:solidFill>
              </a:rPr>
              <a:t>Terjadi pada tempat kerja:</a:t>
            </a:r>
            <a:r>
              <a:rPr lang="en-US" sz="1600" smtClean="0">
                <a:solidFill>
                  <a:srgbClr val="000000"/>
                </a:solidFill>
              </a:rPr>
              <a:t>	Polisi lalulintas</a:t>
            </a:r>
          </a:p>
          <a:p>
            <a:pPr eaLnBrk="1" fontAlgn="base" hangingPunct="1">
              <a:spcBef>
                <a:spcPct val="0"/>
              </a:spcBef>
              <a:spcAft>
                <a:spcPct val="0"/>
              </a:spcAft>
            </a:pPr>
            <a:r>
              <a:rPr lang="en-US" sz="1600" smtClean="0">
                <a:solidFill>
                  <a:srgbClr val="000000"/>
                </a:solidFill>
              </a:rPr>
              <a:t>			Pekerja perbaikan jalan</a:t>
            </a:r>
          </a:p>
          <a:p>
            <a:pPr eaLnBrk="1" fontAlgn="base" hangingPunct="1">
              <a:spcBef>
                <a:spcPct val="0"/>
              </a:spcBef>
              <a:spcAft>
                <a:spcPct val="0"/>
              </a:spcAft>
            </a:pPr>
            <a:r>
              <a:rPr lang="en-US" sz="1600" smtClean="0">
                <a:solidFill>
                  <a:srgbClr val="000000"/>
                </a:solidFill>
              </a:rPr>
              <a:t>			Pekerja pabrik listrik</a:t>
            </a:r>
          </a:p>
          <a:p>
            <a:pPr eaLnBrk="1" fontAlgn="base" hangingPunct="1">
              <a:spcBef>
                <a:spcPct val="0"/>
              </a:spcBef>
              <a:spcAft>
                <a:spcPct val="0"/>
              </a:spcAft>
            </a:pPr>
            <a:r>
              <a:rPr lang="en-US" sz="1600" smtClean="0">
                <a:solidFill>
                  <a:srgbClr val="000000"/>
                </a:solidFill>
              </a:rPr>
              <a:t>			Pekerja pertambangan</a:t>
            </a:r>
          </a:p>
          <a:p>
            <a:pPr eaLnBrk="1" fontAlgn="base" hangingPunct="1">
              <a:spcBef>
                <a:spcPct val="0"/>
              </a:spcBef>
              <a:spcAft>
                <a:spcPct val="0"/>
              </a:spcAft>
            </a:pPr>
            <a:endParaRPr lang="en-US" sz="1600" smtClean="0">
              <a:solidFill>
                <a:srgbClr val="000000"/>
              </a:solidFill>
            </a:endParaRPr>
          </a:p>
          <a:p>
            <a:pPr eaLnBrk="1" fontAlgn="base" hangingPunct="1">
              <a:spcBef>
                <a:spcPct val="0"/>
              </a:spcBef>
              <a:spcAft>
                <a:spcPct val="0"/>
              </a:spcAft>
            </a:pPr>
            <a:r>
              <a:rPr lang="en-US" sz="1600" b="1" smtClean="0">
                <a:solidFill>
                  <a:srgbClr val="000000"/>
                </a:solidFill>
              </a:rPr>
              <a:t>Tempat tinggal</a:t>
            </a:r>
            <a:r>
              <a:rPr lang="en-US" sz="1600" smtClean="0">
                <a:solidFill>
                  <a:srgbClr val="000000"/>
                </a:solidFill>
              </a:rPr>
              <a:t>:		Kawasan industri</a:t>
            </a:r>
          </a:p>
          <a:p>
            <a:pPr eaLnBrk="1" fontAlgn="base" hangingPunct="1">
              <a:spcBef>
                <a:spcPct val="0"/>
              </a:spcBef>
              <a:spcAft>
                <a:spcPct val="0"/>
              </a:spcAft>
            </a:pPr>
            <a:r>
              <a:rPr lang="en-US" sz="1600" smtClean="0">
                <a:solidFill>
                  <a:srgbClr val="000000"/>
                </a:solidFill>
              </a:rPr>
              <a:t>			Pertambangan</a:t>
            </a:r>
          </a:p>
          <a:p>
            <a:pPr eaLnBrk="1" fontAlgn="base" hangingPunct="1">
              <a:spcBef>
                <a:spcPct val="0"/>
              </a:spcBef>
              <a:spcAft>
                <a:spcPct val="0"/>
              </a:spcAft>
            </a:pPr>
            <a:r>
              <a:rPr lang="en-US" sz="1600" smtClean="0">
                <a:solidFill>
                  <a:srgbClr val="000000"/>
                </a:solidFill>
              </a:rPr>
              <a:t>			Perkotaan yang padat</a:t>
            </a:r>
          </a:p>
          <a:p>
            <a:pPr eaLnBrk="1" fontAlgn="base" hangingPunct="1">
              <a:spcBef>
                <a:spcPct val="0"/>
              </a:spcBef>
              <a:spcAft>
                <a:spcPct val="0"/>
              </a:spcAft>
            </a:pPr>
            <a:r>
              <a:rPr lang="en-US" sz="1600" smtClean="0">
                <a:solidFill>
                  <a:srgbClr val="000000"/>
                </a:solidFill>
              </a:rPr>
              <a:t>			Didaerah kumuh</a:t>
            </a:r>
          </a:p>
          <a:p>
            <a:pPr eaLnBrk="1" fontAlgn="base" hangingPunct="1">
              <a:spcBef>
                <a:spcPct val="0"/>
              </a:spcBef>
              <a:spcAft>
                <a:spcPct val="0"/>
              </a:spcAft>
            </a:pPr>
            <a:endParaRPr lang="en-US" sz="1600" smtClean="0">
              <a:solidFill>
                <a:srgbClr val="000000"/>
              </a:solidFill>
            </a:endParaRPr>
          </a:p>
          <a:p>
            <a:pPr eaLnBrk="1" fontAlgn="base" hangingPunct="1">
              <a:spcBef>
                <a:spcPct val="0"/>
              </a:spcBef>
              <a:spcAft>
                <a:spcPct val="0"/>
              </a:spcAft>
            </a:pPr>
            <a:r>
              <a:rPr lang="en-US" sz="1600" b="1" smtClean="0">
                <a:solidFill>
                  <a:srgbClr val="000000"/>
                </a:solidFill>
              </a:rPr>
              <a:t>Gejala</a:t>
            </a:r>
            <a:r>
              <a:rPr lang="en-US" sz="1600" smtClean="0">
                <a:solidFill>
                  <a:srgbClr val="000000"/>
                </a:solidFill>
              </a:rPr>
              <a:t>:			Sakit perut</a:t>
            </a:r>
          </a:p>
          <a:p>
            <a:pPr eaLnBrk="1" fontAlgn="base" hangingPunct="1">
              <a:spcBef>
                <a:spcPct val="0"/>
              </a:spcBef>
              <a:spcAft>
                <a:spcPct val="0"/>
              </a:spcAft>
            </a:pPr>
            <a:r>
              <a:rPr lang="en-US" sz="1600" smtClean="0">
                <a:solidFill>
                  <a:srgbClr val="000000"/>
                </a:solidFill>
              </a:rPr>
              <a:t>			mual, diaree</a:t>
            </a:r>
          </a:p>
          <a:p>
            <a:pPr eaLnBrk="1" fontAlgn="base" hangingPunct="1">
              <a:spcBef>
                <a:spcPct val="0"/>
              </a:spcBef>
              <a:spcAft>
                <a:spcPct val="0"/>
              </a:spcAft>
            </a:pPr>
            <a:r>
              <a:rPr lang="en-US" sz="1600" smtClean="0">
                <a:solidFill>
                  <a:srgbClr val="000000"/>
                </a:solidFill>
              </a:rPr>
              <a:t>			nuropaty saraf perifer</a:t>
            </a:r>
          </a:p>
          <a:p>
            <a:pPr eaLnBrk="1" fontAlgn="base" hangingPunct="1">
              <a:spcBef>
                <a:spcPct val="0"/>
              </a:spcBef>
              <a:spcAft>
                <a:spcPct val="0"/>
              </a:spcAft>
            </a:pPr>
            <a:r>
              <a:rPr lang="en-US" sz="1600" smtClean="0">
                <a:solidFill>
                  <a:srgbClr val="000000"/>
                </a:solidFill>
              </a:rPr>
              <a:t>			lemah otot, tangan dan kaki</a:t>
            </a:r>
          </a:p>
          <a:p>
            <a:pPr eaLnBrk="1" fontAlgn="base" hangingPunct="1">
              <a:spcBef>
                <a:spcPct val="0"/>
              </a:spcBef>
              <a:spcAft>
                <a:spcPct val="0"/>
              </a:spcAft>
            </a:pPr>
            <a:r>
              <a:rPr lang="en-US" sz="1600" smtClean="0">
                <a:solidFill>
                  <a:srgbClr val="000000"/>
                </a:solidFill>
              </a:rPr>
              <a:t>			sakit kepala</a:t>
            </a:r>
          </a:p>
          <a:p>
            <a:pPr eaLnBrk="1" fontAlgn="base" hangingPunct="1">
              <a:spcBef>
                <a:spcPct val="0"/>
              </a:spcBef>
              <a:spcAft>
                <a:spcPct val="0"/>
              </a:spcAft>
            </a:pPr>
            <a:r>
              <a:rPr lang="en-US" sz="1600" smtClean="0">
                <a:solidFill>
                  <a:srgbClr val="000000"/>
                </a:solidFill>
              </a:rPr>
              <a:t>			anemia</a:t>
            </a:r>
          </a:p>
          <a:p>
            <a:pPr eaLnBrk="1" fontAlgn="base" hangingPunct="1">
              <a:spcBef>
                <a:spcPct val="0"/>
              </a:spcBef>
              <a:spcAft>
                <a:spcPct val="0"/>
              </a:spcAft>
            </a:pPr>
            <a:r>
              <a:rPr lang="en-US" sz="1600" smtClean="0">
                <a:solidFill>
                  <a:srgbClr val="000000"/>
                </a:solidFill>
              </a:rPr>
              <a:t>			hiper-iritasi</a:t>
            </a:r>
          </a:p>
          <a:p>
            <a:pPr eaLnBrk="1" fontAlgn="base" hangingPunct="1">
              <a:spcBef>
                <a:spcPct val="0"/>
              </a:spcBef>
              <a:spcAft>
                <a:spcPct val="0"/>
              </a:spcAft>
            </a:pPr>
            <a:r>
              <a:rPr lang="en-US" sz="1600" smtClean="0">
                <a:solidFill>
                  <a:srgbClr val="000000"/>
                </a:solidFill>
              </a:rPr>
              <a:t>			depresi</a:t>
            </a:r>
          </a:p>
          <a:p>
            <a:pPr eaLnBrk="1" fontAlgn="base" hangingPunct="1">
              <a:spcBef>
                <a:spcPct val="0"/>
              </a:spcBef>
              <a:spcAft>
                <a:spcPct val="0"/>
              </a:spcAft>
            </a:pPr>
            <a:endParaRPr lang="en-US" sz="1600" smtClean="0">
              <a:solidFill>
                <a:srgbClr val="000000"/>
              </a:solidFill>
            </a:endParaRPr>
          </a:p>
          <a:p>
            <a:pPr eaLnBrk="1" fontAlgn="base" hangingPunct="1">
              <a:spcBef>
                <a:spcPct val="0"/>
              </a:spcBef>
              <a:spcAft>
                <a:spcPct val="0"/>
              </a:spcAft>
            </a:pPr>
            <a:r>
              <a:rPr lang="en-US" sz="1600" b="1" smtClean="0">
                <a:solidFill>
                  <a:srgbClr val="000000"/>
                </a:solidFill>
              </a:rPr>
              <a:t>Neurotoksikologi</a:t>
            </a:r>
            <a:r>
              <a:rPr lang="en-US" sz="1600" smtClean="0">
                <a:solidFill>
                  <a:srgbClr val="000000"/>
                </a:solidFill>
              </a:rPr>
              <a:t>	ensepalopaty	anak-anak lebih parah daripada dewasa</a:t>
            </a:r>
          </a:p>
          <a:p>
            <a:pPr eaLnBrk="1" fontAlgn="base" hangingPunct="1">
              <a:spcBef>
                <a:spcPct val="0"/>
              </a:spcBef>
              <a:spcAft>
                <a:spcPct val="0"/>
              </a:spcAft>
            </a:pPr>
            <a:r>
              <a:rPr lang="en-US" sz="1600" smtClean="0">
                <a:solidFill>
                  <a:srgbClr val="000000"/>
                </a:solidFill>
              </a:rPr>
              <a:t>		Kerusakan otak	kapiler darah melebar pada kortek, serebelum, hipokampus</a:t>
            </a:r>
          </a:p>
          <a:p>
            <a:pPr eaLnBrk="1" fontAlgn="base" hangingPunct="1">
              <a:spcBef>
                <a:spcPct val="0"/>
              </a:spcBef>
              <a:spcAft>
                <a:spcPct val="0"/>
              </a:spcAft>
            </a:pPr>
            <a:r>
              <a:rPr lang="en-US" sz="1600" smtClean="0">
                <a:solidFill>
                  <a:srgbClr val="000000"/>
                </a:solidFill>
              </a:rPr>
              <a:t>				menghambat pembebasan asetyl-kholin</a:t>
            </a:r>
          </a:p>
          <a:p>
            <a:pPr eaLnBrk="1" fontAlgn="base" hangingPunct="1">
              <a:spcBef>
                <a:spcPct val="0"/>
              </a:spcBef>
              <a:spcAft>
                <a:spcPct val="0"/>
              </a:spcAft>
            </a:pPr>
            <a:r>
              <a:rPr lang="en-US" sz="1600" smtClean="0">
                <a:solidFill>
                  <a:srgbClr val="000000"/>
                </a:solidFill>
              </a:rPr>
              <a:t>			</a:t>
            </a:r>
          </a:p>
        </p:txBody>
      </p:sp>
    </p:spTree>
    <p:extLst>
      <p:ext uri="{BB962C8B-B14F-4D97-AF65-F5344CB8AC3E}">
        <p14:creationId xmlns:p14="http://schemas.microsoft.com/office/powerpoint/2010/main" val="340357195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0"/>
            <a:ext cx="7772400" cy="609600"/>
          </a:xfrm>
        </p:spPr>
        <p:txBody>
          <a:bodyPr/>
          <a:lstStyle/>
          <a:p>
            <a:pPr eaLnBrk="1" hangingPunct="1"/>
            <a:r>
              <a:rPr lang="en-US" sz="2400" b="1" smtClean="0">
                <a:solidFill>
                  <a:srgbClr val="808000"/>
                </a:solidFill>
              </a:rPr>
              <a:t>Toksisitas merkuri (Hg)</a:t>
            </a:r>
          </a:p>
        </p:txBody>
      </p:sp>
      <p:sp>
        <p:nvSpPr>
          <p:cNvPr id="15363" name="Text Box 4"/>
          <p:cNvSpPr txBox="1">
            <a:spLocks noChangeArrowheads="1"/>
          </p:cNvSpPr>
          <p:nvPr/>
        </p:nvSpPr>
        <p:spPr bwMode="auto">
          <a:xfrm>
            <a:off x="1876425" y="990600"/>
            <a:ext cx="5389563" cy="522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600" b="1" smtClean="0">
                <a:solidFill>
                  <a:srgbClr val="000000"/>
                </a:solidFill>
              </a:rPr>
              <a:t>Bentuk inorganik</a:t>
            </a:r>
            <a:r>
              <a:rPr lang="en-US" sz="1600" smtClean="0">
                <a:solidFill>
                  <a:srgbClr val="000000"/>
                </a:solidFill>
              </a:rPr>
              <a:t>:	Murni (cair dalam suhu kamar)</a:t>
            </a:r>
          </a:p>
          <a:p>
            <a:pPr eaLnBrk="1" fontAlgn="base" hangingPunct="1">
              <a:spcBef>
                <a:spcPct val="0"/>
              </a:spcBef>
              <a:spcAft>
                <a:spcPct val="0"/>
              </a:spcAft>
            </a:pPr>
            <a:r>
              <a:rPr lang="en-US" sz="1600" smtClean="0">
                <a:solidFill>
                  <a:srgbClr val="000000"/>
                </a:solidFill>
              </a:rPr>
              <a:t>		Industri logam</a:t>
            </a:r>
          </a:p>
          <a:p>
            <a:pPr eaLnBrk="1" fontAlgn="base" hangingPunct="1">
              <a:spcBef>
                <a:spcPct val="0"/>
              </a:spcBef>
              <a:spcAft>
                <a:spcPct val="0"/>
              </a:spcAft>
            </a:pPr>
            <a:r>
              <a:rPr lang="en-US" sz="1600" smtClean="0">
                <a:solidFill>
                  <a:srgbClr val="000000"/>
                </a:solidFill>
              </a:rPr>
              <a:t>	sifat:	Korosif</a:t>
            </a:r>
          </a:p>
          <a:p>
            <a:pPr eaLnBrk="1" fontAlgn="base" hangingPunct="1">
              <a:spcBef>
                <a:spcPct val="0"/>
              </a:spcBef>
              <a:spcAft>
                <a:spcPct val="0"/>
              </a:spcAft>
            </a:pPr>
            <a:r>
              <a:rPr lang="en-US" sz="1600" smtClean="0">
                <a:solidFill>
                  <a:srgbClr val="000000"/>
                </a:solidFill>
              </a:rPr>
              <a:t>		HgCl2 &gt;toksik drpd HgCl</a:t>
            </a:r>
          </a:p>
          <a:p>
            <a:pPr eaLnBrk="1" fontAlgn="base" hangingPunct="1">
              <a:spcBef>
                <a:spcPct val="0"/>
              </a:spcBef>
              <a:spcAft>
                <a:spcPct val="0"/>
              </a:spcAft>
            </a:pPr>
            <a:r>
              <a:rPr lang="en-US" sz="1600" smtClean="0">
                <a:solidFill>
                  <a:srgbClr val="000000"/>
                </a:solidFill>
              </a:rPr>
              <a:t>		divalen&gt;mudah lartut drpd monovalen</a:t>
            </a:r>
          </a:p>
          <a:p>
            <a:pPr eaLnBrk="1" fontAlgn="base" hangingPunct="1">
              <a:spcBef>
                <a:spcPct val="0"/>
              </a:spcBef>
              <a:spcAft>
                <a:spcPct val="0"/>
              </a:spcAft>
            </a:pPr>
            <a:endParaRPr lang="en-US" sz="1600" smtClean="0">
              <a:solidFill>
                <a:srgbClr val="000000"/>
              </a:solidFill>
            </a:endParaRPr>
          </a:p>
          <a:p>
            <a:pPr eaLnBrk="1" fontAlgn="base" hangingPunct="1">
              <a:spcBef>
                <a:spcPct val="0"/>
              </a:spcBef>
              <a:spcAft>
                <a:spcPct val="0"/>
              </a:spcAft>
            </a:pPr>
            <a:r>
              <a:rPr lang="en-US" sz="1600" b="1" smtClean="0">
                <a:solidFill>
                  <a:srgbClr val="000000"/>
                </a:solidFill>
              </a:rPr>
              <a:t>Bentuk organik</a:t>
            </a:r>
            <a:r>
              <a:rPr lang="en-US" sz="1600" smtClean="0">
                <a:solidFill>
                  <a:srgbClr val="000000"/>
                </a:solidFill>
              </a:rPr>
              <a:t>:	Pestisida, fungisida</a:t>
            </a:r>
          </a:p>
          <a:p>
            <a:pPr eaLnBrk="1" fontAlgn="base" hangingPunct="1">
              <a:spcBef>
                <a:spcPct val="0"/>
              </a:spcBef>
              <a:spcAft>
                <a:spcPct val="0"/>
              </a:spcAft>
            </a:pPr>
            <a:r>
              <a:rPr lang="en-US" sz="1600" smtClean="0">
                <a:solidFill>
                  <a:srgbClr val="000000"/>
                </a:solidFill>
              </a:rPr>
              <a:t>		Methyl merkuri</a:t>
            </a:r>
          </a:p>
          <a:p>
            <a:pPr eaLnBrk="1" fontAlgn="base" hangingPunct="1">
              <a:spcBef>
                <a:spcPct val="0"/>
              </a:spcBef>
              <a:spcAft>
                <a:spcPct val="0"/>
              </a:spcAft>
            </a:pPr>
            <a:r>
              <a:rPr lang="en-US" sz="1600" smtClean="0">
                <a:solidFill>
                  <a:srgbClr val="000000"/>
                </a:solidFill>
              </a:rPr>
              <a:t>		Pengawet</a:t>
            </a:r>
          </a:p>
          <a:p>
            <a:pPr eaLnBrk="1" fontAlgn="base" hangingPunct="1">
              <a:spcBef>
                <a:spcPct val="0"/>
              </a:spcBef>
              <a:spcAft>
                <a:spcPct val="0"/>
              </a:spcAft>
            </a:pPr>
            <a:r>
              <a:rPr lang="en-US" sz="1600" smtClean="0">
                <a:solidFill>
                  <a:srgbClr val="000000"/>
                </a:solidFill>
              </a:rPr>
              <a:t>		Kosmetik</a:t>
            </a:r>
          </a:p>
          <a:p>
            <a:pPr eaLnBrk="1" fontAlgn="base" hangingPunct="1">
              <a:spcBef>
                <a:spcPct val="0"/>
              </a:spcBef>
              <a:spcAft>
                <a:spcPct val="0"/>
              </a:spcAft>
            </a:pPr>
            <a:r>
              <a:rPr lang="en-US" sz="1600" smtClean="0">
                <a:solidFill>
                  <a:srgbClr val="000000"/>
                </a:solidFill>
              </a:rPr>
              <a:t>	Sifat:	Diabsorpsi dalam usus</a:t>
            </a:r>
          </a:p>
          <a:p>
            <a:pPr eaLnBrk="1" fontAlgn="base" hangingPunct="1">
              <a:spcBef>
                <a:spcPct val="0"/>
              </a:spcBef>
              <a:spcAft>
                <a:spcPct val="0"/>
              </a:spcAft>
            </a:pPr>
            <a:r>
              <a:rPr lang="en-US" sz="1600" smtClean="0">
                <a:solidFill>
                  <a:srgbClr val="000000"/>
                </a:solidFill>
              </a:rPr>
              <a:t>		menembus sawar darah otak dan plasenta</a:t>
            </a:r>
          </a:p>
          <a:p>
            <a:pPr eaLnBrk="1" fontAlgn="base" hangingPunct="1">
              <a:spcBef>
                <a:spcPct val="0"/>
              </a:spcBef>
              <a:spcAft>
                <a:spcPct val="0"/>
              </a:spcAft>
            </a:pPr>
            <a:r>
              <a:rPr lang="en-US" sz="1600" smtClean="0">
                <a:solidFill>
                  <a:srgbClr val="000000"/>
                </a:solidFill>
              </a:rPr>
              <a:t>		teratogenik dan gangguan saraf </a:t>
            </a:r>
          </a:p>
          <a:p>
            <a:pPr eaLnBrk="1" fontAlgn="base" hangingPunct="1">
              <a:spcBef>
                <a:spcPct val="0"/>
              </a:spcBef>
              <a:spcAft>
                <a:spcPct val="0"/>
              </a:spcAft>
            </a:pPr>
            <a:endParaRPr lang="en-US" sz="1600" smtClean="0">
              <a:solidFill>
                <a:srgbClr val="000000"/>
              </a:solidFill>
            </a:endParaRPr>
          </a:p>
          <a:p>
            <a:pPr eaLnBrk="1" fontAlgn="base" hangingPunct="1">
              <a:spcBef>
                <a:spcPct val="0"/>
              </a:spcBef>
              <a:spcAft>
                <a:spcPct val="0"/>
              </a:spcAft>
            </a:pPr>
            <a:r>
              <a:rPr lang="en-US" sz="1600" b="1" smtClean="0">
                <a:solidFill>
                  <a:srgbClr val="000000"/>
                </a:solidFill>
              </a:rPr>
              <a:t>Mekanisme:</a:t>
            </a:r>
            <a:r>
              <a:rPr lang="en-US" sz="1600" smtClean="0">
                <a:solidFill>
                  <a:srgbClr val="000000"/>
                </a:solidFill>
              </a:rPr>
              <a:t>	proses presipitasi protein</a:t>
            </a:r>
          </a:p>
          <a:p>
            <a:pPr eaLnBrk="1" fontAlgn="base" hangingPunct="1">
              <a:spcBef>
                <a:spcPct val="0"/>
              </a:spcBef>
              <a:spcAft>
                <a:spcPct val="0"/>
              </a:spcAft>
            </a:pPr>
            <a:r>
              <a:rPr lang="en-US" sz="1600" smtClean="0">
                <a:solidFill>
                  <a:srgbClr val="000000"/>
                </a:solidFill>
              </a:rPr>
              <a:t>		Menghambat aktifitas enzim</a:t>
            </a:r>
          </a:p>
          <a:p>
            <a:pPr eaLnBrk="1" fontAlgn="base" hangingPunct="1">
              <a:spcBef>
                <a:spcPct val="0"/>
              </a:spcBef>
              <a:spcAft>
                <a:spcPct val="0"/>
              </a:spcAft>
            </a:pPr>
            <a:r>
              <a:rPr lang="en-US" sz="1600" smtClean="0">
                <a:solidFill>
                  <a:srgbClr val="000000"/>
                </a:solidFill>
              </a:rPr>
              <a:t>		Berikatan dengan:</a:t>
            </a:r>
          </a:p>
          <a:p>
            <a:pPr eaLnBrk="1" fontAlgn="base" hangingPunct="1">
              <a:spcBef>
                <a:spcPct val="0"/>
              </a:spcBef>
              <a:spcAft>
                <a:spcPct val="0"/>
              </a:spcAft>
            </a:pPr>
            <a:r>
              <a:rPr lang="en-US" sz="1600" smtClean="0">
                <a:solidFill>
                  <a:srgbClr val="000000"/>
                </a:solidFill>
              </a:rPr>
              <a:t>			-SH-</a:t>
            </a:r>
          </a:p>
          <a:p>
            <a:pPr eaLnBrk="1" fontAlgn="base" hangingPunct="1">
              <a:spcBef>
                <a:spcPct val="0"/>
              </a:spcBef>
              <a:spcAft>
                <a:spcPct val="0"/>
              </a:spcAft>
            </a:pPr>
            <a:r>
              <a:rPr lang="en-US" sz="1600" smtClean="0">
                <a:solidFill>
                  <a:srgbClr val="000000"/>
                </a:solidFill>
              </a:rPr>
              <a:t>			-COOH</a:t>
            </a:r>
          </a:p>
          <a:p>
            <a:pPr eaLnBrk="1" fontAlgn="base" hangingPunct="1">
              <a:spcBef>
                <a:spcPct val="0"/>
              </a:spcBef>
              <a:spcAft>
                <a:spcPct val="0"/>
              </a:spcAft>
            </a:pPr>
            <a:r>
              <a:rPr lang="en-US" sz="1600" smtClean="0">
                <a:solidFill>
                  <a:srgbClr val="000000"/>
                </a:solidFill>
              </a:rPr>
              <a:t>			-NH3</a:t>
            </a:r>
          </a:p>
          <a:p>
            <a:pPr eaLnBrk="1" fontAlgn="base" hangingPunct="1">
              <a:spcBef>
                <a:spcPct val="0"/>
              </a:spcBef>
              <a:spcAft>
                <a:spcPct val="0"/>
              </a:spcAft>
            </a:pPr>
            <a:r>
              <a:rPr lang="en-US" sz="1600" smtClean="0">
                <a:solidFill>
                  <a:srgbClr val="000000"/>
                </a:solidFill>
              </a:rPr>
              <a:t>			-NH2</a:t>
            </a:r>
          </a:p>
        </p:txBody>
      </p:sp>
    </p:spTree>
    <p:extLst>
      <p:ext uri="{BB962C8B-B14F-4D97-AF65-F5344CB8AC3E}">
        <p14:creationId xmlns:p14="http://schemas.microsoft.com/office/powerpoint/2010/main" val="21078181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838200" y="228600"/>
            <a:ext cx="7620000" cy="609600"/>
          </a:xfrm>
        </p:spPr>
        <p:txBody>
          <a:bodyPr/>
          <a:lstStyle/>
          <a:p>
            <a:pPr eaLnBrk="1" hangingPunct="1"/>
            <a:r>
              <a:rPr lang="en-US" sz="2400" smtClean="0"/>
              <a:t>Minamata disease</a:t>
            </a:r>
          </a:p>
        </p:txBody>
      </p:sp>
      <p:sp>
        <p:nvSpPr>
          <p:cNvPr id="2052" name="Rectangle 5"/>
          <p:cNvSpPr>
            <a:spLocks noChangeArrowheads="1"/>
          </p:cNvSpPr>
          <p:nvPr/>
        </p:nvSpPr>
        <p:spPr bwMode="auto">
          <a:xfrm>
            <a:off x="3295650" y="16716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graphicFrame>
        <p:nvGraphicFramePr>
          <p:cNvPr id="2050" name="Object 0"/>
          <p:cNvGraphicFramePr>
            <a:graphicFrameLocks noChangeAspect="1"/>
          </p:cNvGraphicFramePr>
          <p:nvPr/>
        </p:nvGraphicFramePr>
        <p:xfrm>
          <a:off x="4572000" y="1219200"/>
          <a:ext cx="4100513" cy="1978025"/>
        </p:xfrm>
        <a:graphic>
          <a:graphicData uri="http://schemas.openxmlformats.org/presentationml/2006/ole">
            <mc:AlternateContent xmlns:mc="http://schemas.openxmlformats.org/markup-compatibility/2006">
              <mc:Choice xmlns:v="urn:schemas-microsoft-com:vml" Requires="v">
                <p:oleObj spid="_x0000_s2051" name="Document" r:id="rId3" imgW="5762160" imgH="2779200" progId="Word.Document.8">
                  <p:embed/>
                </p:oleObj>
              </mc:Choice>
              <mc:Fallback>
                <p:oleObj name="Document" r:id="rId3" imgW="5762160" imgH="2779200"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219200"/>
                        <a:ext cx="4100513"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3" name="Rectangle 8"/>
          <p:cNvSpPr>
            <a:spLocks noChangeArrowheads="1"/>
          </p:cNvSpPr>
          <p:nvPr/>
        </p:nvSpPr>
        <p:spPr bwMode="auto">
          <a:xfrm>
            <a:off x="3295650" y="16716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054" name="Picture 7" descr="http://www.unu.edu/unupress/unupbooks/uu21le/uu21le02.jpg"/>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685800" y="1219200"/>
            <a:ext cx="3708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Rectangle 10"/>
          <p:cNvSpPr>
            <a:spLocks noChangeArrowheads="1"/>
          </p:cNvSpPr>
          <p:nvPr/>
        </p:nvSpPr>
        <p:spPr bwMode="auto">
          <a:xfrm>
            <a:off x="3429000" y="24384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056" name="Picture 9" descr="http://www.nipponhyojun.co.jp/search/syakai/5_19eco1/4daikougai/kankyo_4_2.files/minamata.jpg"/>
          <p:cNvPicPr>
            <a:picLocks noChangeAspect="1" noChangeArrowheads="1"/>
          </p:cNvPicPr>
          <p:nvPr/>
        </p:nvPicPr>
        <p:blipFill>
          <a:blip r:embed="rId7" r:link="rId8">
            <a:extLst>
              <a:ext uri="{28A0092B-C50C-407E-A947-70E740481C1C}">
                <a14:useLocalDpi xmlns:a14="http://schemas.microsoft.com/office/drawing/2010/main" val="0"/>
              </a:ext>
            </a:extLst>
          </a:blip>
          <a:srcRect/>
          <a:stretch>
            <a:fillRect/>
          </a:stretch>
        </p:blipFill>
        <p:spPr bwMode="auto">
          <a:xfrm>
            <a:off x="5029200" y="3489325"/>
            <a:ext cx="3581400" cy="277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728107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5800" y="228600"/>
            <a:ext cx="7772400" cy="457200"/>
          </a:xfrm>
        </p:spPr>
        <p:txBody>
          <a:bodyPr/>
          <a:lstStyle/>
          <a:p>
            <a:pPr eaLnBrk="1" hangingPunct="1"/>
            <a:r>
              <a:rPr lang="en-US" sz="2400" smtClean="0"/>
              <a:t>Bahaya toksisitas merkuri</a:t>
            </a:r>
          </a:p>
        </p:txBody>
      </p:sp>
      <p:sp>
        <p:nvSpPr>
          <p:cNvPr id="16387" name="Rectangle 5"/>
          <p:cNvSpPr>
            <a:spLocks noChangeArrowheads="1"/>
          </p:cNvSpPr>
          <p:nvPr/>
        </p:nvSpPr>
        <p:spPr bwMode="auto">
          <a:xfrm>
            <a:off x="3048000" y="20288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16388" name="Picture 4" descr="http://www.teratology.org/jfs/minamata1.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52400" y="1066800"/>
            <a:ext cx="4419600" cy="406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7"/>
          <p:cNvSpPr>
            <a:spLocks noChangeArrowheads="1"/>
          </p:cNvSpPr>
          <p:nvPr/>
        </p:nvSpPr>
        <p:spPr bwMode="auto">
          <a:xfrm>
            <a:off x="3252788" y="25622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16390" name="Picture 6" descr="http://www.digitaljournalist.org/issue9712/images_9712/minamata.gif"/>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4800600" y="990600"/>
            <a:ext cx="411480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Text Box 8"/>
          <p:cNvSpPr txBox="1">
            <a:spLocks noChangeArrowheads="1"/>
          </p:cNvSpPr>
          <p:nvPr/>
        </p:nvSpPr>
        <p:spPr bwMode="auto">
          <a:xfrm>
            <a:off x="4479925" y="4354513"/>
            <a:ext cx="2895600"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smtClean="0">
                <a:solidFill>
                  <a:srgbClr val="000000"/>
                </a:solidFill>
              </a:rPr>
              <a:t>Gejala miamata disease congenital:</a:t>
            </a:r>
          </a:p>
          <a:p>
            <a:pPr eaLnBrk="1" fontAlgn="base" hangingPunct="1">
              <a:spcBef>
                <a:spcPct val="0"/>
              </a:spcBef>
              <a:spcAft>
                <a:spcPct val="0"/>
              </a:spcAft>
            </a:pPr>
            <a:r>
              <a:rPr lang="en-US" sz="1400" smtClean="0">
                <a:solidFill>
                  <a:srgbClr val="000000"/>
                </a:solidFill>
              </a:rPr>
              <a:t>	- serebralpasy</a:t>
            </a:r>
          </a:p>
          <a:p>
            <a:pPr eaLnBrk="1" fontAlgn="base" hangingPunct="1">
              <a:spcBef>
                <a:spcPct val="0"/>
              </a:spcBef>
              <a:spcAft>
                <a:spcPct val="0"/>
              </a:spcAft>
            </a:pPr>
            <a:r>
              <a:rPr lang="en-US" sz="1400" smtClean="0">
                <a:solidFill>
                  <a:srgbClr val="000000"/>
                </a:solidFill>
              </a:rPr>
              <a:t>	- gangguan saraf</a:t>
            </a:r>
          </a:p>
          <a:p>
            <a:pPr eaLnBrk="1" fontAlgn="base" hangingPunct="1">
              <a:spcBef>
                <a:spcPct val="0"/>
              </a:spcBef>
              <a:spcAft>
                <a:spcPct val="0"/>
              </a:spcAft>
            </a:pPr>
            <a:r>
              <a:rPr lang="en-US" sz="1400" smtClean="0">
                <a:solidFill>
                  <a:srgbClr val="000000"/>
                </a:solidFill>
              </a:rPr>
              <a:t>	- pertumbuhan terhambat</a:t>
            </a:r>
          </a:p>
        </p:txBody>
      </p:sp>
    </p:spTree>
    <p:extLst>
      <p:ext uri="{BB962C8B-B14F-4D97-AF65-F5344CB8AC3E}">
        <p14:creationId xmlns:p14="http://schemas.microsoft.com/office/powerpoint/2010/main" val="115262020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a:xfrm>
            <a:off x="685800" y="0"/>
            <a:ext cx="7772400" cy="609600"/>
          </a:xfrm>
        </p:spPr>
        <p:txBody>
          <a:bodyPr/>
          <a:lstStyle/>
          <a:p>
            <a:pPr eaLnBrk="1" hangingPunct="1"/>
            <a:r>
              <a:rPr lang="en-US" sz="2400" smtClean="0"/>
              <a:t>Patologi Hg pada otak</a:t>
            </a:r>
          </a:p>
        </p:txBody>
      </p:sp>
      <p:graphicFrame>
        <p:nvGraphicFramePr>
          <p:cNvPr id="3074" name="Object 1024"/>
          <p:cNvGraphicFramePr>
            <a:graphicFrameLocks noGrp="1" noChangeAspect="1"/>
          </p:cNvGraphicFramePr>
          <p:nvPr>
            <p:ph type="body" idx="1"/>
          </p:nvPr>
        </p:nvGraphicFramePr>
        <p:xfrm>
          <a:off x="990600" y="825500"/>
          <a:ext cx="6934200" cy="5641975"/>
        </p:xfrm>
        <a:graphic>
          <a:graphicData uri="http://schemas.openxmlformats.org/presentationml/2006/ole">
            <mc:AlternateContent xmlns:mc="http://schemas.openxmlformats.org/markup-compatibility/2006">
              <mc:Choice xmlns:v="urn:schemas-microsoft-com:vml" Requires="v">
                <p:oleObj spid="_x0000_s3075" name="Document" r:id="rId3" imgW="5895360" imgH="4799880" progId="Word.Document.8">
                  <p:embed/>
                </p:oleObj>
              </mc:Choice>
              <mc:Fallback>
                <p:oleObj name="Document" r:id="rId3" imgW="5895360" imgH="4799880"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825500"/>
                        <a:ext cx="6934200" cy="5641975"/>
                      </a:xfrm>
                      <a:prstGeom prst="rect">
                        <a:avLst/>
                      </a:prstGeom>
                    </p:spPr>
                  </p:pic>
                </p:oleObj>
              </mc:Fallback>
            </mc:AlternateContent>
          </a:graphicData>
        </a:graphic>
      </p:graphicFrame>
    </p:spTree>
    <p:extLst>
      <p:ext uri="{BB962C8B-B14F-4D97-AF65-F5344CB8AC3E}">
        <p14:creationId xmlns:p14="http://schemas.microsoft.com/office/powerpoint/2010/main" val="209974416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38200" y="0"/>
            <a:ext cx="7620000" cy="838200"/>
          </a:xfrm>
        </p:spPr>
        <p:txBody>
          <a:bodyPr/>
          <a:lstStyle/>
          <a:p>
            <a:pPr eaLnBrk="1" hangingPunct="1"/>
            <a:r>
              <a:rPr lang="en-US" sz="2400" smtClean="0"/>
              <a:t>Faktor bahaya dan gejala klinis toksisitas merkuri</a:t>
            </a:r>
          </a:p>
        </p:txBody>
      </p:sp>
      <p:sp>
        <p:nvSpPr>
          <p:cNvPr id="17411" name="Rectangle 6"/>
          <p:cNvSpPr>
            <a:spLocks noChangeArrowheads="1"/>
          </p:cNvSpPr>
          <p:nvPr/>
        </p:nvSpPr>
        <p:spPr bwMode="auto">
          <a:xfrm>
            <a:off x="3381375" y="25146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sp>
        <p:nvSpPr>
          <p:cNvPr id="17412" name="Text Box 7"/>
          <p:cNvSpPr txBox="1">
            <a:spLocks noChangeArrowheads="1"/>
          </p:cNvSpPr>
          <p:nvPr/>
        </p:nvSpPr>
        <p:spPr bwMode="auto">
          <a:xfrm>
            <a:off x="822325" y="1230313"/>
            <a:ext cx="651510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smtClean="0">
                <a:solidFill>
                  <a:srgbClr val="000000"/>
                </a:solidFill>
              </a:rPr>
              <a:t>Berbahaya karena: 	mudah larut dalam lemak dan air</a:t>
            </a:r>
          </a:p>
          <a:p>
            <a:pPr eaLnBrk="1" fontAlgn="base" hangingPunct="1">
              <a:spcBef>
                <a:spcPct val="0"/>
              </a:spcBef>
              <a:spcAft>
                <a:spcPct val="0"/>
              </a:spcAft>
            </a:pPr>
            <a:r>
              <a:rPr lang="en-US" sz="1400" smtClean="0">
                <a:solidFill>
                  <a:srgbClr val="000000"/>
                </a:solidFill>
              </a:rPr>
              <a:t>		dapat menembus membran sel saraf pusat</a:t>
            </a:r>
          </a:p>
          <a:p>
            <a:pPr eaLnBrk="1" fontAlgn="base" hangingPunct="1">
              <a:spcBef>
                <a:spcPct val="0"/>
              </a:spcBef>
              <a:spcAft>
                <a:spcPct val="0"/>
              </a:spcAft>
            </a:pPr>
            <a:r>
              <a:rPr lang="en-US" sz="1400" smtClean="0">
                <a:solidFill>
                  <a:srgbClr val="000000"/>
                </a:solidFill>
              </a:rPr>
              <a:t>		mudah teroksidasi sehingga bersifat korosif dan merusak ginjal</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Gejala klinis: 	Gangguan saraf sensoris</a:t>
            </a:r>
          </a:p>
          <a:p>
            <a:pPr eaLnBrk="1" fontAlgn="base" hangingPunct="1">
              <a:spcBef>
                <a:spcPct val="0"/>
              </a:spcBef>
              <a:spcAft>
                <a:spcPct val="0"/>
              </a:spcAft>
            </a:pPr>
            <a:r>
              <a:rPr lang="en-US" sz="1400" smtClean="0">
                <a:solidFill>
                  <a:srgbClr val="000000"/>
                </a:solidFill>
              </a:rPr>
              <a:t>		Gangguan saraf motorik:	lemah, tremor</a:t>
            </a:r>
          </a:p>
          <a:p>
            <a:pPr eaLnBrk="1" fontAlgn="base" hangingPunct="1">
              <a:spcBef>
                <a:spcPct val="0"/>
              </a:spcBef>
              <a:spcAft>
                <a:spcPct val="0"/>
              </a:spcAft>
            </a:pPr>
            <a:r>
              <a:rPr lang="en-US" sz="1400" smtClean="0">
                <a:solidFill>
                  <a:srgbClr val="000000"/>
                </a:solidFill>
              </a:rPr>
              <a:t>		Gangguan lain:	mental</a:t>
            </a:r>
          </a:p>
          <a:p>
            <a:pPr eaLnBrk="1" fontAlgn="base" hangingPunct="1">
              <a:spcBef>
                <a:spcPct val="0"/>
              </a:spcBef>
              <a:spcAft>
                <a:spcPct val="0"/>
              </a:spcAft>
            </a:pPr>
            <a:r>
              <a:rPr lang="en-US" sz="1400" smtClean="0">
                <a:solidFill>
                  <a:srgbClr val="000000"/>
                </a:solidFill>
              </a:rPr>
              <a:t>				sakit kepala</a:t>
            </a:r>
          </a:p>
          <a:p>
            <a:pPr eaLnBrk="1" fontAlgn="base" hangingPunct="1">
              <a:spcBef>
                <a:spcPct val="0"/>
              </a:spcBef>
              <a:spcAft>
                <a:spcPct val="0"/>
              </a:spcAft>
            </a:pPr>
            <a:r>
              <a:rPr lang="en-US" sz="1400" smtClean="0">
                <a:solidFill>
                  <a:srgbClr val="000000"/>
                </a:solidFill>
              </a:rPr>
              <a:t>				hipersalivasi</a:t>
            </a:r>
          </a:p>
        </p:txBody>
      </p:sp>
      <p:sp>
        <p:nvSpPr>
          <p:cNvPr id="17413" name="Rectangle 9"/>
          <p:cNvSpPr>
            <a:spLocks noChangeArrowheads="1"/>
          </p:cNvSpPr>
          <p:nvPr/>
        </p:nvSpPr>
        <p:spPr bwMode="auto">
          <a:xfrm>
            <a:off x="2790825" y="85725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17414" name="Picture 8" descr="http://www.gbg.bonet.se/bwf/art/har/fig.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143000" y="3429000"/>
            <a:ext cx="2362200"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0" descr="nimd_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3657600"/>
            <a:ext cx="3810000" cy="284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234914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23900" y="228600"/>
            <a:ext cx="7696200" cy="609600"/>
          </a:xfrm>
        </p:spPr>
        <p:txBody>
          <a:bodyPr/>
          <a:lstStyle/>
          <a:p>
            <a:pPr eaLnBrk="1" hangingPunct="1"/>
            <a:r>
              <a:rPr lang="en-US" sz="2400" smtClean="0"/>
              <a:t>Permasalahan dan usaha pencegahan</a:t>
            </a:r>
          </a:p>
        </p:txBody>
      </p:sp>
      <p:sp>
        <p:nvSpPr>
          <p:cNvPr id="18435" name="Text Box 4"/>
          <p:cNvSpPr txBox="1">
            <a:spLocks noChangeArrowheads="1"/>
          </p:cNvSpPr>
          <p:nvPr/>
        </p:nvSpPr>
        <p:spPr bwMode="auto">
          <a:xfrm>
            <a:off x="231775" y="1143000"/>
            <a:ext cx="868045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b="1" smtClean="0">
                <a:solidFill>
                  <a:srgbClr val="000000"/>
                </a:solidFill>
              </a:rPr>
              <a:t>Permasalahan:</a:t>
            </a:r>
            <a:r>
              <a:rPr lang="en-US" sz="1400" smtClean="0">
                <a:solidFill>
                  <a:srgbClr val="000000"/>
                </a:solidFill>
              </a:rPr>
              <a:t>		Residu didalam sedimen bertahan lama (40-70 th), shg dapat masuk rantai pakan</a:t>
            </a:r>
          </a:p>
          <a:p>
            <a:pPr eaLnBrk="1" fontAlgn="base" hangingPunct="1">
              <a:spcBef>
                <a:spcPct val="0"/>
              </a:spcBef>
              <a:spcAft>
                <a:spcPct val="0"/>
              </a:spcAft>
            </a:pPr>
            <a:r>
              <a:rPr lang="en-US" sz="1400" smtClean="0">
                <a:solidFill>
                  <a:srgbClr val="000000"/>
                </a:solidFill>
              </a:rPr>
              <a:t>			Kandungan normal dalam ikan : 0,1 – 0,2 mg/Kg bb</a:t>
            </a:r>
          </a:p>
          <a:p>
            <a:pPr eaLnBrk="1" fontAlgn="base" hangingPunct="1">
              <a:spcBef>
                <a:spcPct val="0"/>
              </a:spcBef>
              <a:spcAft>
                <a:spcPct val="0"/>
              </a:spcAft>
            </a:pPr>
            <a:r>
              <a:rPr lang="en-US" sz="1400" smtClean="0">
                <a:solidFill>
                  <a:srgbClr val="000000"/>
                </a:solidFill>
              </a:rPr>
              <a:t>			Daerah terkontaminasi dapat mencapai 9 – 22 mg/Kg</a:t>
            </a:r>
          </a:p>
          <a:p>
            <a:pPr eaLnBrk="1" fontAlgn="base" hangingPunct="1">
              <a:spcBef>
                <a:spcPct val="0"/>
              </a:spcBef>
              <a:spcAft>
                <a:spcPct val="0"/>
              </a:spcAft>
            </a:pPr>
            <a:r>
              <a:rPr lang="en-US" sz="1400" smtClean="0">
                <a:solidFill>
                  <a:srgbClr val="000000"/>
                </a:solidFill>
              </a:rPr>
              <a:t>			Mengkonsumsi ikan tuna sampai 85 g/hari, berbahaya pada ibu hamil</a:t>
            </a:r>
          </a:p>
          <a:p>
            <a:pPr eaLnBrk="1" fontAlgn="base" hangingPunct="1">
              <a:spcBef>
                <a:spcPct val="0"/>
              </a:spcBef>
              <a:spcAft>
                <a:spcPct val="0"/>
              </a:spcAft>
            </a:pPr>
            <a:r>
              <a:rPr lang="en-US" sz="1400" smtClean="0">
                <a:solidFill>
                  <a:srgbClr val="000000"/>
                </a:solidFill>
              </a:rPr>
              <a:t>			Masih banyak industri yang menggunakan merkuri</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b="1" smtClean="0">
                <a:solidFill>
                  <a:srgbClr val="000000"/>
                </a:solidFill>
              </a:rPr>
              <a:t>Usaha pencegahan</a:t>
            </a:r>
            <a:r>
              <a:rPr lang="en-US" sz="1400" smtClean="0">
                <a:solidFill>
                  <a:srgbClr val="000000"/>
                </a:solidFill>
              </a:rPr>
              <a:t>:		Bergantung bentuk senyawa Hg</a:t>
            </a:r>
          </a:p>
          <a:p>
            <a:pPr eaLnBrk="1" fontAlgn="base" hangingPunct="1">
              <a:spcBef>
                <a:spcPct val="0"/>
              </a:spcBef>
              <a:spcAft>
                <a:spcPct val="0"/>
              </a:spcAft>
            </a:pPr>
            <a:r>
              <a:rPr lang="en-US" sz="1400" smtClean="0">
                <a:solidFill>
                  <a:srgbClr val="000000"/>
                </a:solidFill>
              </a:rPr>
              <a:t>			Memindahkan korban/penduduk dari daerah polusi</a:t>
            </a:r>
          </a:p>
          <a:p>
            <a:pPr eaLnBrk="1" fontAlgn="base" hangingPunct="1">
              <a:spcBef>
                <a:spcPct val="0"/>
              </a:spcBef>
              <a:spcAft>
                <a:spcPct val="0"/>
              </a:spcAft>
            </a:pPr>
            <a:r>
              <a:rPr lang="en-US" sz="1400" smtClean="0">
                <a:solidFill>
                  <a:srgbClr val="000000"/>
                </a:solidFill>
              </a:rPr>
              <a:t>			pertama kali dilakukakan bila ada kasus segera diberi: putih telur, atau  susu</a:t>
            </a:r>
          </a:p>
          <a:p>
            <a:pPr eaLnBrk="1" fontAlgn="base" hangingPunct="1">
              <a:spcBef>
                <a:spcPct val="0"/>
              </a:spcBef>
              <a:spcAft>
                <a:spcPct val="0"/>
              </a:spcAft>
            </a:pPr>
            <a:r>
              <a:rPr lang="en-US" sz="1400" smtClean="0">
                <a:solidFill>
                  <a:srgbClr val="000000"/>
                </a:solidFill>
              </a:rPr>
              <a:t>			Diberi obat pencahar</a:t>
            </a:r>
          </a:p>
          <a:p>
            <a:pPr eaLnBrk="1" fontAlgn="base" hangingPunct="1">
              <a:spcBef>
                <a:spcPct val="0"/>
              </a:spcBef>
              <a:spcAft>
                <a:spcPct val="0"/>
              </a:spcAft>
            </a:pPr>
            <a:r>
              <a:rPr lang="en-US" sz="1400" smtClean="0">
                <a:solidFill>
                  <a:srgbClr val="000000"/>
                </a:solidFill>
              </a:rPr>
              <a:t>			dengan khelator : 	BAL</a:t>
            </a:r>
          </a:p>
          <a:p>
            <a:pPr eaLnBrk="1" fontAlgn="base" hangingPunct="1">
              <a:spcBef>
                <a:spcPct val="0"/>
              </a:spcBef>
              <a:spcAft>
                <a:spcPct val="0"/>
              </a:spcAft>
            </a:pPr>
            <a:r>
              <a:rPr lang="en-US" sz="1400" smtClean="0">
                <a:solidFill>
                  <a:srgbClr val="000000"/>
                </a:solidFill>
              </a:rPr>
              <a:t>					N-asetylat</a:t>
            </a:r>
          </a:p>
          <a:p>
            <a:pPr eaLnBrk="1" fontAlgn="base" hangingPunct="1">
              <a:spcBef>
                <a:spcPct val="0"/>
              </a:spcBef>
              <a:spcAft>
                <a:spcPct val="0"/>
              </a:spcAft>
            </a:pPr>
            <a:r>
              <a:rPr lang="en-US" sz="1400" smtClean="0">
                <a:solidFill>
                  <a:srgbClr val="000000"/>
                </a:solidFill>
              </a:rPr>
              <a:t>					N-asetyl penisilamin</a:t>
            </a:r>
          </a:p>
          <a:p>
            <a:pPr eaLnBrk="1" fontAlgn="base" hangingPunct="1">
              <a:spcBef>
                <a:spcPct val="0"/>
              </a:spcBef>
              <a:spcAft>
                <a:spcPct val="0"/>
              </a:spcAft>
            </a:pPr>
            <a:r>
              <a:rPr lang="en-US" sz="1400" smtClean="0">
                <a:solidFill>
                  <a:srgbClr val="000000"/>
                </a:solidFill>
              </a:rPr>
              <a:t>			bentuk alkil sulit diobati</a:t>
            </a:r>
          </a:p>
          <a:p>
            <a:pPr eaLnBrk="1" fontAlgn="base" hangingPunct="1">
              <a:spcBef>
                <a:spcPct val="0"/>
              </a:spcBef>
              <a:spcAft>
                <a:spcPct val="0"/>
              </a:spcAft>
            </a:pPr>
            <a:endParaRPr lang="en-US" sz="1400" smtClean="0">
              <a:solidFill>
                <a:srgbClr val="000000"/>
              </a:solidFill>
            </a:endParaRPr>
          </a:p>
        </p:txBody>
      </p:sp>
    </p:spTree>
    <p:extLst>
      <p:ext uri="{BB962C8B-B14F-4D97-AF65-F5344CB8AC3E}">
        <p14:creationId xmlns:p14="http://schemas.microsoft.com/office/powerpoint/2010/main" val="133539749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62000" y="228600"/>
            <a:ext cx="7620000" cy="533400"/>
          </a:xfrm>
        </p:spPr>
        <p:txBody>
          <a:bodyPr/>
          <a:lstStyle/>
          <a:p>
            <a:pPr eaLnBrk="1" hangingPunct="1"/>
            <a:r>
              <a:rPr lang="en-US" sz="2400" smtClean="0"/>
              <a:t>Toksisitas kadmium (Cd)</a:t>
            </a:r>
          </a:p>
        </p:txBody>
      </p:sp>
      <p:sp>
        <p:nvSpPr>
          <p:cNvPr id="19459" name="Text Box 4"/>
          <p:cNvSpPr txBox="1">
            <a:spLocks noChangeArrowheads="1"/>
          </p:cNvSpPr>
          <p:nvPr/>
        </p:nvSpPr>
        <p:spPr bwMode="auto">
          <a:xfrm>
            <a:off x="898525" y="1001713"/>
            <a:ext cx="7966075" cy="52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smtClean="0">
                <a:solidFill>
                  <a:srgbClr val="000000"/>
                </a:solidFill>
              </a:rPr>
              <a:t>Kegunaan:		Industri pelapisan logam</a:t>
            </a:r>
          </a:p>
          <a:p>
            <a:pPr eaLnBrk="1" fontAlgn="base" hangingPunct="1">
              <a:spcBef>
                <a:spcPct val="0"/>
              </a:spcBef>
              <a:spcAft>
                <a:spcPct val="0"/>
              </a:spcAft>
            </a:pPr>
            <a:r>
              <a:rPr lang="en-US" sz="1400" smtClean="0">
                <a:solidFill>
                  <a:srgbClr val="000000"/>
                </a:solidFill>
              </a:rPr>
              <a:t>		Industri Ni-Cd bateri</a:t>
            </a:r>
          </a:p>
          <a:p>
            <a:pPr eaLnBrk="1" fontAlgn="base" hangingPunct="1">
              <a:spcBef>
                <a:spcPct val="0"/>
              </a:spcBef>
              <a:spcAft>
                <a:spcPct val="0"/>
              </a:spcAft>
            </a:pPr>
            <a:r>
              <a:rPr lang="en-US" sz="1400" smtClean="0">
                <a:solidFill>
                  <a:srgbClr val="000000"/>
                </a:solidFill>
              </a:rPr>
              <a:t>		Proses fotografi</a:t>
            </a:r>
          </a:p>
          <a:p>
            <a:pPr eaLnBrk="1" fontAlgn="base" hangingPunct="1">
              <a:spcBef>
                <a:spcPct val="0"/>
              </a:spcBef>
              <a:spcAft>
                <a:spcPct val="0"/>
              </a:spcAft>
            </a:pPr>
            <a:r>
              <a:rPr lang="en-US" sz="1400" smtClean="0">
                <a:solidFill>
                  <a:srgbClr val="000000"/>
                </a:solidFill>
              </a:rPr>
              <a:t>		Pabrik gelas dan campuran perak</a:t>
            </a:r>
          </a:p>
          <a:p>
            <a:pPr eaLnBrk="1" fontAlgn="base" hangingPunct="1">
              <a:spcBef>
                <a:spcPct val="0"/>
              </a:spcBef>
              <a:spcAft>
                <a:spcPct val="0"/>
              </a:spcAft>
            </a:pPr>
            <a:r>
              <a:rPr lang="en-US" sz="1400" smtClean="0">
                <a:solidFill>
                  <a:srgbClr val="000000"/>
                </a:solidFill>
              </a:rPr>
              <a:t>		Produksi foto-elektrik</a:t>
            </a:r>
          </a:p>
          <a:p>
            <a:pPr eaLnBrk="1" fontAlgn="base" hangingPunct="1">
              <a:spcBef>
                <a:spcPct val="0"/>
              </a:spcBef>
              <a:spcAft>
                <a:spcPct val="0"/>
              </a:spcAft>
            </a:pPr>
            <a:r>
              <a:rPr lang="en-US" sz="1400" smtClean="0">
                <a:solidFill>
                  <a:srgbClr val="000000"/>
                </a:solidFill>
              </a:rPr>
              <a:t>		Fotokonduktor</a:t>
            </a:r>
          </a:p>
          <a:p>
            <a:pPr eaLnBrk="1" fontAlgn="base" hangingPunct="1">
              <a:spcBef>
                <a:spcPct val="0"/>
              </a:spcBef>
              <a:spcAft>
                <a:spcPct val="0"/>
              </a:spcAft>
            </a:pPr>
            <a:r>
              <a:rPr lang="en-US" sz="1400" smtClean="0">
                <a:solidFill>
                  <a:srgbClr val="000000"/>
                </a:solidFill>
              </a:rPr>
              <a:t>		Industri porselin danm keramik</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Mekanisme toksisitas:	Diabsorpsi dalam saluran pencernaan</a:t>
            </a:r>
          </a:p>
          <a:p>
            <a:pPr eaLnBrk="1" fontAlgn="base" hangingPunct="1">
              <a:spcBef>
                <a:spcPct val="0"/>
              </a:spcBef>
              <a:spcAft>
                <a:spcPct val="0"/>
              </a:spcAft>
            </a:pPr>
            <a:r>
              <a:rPr lang="en-US" sz="1400" smtClean="0">
                <a:solidFill>
                  <a:srgbClr val="000000"/>
                </a:solidFill>
              </a:rPr>
              <a:t>		Terakumulasi dalam dlam ginjal, membentuk ikatan protein sebagai metalothionein</a:t>
            </a:r>
          </a:p>
          <a:p>
            <a:pPr eaLnBrk="1" fontAlgn="base" hangingPunct="1">
              <a:spcBef>
                <a:spcPct val="0"/>
              </a:spcBef>
              <a:spcAft>
                <a:spcPct val="0"/>
              </a:spcAft>
            </a:pPr>
            <a:r>
              <a:rPr lang="en-US" sz="1400" smtClean="0">
                <a:solidFill>
                  <a:srgbClr val="000000"/>
                </a:solidFill>
              </a:rPr>
              <a:t>		berikatan dengan sistem enzim dalam gugus: 	Karboksil</a:t>
            </a:r>
          </a:p>
          <a:p>
            <a:pPr eaLnBrk="1" fontAlgn="base" hangingPunct="1">
              <a:spcBef>
                <a:spcPct val="0"/>
              </a:spcBef>
              <a:spcAft>
                <a:spcPct val="0"/>
              </a:spcAft>
            </a:pPr>
            <a:r>
              <a:rPr lang="en-US" sz="1400" smtClean="0">
                <a:solidFill>
                  <a:srgbClr val="000000"/>
                </a:solidFill>
              </a:rPr>
              <a:t>						histidil</a:t>
            </a:r>
          </a:p>
          <a:p>
            <a:pPr eaLnBrk="1" fontAlgn="base" hangingPunct="1">
              <a:spcBef>
                <a:spcPct val="0"/>
              </a:spcBef>
              <a:spcAft>
                <a:spcPct val="0"/>
              </a:spcAft>
            </a:pPr>
            <a:r>
              <a:rPr lang="en-US" sz="1400" smtClean="0">
                <a:solidFill>
                  <a:srgbClr val="000000"/>
                </a:solidFill>
              </a:rPr>
              <a:t>						hidroksil</a:t>
            </a:r>
          </a:p>
          <a:p>
            <a:pPr eaLnBrk="1" fontAlgn="base" hangingPunct="1">
              <a:spcBef>
                <a:spcPct val="0"/>
              </a:spcBef>
              <a:spcAft>
                <a:spcPct val="0"/>
              </a:spcAft>
            </a:pPr>
            <a:r>
              <a:rPr lang="en-US" sz="1400" smtClean="0">
                <a:solidFill>
                  <a:srgbClr val="000000"/>
                </a:solidFill>
              </a:rPr>
              <a:t>						fosfatil</a:t>
            </a:r>
          </a:p>
          <a:p>
            <a:pPr eaLnBrk="1" fontAlgn="base" hangingPunct="1">
              <a:spcBef>
                <a:spcPct val="0"/>
              </a:spcBef>
              <a:spcAft>
                <a:spcPct val="0"/>
              </a:spcAft>
            </a:pPr>
            <a:r>
              <a:rPr lang="en-US" sz="1400" smtClean="0">
                <a:solidFill>
                  <a:srgbClr val="000000"/>
                </a:solidFill>
              </a:rPr>
              <a:t>		sehingga kerja enzim terhambat</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Gejala:		lebih beracun bila melalui inhalasi		akut	empisema paru</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mati</a:t>
            </a:r>
          </a:p>
          <a:p>
            <a:pPr eaLnBrk="1" fontAlgn="base" hangingPunct="1">
              <a:spcBef>
                <a:spcPct val="0"/>
              </a:spcBef>
              <a:spcAft>
                <a:spcPct val="0"/>
              </a:spcAft>
            </a:pPr>
            <a:r>
              <a:rPr lang="en-US" sz="1400" smtClean="0">
                <a:solidFill>
                  <a:srgbClr val="000000"/>
                </a:solidFill>
              </a:rPr>
              <a:t>		Kronis:	nefrotoksisitas, proteinuria, glikosuria, aminoasiduria</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a:t>
            </a:r>
          </a:p>
          <a:p>
            <a:pPr eaLnBrk="1" fontAlgn="base" hangingPunct="1">
              <a:spcBef>
                <a:spcPct val="0"/>
              </a:spcBef>
              <a:spcAft>
                <a:spcPct val="0"/>
              </a:spcAft>
            </a:pPr>
            <a:endParaRPr lang="en-US" sz="1400" smtClean="0">
              <a:solidFill>
                <a:srgbClr val="000000"/>
              </a:solidFill>
            </a:endParaRPr>
          </a:p>
          <a:p>
            <a:pPr eaLnBrk="1" fontAlgn="base" hangingPunct="1">
              <a:spcBef>
                <a:spcPct val="0"/>
              </a:spcBef>
              <a:spcAft>
                <a:spcPct val="0"/>
              </a:spcAft>
            </a:pPr>
            <a:r>
              <a:rPr lang="en-US" sz="1400" smtClean="0">
                <a:solidFill>
                  <a:srgbClr val="000000"/>
                </a:solidFill>
              </a:rPr>
              <a:t>		</a:t>
            </a:r>
            <a:r>
              <a:rPr lang="en-US" sz="2000" b="1" smtClean="0">
                <a:solidFill>
                  <a:srgbClr val="000000"/>
                </a:solidFill>
              </a:rPr>
              <a:t>Itai-itai disease</a:t>
            </a:r>
            <a:endParaRPr lang="en-US" sz="1400" smtClean="0">
              <a:solidFill>
                <a:srgbClr val="000000"/>
              </a:solidFill>
            </a:endParaRPr>
          </a:p>
        </p:txBody>
      </p:sp>
      <p:sp>
        <p:nvSpPr>
          <p:cNvPr id="19460" name="Line 5"/>
          <p:cNvSpPr>
            <a:spLocks noChangeShapeType="1"/>
          </p:cNvSpPr>
          <p:nvPr/>
        </p:nvSpPr>
        <p:spPr bwMode="auto">
          <a:xfrm>
            <a:off x="5410200" y="4572000"/>
            <a:ext cx="914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9461" name="Line 6"/>
          <p:cNvSpPr>
            <a:spLocks noChangeShapeType="1"/>
          </p:cNvSpPr>
          <p:nvPr/>
        </p:nvSpPr>
        <p:spPr bwMode="auto">
          <a:xfrm>
            <a:off x="6858000" y="4572000"/>
            <a:ext cx="304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19462" name="Line 7"/>
          <p:cNvSpPr>
            <a:spLocks noChangeShapeType="1"/>
          </p:cNvSpPr>
          <p:nvPr/>
        </p:nvSpPr>
        <p:spPr bwMode="auto">
          <a:xfrm flipH="1">
            <a:off x="7543800" y="4724400"/>
            <a:ext cx="15240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Tree>
    <p:extLst>
      <p:ext uri="{BB962C8B-B14F-4D97-AF65-F5344CB8AC3E}">
        <p14:creationId xmlns:p14="http://schemas.microsoft.com/office/powerpoint/2010/main" val="51787029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09600" y="228600"/>
            <a:ext cx="7924800" cy="685800"/>
          </a:xfrm>
        </p:spPr>
        <p:txBody>
          <a:bodyPr/>
          <a:lstStyle/>
          <a:p>
            <a:pPr eaLnBrk="1" hangingPunct="1"/>
            <a:r>
              <a:rPr lang="en-US" sz="2400" smtClean="0"/>
              <a:t>Itai-itai disease</a:t>
            </a:r>
          </a:p>
        </p:txBody>
      </p:sp>
      <p:sp>
        <p:nvSpPr>
          <p:cNvPr id="20483" name="Rectangle 5"/>
          <p:cNvSpPr>
            <a:spLocks noChangeArrowheads="1"/>
          </p:cNvSpPr>
          <p:nvPr/>
        </p:nvSpPr>
        <p:spPr bwMode="auto">
          <a:xfrm>
            <a:off x="2171700" y="16716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0484" name="Picture 4" descr="http://www.kanazawa-med.ac.jp/~pubhealt/cadmium2/itaiitai-e/fig1-2e.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04800" y="2957513"/>
            <a:ext cx="5029200"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Rectangle 7"/>
          <p:cNvSpPr>
            <a:spLocks noChangeArrowheads="1"/>
          </p:cNvSpPr>
          <p:nvPr/>
        </p:nvSpPr>
        <p:spPr bwMode="auto">
          <a:xfrm>
            <a:off x="3643313" y="16716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0486" name="Picture 6" descr="http://ic.ucsc.edu/~flegal/etox80e/Images/itai-itai.jpg"/>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6324600" y="2971800"/>
            <a:ext cx="1857375"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Text Box 8"/>
          <p:cNvSpPr txBox="1">
            <a:spLocks noChangeArrowheads="1"/>
          </p:cNvSpPr>
          <p:nvPr/>
        </p:nvSpPr>
        <p:spPr bwMode="auto">
          <a:xfrm>
            <a:off x="822325" y="925513"/>
            <a:ext cx="6602413"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400" smtClean="0">
                <a:solidFill>
                  <a:srgbClr val="000000"/>
                </a:solidFill>
              </a:rPr>
              <a:t>-Pertama ditemukan di habitat S. Jinzu di Jepang</a:t>
            </a:r>
          </a:p>
          <a:p>
            <a:pPr eaLnBrk="1" fontAlgn="base" hangingPunct="1">
              <a:spcBef>
                <a:spcPct val="0"/>
              </a:spcBef>
              <a:spcAft>
                <a:spcPct val="0"/>
              </a:spcAft>
              <a:buFontTx/>
              <a:buChar char="-"/>
            </a:pPr>
            <a:r>
              <a:rPr lang="en-US" sz="1400" smtClean="0">
                <a:solidFill>
                  <a:srgbClr val="000000"/>
                </a:solidFill>
              </a:rPr>
              <a:t>kasus, korban merasa sakit pada tulang: daerah pinggul dan iga</a:t>
            </a:r>
          </a:p>
          <a:p>
            <a:pPr eaLnBrk="1" fontAlgn="base" hangingPunct="1">
              <a:spcBef>
                <a:spcPct val="0"/>
              </a:spcBef>
              <a:spcAft>
                <a:spcPct val="0"/>
              </a:spcAft>
              <a:buFontTx/>
              <a:buChar char="-"/>
            </a:pPr>
            <a:r>
              <a:rPr lang="en-US" sz="1400" smtClean="0">
                <a:solidFill>
                  <a:srgbClr val="000000"/>
                </a:solidFill>
              </a:rPr>
              <a:t>Gejala mirip :rheumatik, neuralgia, neuritis</a:t>
            </a:r>
          </a:p>
          <a:p>
            <a:pPr eaLnBrk="1" fontAlgn="base" hangingPunct="1">
              <a:spcBef>
                <a:spcPct val="0"/>
              </a:spcBef>
              <a:spcAft>
                <a:spcPct val="0"/>
              </a:spcAft>
              <a:buFontTx/>
              <a:buChar char="-"/>
            </a:pPr>
            <a:r>
              <a:rPr lang="en-US" sz="1400" smtClean="0">
                <a:solidFill>
                  <a:srgbClr val="000000"/>
                </a:solidFill>
              </a:rPr>
              <a:t>Rasa sakit pada pinggul: pinggul diangkat seperti bebek</a:t>
            </a:r>
          </a:p>
          <a:p>
            <a:pPr eaLnBrk="1" fontAlgn="base" hangingPunct="1">
              <a:spcBef>
                <a:spcPct val="0"/>
              </a:spcBef>
              <a:spcAft>
                <a:spcPct val="0"/>
              </a:spcAft>
              <a:buFontTx/>
              <a:buChar char="-"/>
            </a:pPr>
            <a:r>
              <a:rPr lang="en-US" sz="1400" smtClean="0">
                <a:solidFill>
                  <a:srgbClr val="000000"/>
                </a:solidFill>
              </a:rPr>
              <a:t>Terjadi pada wanita umur 40 – 50 tahun, hidup dalam lokasi ytersebut &gt;30 tahun</a:t>
            </a:r>
          </a:p>
          <a:p>
            <a:pPr eaLnBrk="1" fontAlgn="base" hangingPunct="1">
              <a:spcBef>
                <a:spcPct val="0"/>
              </a:spcBef>
              <a:spcAft>
                <a:spcPct val="0"/>
              </a:spcAft>
              <a:buFontTx/>
              <a:buChar char="-"/>
            </a:pPr>
            <a:r>
              <a:rPr lang="en-US" sz="1400" smtClean="0">
                <a:solidFill>
                  <a:srgbClr val="000000"/>
                </a:solidFill>
              </a:rPr>
              <a:t>Penyakit terus berlanjut sampai 10 tahun</a:t>
            </a:r>
          </a:p>
          <a:p>
            <a:pPr eaLnBrk="1" fontAlgn="base" hangingPunct="1">
              <a:spcBef>
                <a:spcPct val="0"/>
              </a:spcBef>
              <a:spcAft>
                <a:spcPct val="0"/>
              </a:spcAft>
              <a:buFontTx/>
              <a:buChar char="-"/>
            </a:pPr>
            <a:r>
              <a:rPr lang="en-US" sz="1400" smtClean="0">
                <a:solidFill>
                  <a:srgbClr val="000000"/>
                </a:solidFill>
              </a:rPr>
              <a:t>Terjadi patah tulang pada beberapa lokasi: 28 pd tulang iga; dan 72 pada tulang yang lain</a:t>
            </a:r>
          </a:p>
        </p:txBody>
      </p:sp>
    </p:spTree>
    <p:extLst>
      <p:ext uri="{BB962C8B-B14F-4D97-AF65-F5344CB8AC3E}">
        <p14:creationId xmlns:p14="http://schemas.microsoft.com/office/powerpoint/2010/main" val="7667820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47700" y="228600"/>
            <a:ext cx="7848600" cy="685800"/>
          </a:xfrm>
        </p:spPr>
        <p:txBody>
          <a:bodyPr/>
          <a:lstStyle/>
          <a:p>
            <a:pPr eaLnBrk="1" hangingPunct="1"/>
            <a:r>
              <a:rPr lang="en-US" sz="2400" smtClean="0"/>
              <a:t>Pemeriksaan laboratorium</a:t>
            </a:r>
          </a:p>
        </p:txBody>
      </p:sp>
      <p:sp>
        <p:nvSpPr>
          <p:cNvPr id="21507" name="Text Box 4"/>
          <p:cNvSpPr txBox="1">
            <a:spLocks noChangeArrowheads="1"/>
          </p:cNvSpPr>
          <p:nvPr/>
        </p:nvSpPr>
        <p:spPr bwMode="auto">
          <a:xfrm>
            <a:off x="746125" y="1230313"/>
            <a:ext cx="641508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buFontTx/>
              <a:buChar char="-"/>
            </a:pPr>
            <a:r>
              <a:rPr lang="en-US" sz="1400" smtClean="0">
                <a:solidFill>
                  <a:srgbClr val="000000"/>
                </a:solidFill>
              </a:rPr>
              <a:t>Terjadi osteo-malasea		osteoporosis</a:t>
            </a:r>
          </a:p>
          <a:p>
            <a:pPr eaLnBrk="1" fontAlgn="base" hangingPunct="1">
              <a:spcBef>
                <a:spcPct val="0"/>
              </a:spcBef>
              <a:spcAft>
                <a:spcPct val="0"/>
              </a:spcAft>
              <a:buFontTx/>
              <a:buChar char="-"/>
            </a:pPr>
            <a:r>
              <a:rPr lang="en-US" sz="1400" smtClean="0">
                <a:solidFill>
                  <a:srgbClr val="000000"/>
                </a:solidFill>
              </a:rPr>
              <a:t>Mineral terbongkar, terjadi interaksi ikatan Ca dengan Cd: Ca menurun, Cd meningkat</a:t>
            </a:r>
          </a:p>
          <a:p>
            <a:pPr eaLnBrk="1" fontAlgn="base" hangingPunct="1">
              <a:spcBef>
                <a:spcPct val="0"/>
              </a:spcBef>
              <a:spcAft>
                <a:spcPct val="0"/>
              </a:spcAft>
              <a:buFontTx/>
              <a:buChar char="-"/>
            </a:pPr>
            <a:r>
              <a:rPr lang="en-US" sz="1400" smtClean="0">
                <a:solidFill>
                  <a:srgbClr val="000000"/>
                </a:solidFill>
              </a:rPr>
              <a:t>Ginjal tidak berfungsi: glikosuria., proteinuria</a:t>
            </a:r>
          </a:p>
        </p:txBody>
      </p:sp>
      <p:sp>
        <p:nvSpPr>
          <p:cNvPr id="21508" name="Rectangle 6"/>
          <p:cNvSpPr>
            <a:spLocks noChangeArrowheads="1"/>
          </p:cNvSpPr>
          <p:nvPr/>
        </p:nvSpPr>
        <p:spPr bwMode="auto">
          <a:xfrm>
            <a:off x="1738313" y="16764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1509" name="Picture 5" descr="http://www.kanazawa-med.ac.jp/~pubhealt/ikadai2/itaiitai-e/fig5.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04800" y="2133600"/>
            <a:ext cx="3214688"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Line 7"/>
          <p:cNvSpPr>
            <a:spLocks noChangeShapeType="1"/>
          </p:cNvSpPr>
          <p:nvPr/>
        </p:nvSpPr>
        <p:spPr bwMode="auto">
          <a:xfrm>
            <a:off x="2514600" y="1371600"/>
            <a:ext cx="838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
        <p:nvSpPr>
          <p:cNvPr id="21511" name="Rectangle 9"/>
          <p:cNvSpPr>
            <a:spLocks noChangeArrowheads="1"/>
          </p:cNvSpPr>
          <p:nvPr/>
        </p:nvSpPr>
        <p:spPr bwMode="auto">
          <a:xfrm>
            <a:off x="1795463" y="15763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1512" name="Picture 8" descr="http://www.kanazawa-med.ac.jp/~pubhealt/ikadai2/itaiitai-e/fig6.jpg"/>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304800" y="4343400"/>
            <a:ext cx="3233738"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3" name="Rectangle 11"/>
          <p:cNvSpPr>
            <a:spLocks noChangeArrowheads="1"/>
          </p:cNvSpPr>
          <p:nvPr/>
        </p:nvSpPr>
        <p:spPr bwMode="auto">
          <a:xfrm>
            <a:off x="2081213" y="17668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1514" name="Picture 10" descr="http://www.kanazawa-med.ac.jp/~pubhealt/ikadai2/itaiitai-e/fig3.jpg"/>
          <p:cNvPicPr>
            <a:picLocks noChangeAspect="1" noChangeArrowheads="1"/>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4572000" y="2057400"/>
            <a:ext cx="3252788"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5" name="Rectangle 13"/>
          <p:cNvSpPr>
            <a:spLocks noChangeArrowheads="1"/>
          </p:cNvSpPr>
          <p:nvPr/>
        </p:nvSpPr>
        <p:spPr bwMode="auto">
          <a:xfrm>
            <a:off x="1909763" y="16525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id-ID" sz="2400" smtClean="0">
              <a:solidFill>
                <a:srgbClr val="000000"/>
              </a:solidFill>
            </a:endParaRPr>
          </a:p>
        </p:txBody>
      </p:sp>
      <p:pic>
        <p:nvPicPr>
          <p:cNvPr id="21516" name="Picture 12" descr="http://www.kanazawa-med.ac.jp/~pubhealt/ikadai2/itaiitai-e/fig4.jpg"/>
          <p:cNvPicPr>
            <a:picLocks noChangeAspect="1" noChangeArrowheads="1"/>
          </p:cNvPicPr>
          <p:nvPr/>
        </p:nvPicPr>
        <p:blipFill>
          <a:blip r:embed="rId8" r:link="rId9">
            <a:extLst>
              <a:ext uri="{28A0092B-C50C-407E-A947-70E740481C1C}">
                <a14:useLocalDpi xmlns:a14="http://schemas.microsoft.com/office/drawing/2010/main" val="0"/>
              </a:ext>
            </a:extLst>
          </a:blip>
          <a:srcRect/>
          <a:stretch>
            <a:fillRect/>
          </a:stretch>
        </p:blipFill>
        <p:spPr bwMode="auto">
          <a:xfrm>
            <a:off x="4572000" y="4419600"/>
            <a:ext cx="3124200"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542486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62000" y="609600"/>
            <a:ext cx="7696200" cy="609600"/>
          </a:xfrm>
        </p:spPr>
        <p:txBody>
          <a:bodyPr/>
          <a:lstStyle/>
          <a:p>
            <a:pPr eaLnBrk="1" hangingPunct="1"/>
            <a:r>
              <a:rPr lang="en-US" sz="3200" smtClean="0">
                <a:solidFill>
                  <a:srgbClr val="FF0000"/>
                </a:solidFill>
              </a:rPr>
              <a:t>TOKSISITAS BESI (Fe)</a:t>
            </a:r>
          </a:p>
        </p:txBody>
      </p:sp>
      <p:sp>
        <p:nvSpPr>
          <p:cNvPr id="22531" name="Text Box 4"/>
          <p:cNvSpPr txBox="1">
            <a:spLocks noChangeArrowheads="1"/>
          </p:cNvSpPr>
          <p:nvPr/>
        </p:nvSpPr>
        <p:spPr bwMode="auto">
          <a:xfrm>
            <a:off x="1143000" y="1447800"/>
            <a:ext cx="6934200" cy="48387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buFontTx/>
              <a:buChar char="-"/>
            </a:pPr>
            <a:r>
              <a:rPr lang="en-US" smtClean="0">
                <a:solidFill>
                  <a:srgbClr val="FFFF00"/>
                </a:solidFill>
              </a:rPr>
              <a:t>Fe merupakn unsur esensial mikro		enzim dan pembentuk Hb</a:t>
            </a:r>
          </a:p>
          <a:p>
            <a:pPr eaLnBrk="1" fontAlgn="base" hangingPunct="1">
              <a:spcBef>
                <a:spcPct val="0"/>
              </a:spcBef>
              <a:spcAft>
                <a:spcPct val="0"/>
              </a:spcAft>
              <a:buFontTx/>
              <a:buChar char="-"/>
            </a:pPr>
            <a:endParaRPr lang="en-US" smtClean="0">
              <a:solidFill>
                <a:srgbClr val="FFFF00"/>
              </a:solidFill>
            </a:endParaRPr>
          </a:p>
          <a:p>
            <a:pPr eaLnBrk="1" fontAlgn="base" hangingPunct="1">
              <a:spcBef>
                <a:spcPct val="0"/>
              </a:spcBef>
              <a:spcAft>
                <a:spcPct val="0"/>
              </a:spcAft>
              <a:buFontTx/>
              <a:buChar char="-"/>
            </a:pPr>
            <a:r>
              <a:rPr lang="en-US" smtClean="0">
                <a:solidFill>
                  <a:srgbClr val="FFFF00"/>
                </a:solidFill>
              </a:rPr>
              <a:t>Toksisitas sering terjadi pada anak-anak</a:t>
            </a:r>
          </a:p>
          <a:p>
            <a:pPr eaLnBrk="1" fontAlgn="base" hangingPunct="1">
              <a:spcBef>
                <a:spcPct val="0"/>
              </a:spcBef>
              <a:spcAft>
                <a:spcPct val="0"/>
              </a:spcAft>
            </a:pPr>
            <a:endParaRPr lang="en-US" smtClean="0">
              <a:solidFill>
                <a:srgbClr val="FFFF00"/>
              </a:solidFill>
            </a:endParaRPr>
          </a:p>
          <a:p>
            <a:pPr eaLnBrk="1" fontAlgn="base" hangingPunct="1">
              <a:spcBef>
                <a:spcPct val="0"/>
              </a:spcBef>
              <a:spcAft>
                <a:spcPct val="0"/>
              </a:spcAft>
              <a:buFontTx/>
              <a:buChar char="-"/>
            </a:pPr>
            <a:r>
              <a:rPr lang="en-US" smtClean="0">
                <a:solidFill>
                  <a:srgbClr val="FFFF00"/>
                </a:solidFill>
              </a:rPr>
              <a:t>Jarang menyebabkan kematian</a:t>
            </a:r>
          </a:p>
          <a:p>
            <a:pPr eaLnBrk="1" fontAlgn="base" hangingPunct="1">
              <a:spcBef>
                <a:spcPct val="0"/>
              </a:spcBef>
              <a:spcAft>
                <a:spcPct val="0"/>
              </a:spcAft>
              <a:buFontTx/>
              <a:buChar char="-"/>
            </a:pPr>
            <a:endParaRPr lang="en-US" smtClean="0">
              <a:solidFill>
                <a:srgbClr val="FFFF00"/>
              </a:solidFill>
            </a:endParaRPr>
          </a:p>
          <a:p>
            <a:pPr eaLnBrk="1" fontAlgn="base" hangingPunct="1">
              <a:spcBef>
                <a:spcPct val="0"/>
              </a:spcBef>
              <a:spcAft>
                <a:spcPct val="0"/>
              </a:spcAft>
              <a:buFontTx/>
              <a:buChar char="-"/>
            </a:pPr>
            <a:r>
              <a:rPr lang="en-US" smtClean="0">
                <a:solidFill>
                  <a:srgbClr val="FFFF00"/>
                </a:solidFill>
              </a:rPr>
              <a:t>Menyebabkan gangguan mental serius</a:t>
            </a:r>
          </a:p>
          <a:p>
            <a:pPr eaLnBrk="1" fontAlgn="base" hangingPunct="1">
              <a:spcBef>
                <a:spcPct val="0"/>
              </a:spcBef>
              <a:spcAft>
                <a:spcPct val="0"/>
              </a:spcAft>
              <a:buFontTx/>
              <a:buChar char="-"/>
            </a:pPr>
            <a:endParaRPr lang="en-US" smtClean="0">
              <a:solidFill>
                <a:srgbClr val="FFFF00"/>
              </a:solidFill>
            </a:endParaRPr>
          </a:p>
          <a:p>
            <a:pPr eaLnBrk="1" fontAlgn="base" hangingPunct="1">
              <a:spcBef>
                <a:spcPct val="0"/>
              </a:spcBef>
              <a:spcAft>
                <a:spcPct val="0"/>
              </a:spcAft>
              <a:buFontTx/>
              <a:buChar char="-"/>
            </a:pPr>
            <a:r>
              <a:rPr lang="en-US" smtClean="0">
                <a:solidFill>
                  <a:srgbClr val="FFFF00"/>
                </a:solidFill>
              </a:rPr>
              <a:t>Kejadian:</a:t>
            </a:r>
          </a:p>
          <a:p>
            <a:pPr lvl="1" eaLnBrk="1" fontAlgn="base" hangingPunct="1">
              <a:spcBef>
                <a:spcPct val="0"/>
              </a:spcBef>
              <a:spcAft>
                <a:spcPct val="0"/>
              </a:spcAft>
              <a:buFontTx/>
              <a:buChar char="-"/>
            </a:pPr>
            <a:r>
              <a:rPr lang="en-US" smtClean="0">
                <a:solidFill>
                  <a:srgbClr val="FFFF00"/>
                </a:solidFill>
              </a:rPr>
              <a:t>Diberikan pada anak dalam bentuk vitamin/obat</a:t>
            </a:r>
          </a:p>
          <a:p>
            <a:pPr lvl="1" eaLnBrk="1" fontAlgn="base" hangingPunct="1">
              <a:spcBef>
                <a:spcPct val="0"/>
              </a:spcBef>
              <a:spcAft>
                <a:spcPct val="0"/>
              </a:spcAft>
            </a:pPr>
            <a:endParaRPr lang="en-US" smtClean="0">
              <a:solidFill>
                <a:srgbClr val="FFFF00"/>
              </a:solidFill>
            </a:endParaRPr>
          </a:p>
          <a:p>
            <a:pPr lvl="1" eaLnBrk="1" fontAlgn="base" hangingPunct="1">
              <a:spcBef>
                <a:spcPct val="0"/>
              </a:spcBef>
              <a:spcAft>
                <a:spcPct val="0"/>
              </a:spcAft>
              <a:buFontTx/>
              <a:buChar char="-"/>
            </a:pPr>
            <a:r>
              <a:rPr lang="en-US" smtClean="0">
                <a:solidFill>
                  <a:srgbClr val="FFFF00"/>
                </a:solidFill>
              </a:rPr>
              <a:t>Anak makan sembarangan dilingkungan sekitar</a:t>
            </a:r>
          </a:p>
        </p:txBody>
      </p:sp>
      <p:sp>
        <p:nvSpPr>
          <p:cNvPr id="22532" name="Line 5"/>
          <p:cNvSpPr>
            <a:spLocks noChangeShapeType="1"/>
          </p:cNvSpPr>
          <p:nvPr/>
        </p:nvSpPr>
        <p:spPr bwMode="auto">
          <a:xfrm>
            <a:off x="5638800" y="1752600"/>
            <a:ext cx="1066800" cy="0"/>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id-ID" sz="2400" smtClean="0">
              <a:solidFill>
                <a:srgbClr val="000000"/>
              </a:solidFill>
            </a:endParaRPr>
          </a:p>
        </p:txBody>
      </p:sp>
    </p:spTree>
    <p:extLst>
      <p:ext uri="{BB962C8B-B14F-4D97-AF65-F5344CB8AC3E}">
        <p14:creationId xmlns:p14="http://schemas.microsoft.com/office/powerpoint/2010/main" val="387434159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rea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1905000"/>
            <a:ext cx="2205038"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5"/>
          <p:cNvSpPr txBox="1">
            <a:spLocks noChangeArrowheads="1"/>
          </p:cNvSpPr>
          <p:nvPr/>
        </p:nvSpPr>
        <p:spPr bwMode="auto">
          <a:xfrm>
            <a:off x="1127125" y="4838700"/>
            <a:ext cx="6292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z="1800" smtClean="0">
                <a:solidFill>
                  <a:srgbClr val="000000"/>
                </a:solidFill>
              </a:rPr>
              <a:t>Gambar anal balita meraih obat suplement Fe untuk orang dewasa </a:t>
            </a:r>
          </a:p>
          <a:p>
            <a:pPr eaLnBrk="1" fontAlgn="base" hangingPunct="1">
              <a:spcBef>
                <a:spcPct val="0"/>
              </a:spcBef>
              <a:spcAft>
                <a:spcPct val="0"/>
              </a:spcAft>
            </a:pPr>
            <a:r>
              <a:rPr lang="en-US" sz="1800" smtClean="0">
                <a:solidFill>
                  <a:srgbClr val="000000"/>
                </a:solidFill>
              </a:rPr>
              <a:t>yang rasanya manis</a:t>
            </a:r>
          </a:p>
        </p:txBody>
      </p:sp>
    </p:spTree>
    <p:extLst>
      <p:ext uri="{BB962C8B-B14F-4D97-AF65-F5344CB8AC3E}">
        <p14:creationId xmlns:p14="http://schemas.microsoft.com/office/powerpoint/2010/main" val="97240377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Oval 7"/>
          <p:cNvSpPr>
            <a:spLocks noChangeArrowheads="1"/>
          </p:cNvSpPr>
          <p:nvPr/>
        </p:nvSpPr>
        <p:spPr bwMode="auto">
          <a:xfrm>
            <a:off x="228600" y="1447800"/>
            <a:ext cx="8915400" cy="4800600"/>
          </a:xfrm>
          <a:prstGeom prst="ellipse">
            <a:avLst/>
          </a:prstGeom>
          <a:solidFill>
            <a:schemeClr val="accent1"/>
          </a:solidFill>
          <a:ln w="9525">
            <a:solidFill>
              <a:schemeClr val="tx1"/>
            </a:solidFill>
            <a:round/>
            <a:headEnd/>
            <a:tailEnd/>
          </a:ln>
        </p:spPr>
        <p:txBody>
          <a:bodyPr wrap="none" anchor="ctr"/>
          <a:lstStyle/>
          <a:p>
            <a:pPr fontAlgn="base">
              <a:spcBef>
                <a:spcPct val="0"/>
              </a:spcBef>
              <a:spcAft>
                <a:spcPct val="0"/>
              </a:spcAft>
            </a:pPr>
            <a:endParaRPr lang="id-ID" sz="2400" smtClean="0">
              <a:solidFill>
                <a:srgbClr val="000000"/>
              </a:solidFill>
            </a:endParaRPr>
          </a:p>
        </p:txBody>
      </p:sp>
      <p:sp>
        <p:nvSpPr>
          <p:cNvPr id="24579" name="Rectangle 2"/>
          <p:cNvSpPr>
            <a:spLocks noGrp="1" noChangeArrowheads="1"/>
          </p:cNvSpPr>
          <p:nvPr>
            <p:ph type="title"/>
          </p:nvPr>
        </p:nvSpPr>
        <p:spPr/>
        <p:txBody>
          <a:bodyPr/>
          <a:lstStyle/>
          <a:p>
            <a:pPr eaLnBrk="1" hangingPunct="1"/>
            <a:r>
              <a:rPr lang="en-US" sz="3200" smtClean="0">
                <a:solidFill>
                  <a:srgbClr val="FF0000"/>
                </a:solidFill>
              </a:rPr>
              <a:t>Mekanisme toksisitas Fe</a:t>
            </a:r>
          </a:p>
        </p:txBody>
      </p:sp>
      <p:sp>
        <p:nvSpPr>
          <p:cNvPr id="24580" name="Text Box 4"/>
          <p:cNvSpPr txBox="1">
            <a:spLocks noChangeArrowheads="1"/>
          </p:cNvSpPr>
          <p:nvPr/>
        </p:nvSpPr>
        <p:spPr bwMode="auto">
          <a:xfrm>
            <a:off x="1295400" y="1981200"/>
            <a:ext cx="6859588"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lnSpc>
                <a:spcPct val="105000"/>
              </a:lnSpc>
              <a:spcBef>
                <a:spcPct val="0"/>
              </a:spcBef>
              <a:spcAft>
                <a:spcPct val="0"/>
              </a:spcAft>
              <a:buFontTx/>
              <a:buChar char="-"/>
            </a:pPr>
            <a:r>
              <a:rPr lang="en-US" smtClean="0">
                <a:solidFill>
                  <a:srgbClr val="000000"/>
                </a:solidFill>
              </a:rPr>
              <a:t>Absorpsi dan sekaligus ekskresi Fe dalam usu halus</a:t>
            </a:r>
          </a:p>
          <a:p>
            <a:pPr eaLnBrk="1" fontAlgn="base" hangingPunct="1">
              <a:lnSpc>
                <a:spcPct val="105000"/>
              </a:lnSpc>
              <a:spcBef>
                <a:spcPct val="0"/>
              </a:spcBef>
              <a:spcAft>
                <a:spcPct val="0"/>
              </a:spcAft>
              <a:buFontTx/>
              <a:buChar char="-"/>
            </a:pPr>
            <a:r>
              <a:rPr lang="en-US" smtClean="0">
                <a:solidFill>
                  <a:srgbClr val="000000"/>
                </a:solidFill>
              </a:rPr>
              <a:t>Fe diabsorpsi dalam bentuk feritin, bentuk feri mudah diabsorpsi daripada bentuk fero</a:t>
            </a:r>
          </a:p>
          <a:p>
            <a:pPr eaLnBrk="1" fontAlgn="base" hangingPunct="1">
              <a:lnSpc>
                <a:spcPct val="105000"/>
              </a:lnSpc>
              <a:spcBef>
                <a:spcPct val="0"/>
              </a:spcBef>
              <a:spcAft>
                <a:spcPct val="0"/>
              </a:spcAft>
            </a:pPr>
            <a:r>
              <a:rPr lang="en-US" smtClean="0">
                <a:solidFill>
                  <a:srgbClr val="000000"/>
                </a:solidFill>
              </a:rPr>
              <a:t>-dalam darah bentuk Fe-trivalen ditransfer ke hati 	dan limpa</a:t>
            </a:r>
          </a:p>
          <a:p>
            <a:pPr eaLnBrk="1" fontAlgn="base" hangingPunct="1">
              <a:lnSpc>
                <a:spcPct val="105000"/>
              </a:lnSpc>
              <a:spcBef>
                <a:spcPct val="0"/>
              </a:spcBef>
              <a:spcAft>
                <a:spcPct val="0"/>
              </a:spcAft>
            </a:pPr>
            <a:r>
              <a:rPr lang="en-US" smtClean="0">
                <a:solidFill>
                  <a:srgbClr val="000000"/>
                </a:solidFill>
              </a:rPr>
              <a:t>-dalam organ tersebut disimpan dalam bentuk feritin dan hemosiderin</a:t>
            </a:r>
          </a:p>
          <a:p>
            <a:pPr eaLnBrk="1" fontAlgn="base" hangingPunct="1">
              <a:lnSpc>
                <a:spcPct val="105000"/>
              </a:lnSpc>
              <a:spcBef>
                <a:spcPct val="0"/>
              </a:spcBef>
              <a:spcAft>
                <a:spcPct val="0"/>
              </a:spcAft>
            </a:pPr>
            <a:r>
              <a:rPr lang="en-US" smtClean="0">
                <a:solidFill>
                  <a:srgbClr val="000000"/>
                </a:solidFill>
              </a:rPr>
              <a:t>- Toksisitas terjadi bila Fe terakumulasi berlebihan</a:t>
            </a:r>
          </a:p>
          <a:p>
            <a:pPr eaLnBrk="1" fontAlgn="base" hangingPunct="1">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152000202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5"/>
          <p:cNvSpPr>
            <a:spLocks noChangeArrowheads="1"/>
          </p:cNvSpPr>
          <p:nvPr/>
        </p:nvSpPr>
        <p:spPr bwMode="auto">
          <a:xfrm>
            <a:off x="381000" y="1447800"/>
            <a:ext cx="8534400" cy="3581400"/>
          </a:xfrm>
          <a:prstGeom prst="rect">
            <a:avLst/>
          </a:prstGeom>
          <a:solidFill>
            <a:srgbClr val="FFCC99"/>
          </a:solidFill>
          <a:ln w="9525">
            <a:solidFill>
              <a:schemeClr val="tx1"/>
            </a:solidFill>
            <a:miter lim="800000"/>
            <a:headEnd/>
            <a:tailEnd/>
          </a:ln>
        </p:spPr>
        <p:txBody>
          <a:bodyPr wrap="none" anchor="ctr"/>
          <a:lstStyle/>
          <a:p>
            <a:pPr fontAlgn="base">
              <a:spcBef>
                <a:spcPct val="0"/>
              </a:spcBef>
              <a:spcAft>
                <a:spcPct val="0"/>
              </a:spcAft>
            </a:pPr>
            <a:endParaRPr lang="id-ID" sz="2400" smtClean="0">
              <a:solidFill>
                <a:srgbClr val="000000"/>
              </a:solidFill>
            </a:endParaRPr>
          </a:p>
        </p:txBody>
      </p:sp>
      <p:sp>
        <p:nvSpPr>
          <p:cNvPr id="25603" name="Rectangle 2"/>
          <p:cNvSpPr>
            <a:spLocks noGrp="1" noChangeArrowheads="1"/>
          </p:cNvSpPr>
          <p:nvPr>
            <p:ph type="title"/>
          </p:nvPr>
        </p:nvSpPr>
        <p:spPr>
          <a:xfrm>
            <a:off x="762000" y="381000"/>
            <a:ext cx="7620000" cy="838200"/>
          </a:xfrm>
        </p:spPr>
        <p:txBody>
          <a:bodyPr/>
          <a:lstStyle/>
          <a:p>
            <a:pPr eaLnBrk="1" hangingPunct="1"/>
            <a:r>
              <a:rPr lang="en-US" sz="3200" smtClean="0">
                <a:solidFill>
                  <a:srgbClr val="FF0000"/>
                </a:solidFill>
              </a:rPr>
              <a:t>Kejadian toksisistas Fe</a:t>
            </a:r>
          </a:p>
        </p:txBody>
      </p:sp>
      <p:sp>
        <p:nvSpPr>
          <p:cNvPr id="25604" name="Text Box 4"/>
          <p:cNvSpPr txBox="1">
            <a:spLocks noChangeArrowheads="1"/>
          </p:cNvSpPr>
          <p:nvPr/>
        </p:nvSpPr>
        <p:spPr bwMode="auto">
          <a:xfrm>
            <a:off x="517525" y="1489075"/>
            <a:ext cx="8440738"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mtClean="0">
                <a:solidFill>
                  <a:srgbClr val="000000"/>
                </a:solidFill>
              </a:rPr>
              <a:t>- Intake normal anak/hari sekitar 10-20 mg/Kg bb</a:t>
            </a:r>
          </a:p>
          <a:p>
            <a:pPr eaLnBrk="1" fontAlgn="base" hangingPunct="1">
              <a:spcBef>
                <a:spcPct val="0"/>
              </a:spcBef>
              <a:spcAft>
                <a:spcPct val="0"/>
              </a:spcAft>
              <a:buFontTx/>
              <a:buChar char="-"/>
            </a:pPr>
            <a:r>
              <a:rPr lang="en-US" smtClean="0">
                <a:solidFill>
                  <a:srgbClr val="000000"/>
                </a:solidFill>
              </a:rPr>
              <a:t>Tosisitas terjadi pada intake 1g/hari atau lebih</a:t>
            </a:r>
          </a:p>
          <a:p>
            <a:pPr eaLnBrk="1" fontAlgn="base" hangingPunct="1">
              <a:spcBef>
                <a:spcPct val="0"/>
              </a:spcBef>
              <a:spcAft>
                <a:spcPct val="0"/>
              </a:spcAft>
              <a:buFontTx/>
              <a:buChar char="-"/>
            </a:pPr>
            <a:r>
              <a:rPr lang="en-US" smtClean="0">
                <a:solidFill>
                  <a:srgbClr val="000000"/>
                </a:solidFill>
              </a:rPr>
              <a:t>Toksisitas akut terjadi karena iritasi dalam saluran gastro-intestinal</a:t>
            </a:r>
          </a:p>
          <a:p>
            <a:pPr eaLnBrk="1" fontAlgn="base" hangingPunct="1">
              <a:spcBef>
                <a:spcPct val="0"/>
              </a:spcBef>
              <a:spcAft>
                <a:spcPct val="0"/>
              </a:spcAft>
              <a:buFontTx/>
              <a:buChar char="-"/>
            </a:pPr>
            <a:r>
              <a:rPr lang="en-US" smtClean="0">
                <a:solidFill>
                  <a:srgbClr val="000000"/>
                </a:solidFill>
              </a:rPr>
              <a:t>Kematian sering terjadi pada anak usia 12-24 bulan</a:t>
            </a:r>
          </a:p>
          <a:p>
            <a:pPr eaLnBrk="1" fontAlgn="base" hangingPunct="1">
              <a:spcBef>
                <a:spcPct val="0"/>
              </a:spcBef>
              <a:spcAft>
                <a:spcPct val="0"/>
              </a:spcAft>
              <a:buFontTx/>
              <a:buChar char="-"/>
            </a:pPr>
            <a:r>
              <a:rPr lang="en-US" smtClean="0">
                <a:solidFill>
                  <a:srgbClr val="000000"/>
                </a:solidFill>
              </a:rPr>
              <a:t>Disebabkan karena pemberian terlalu banyak suplemen vitamin</a:t>
            </a:r>
          </a:p>
          <a:p>
            <a:pPr lvl="2" eaLnBrk="1" fontAlgn="base" hangingPunct="1">
              <a:spcBef>
                <a:spcPct val="0"/>
              </a:spcBef>
              <a:spcAft>
                <a:spcPct val="0"/>
              </a:spcAft>
            </a:pPr>
            <a:r>
              <a:rPr lang="en-US" smtClean="0">
                <a:solidFill>
                  <a:srgbClr val="000000"/>
                </a:solidFill>
              </a:rPr>
              <a:t>pada prenatal maupun post natal</a:t>
            </a:r>
          </a:p>
          <a:p>
            <a:pPr eaLnBrk="1" fontAlgn="base" hangingPunct="1">
              <a:spcBef>
                <a:spcPct val="0"/>
              </a:spcBef>
              <a:spcAft>
                <a:spcPct val="0"/>
              </a:spcAft>
              <a:buFontTx/>
              <a:buChar char="-"/>
            </a:pPr>
            <a:r>
              <a:rPr lang="en-US" smtClean="0">
                <a:solidFill>
                  <a:srgbClr val="000000"/>
                </a:solidFill>
              </a:rPr>
              <a:t>Toksisitas Fe dapat menyebabkan permiabilitas ddg pemb darah</a:t>
            </a:r>
          </a:p>
          <a:p>
            <a:pPr lvl="2" eaLnBrk="1" fontAlgn="base" hangingPunct="1">
              <a:spcBef>
                <a:spcPct val="0"/>
              </a:spcBef>
              <a:spcAft>
                <a:spcPct val="0"/>
              </a:spcAft>
            </a:pPr>
            <a:r>
              <a:rPr lang="en-US" smtClean="0">
                <a:solidFill>
                  <a:srgbClr val="000000"/>
                </a:solidFill>
              </a:rPr>
              <a:t>meningkat sehingga darah dapat merembes keluar</a:t>
            </a:r>
          </a:p>
          <a:p>
            <a:pPr eaLnBrk="1" fontAlgn="base" hangingPunct="1">
              <a:spcBef>
                <a:spcPct val="0"/>
              </a:spcBef>
              <a:spcAft>
                <a:spcPct val="0"/>
              </a:spcAft>
              <a:buFontTx/>
              <a:buChar char="-"/>
            </a:pPr>
            <a:r>
              <a:rPr lang="en-US" smtClean="0">
                <a:solidFill>
                  <a:srgbClr val="000000"/>
                </a:solidFill>
              </a:rPr>
              <a:t>Peningkatan enzim SGPT dan SGOT, indikasi kerusakan hati</a:t>
            </a:r>
          </a:p>
        </p:txBody>
      </p:sp>
    </p:spTree>
    <p:extLst>
      <p:ext uri="{BB962C8B-B14F-4D97-AF65-F5344CB8AC3E}">
        <p14:creationId xmlns:p14="http://schemas.microsoft.com/office/powerpoint/2010/main" val="315104154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ChangeArrowheads="1"/>
          </p:cNvSpPr>
          <p:nvPr/>
        </p:nvSpPr>
        <p:spPr bwMode="auto">
          <a:xfrm>
            <a:off x="990600" y="1143000"/>
            <a:ext cx="7543800" cy="5257800"/>
          </a:xfrm>
          <a:prstGeom prst="rect">
            <a:avLst/>
          </a:prstGeom>
          <a:solidFill>
            <a:srgbClr val="FF7C80"/>
          </a:solidFill>
          <a:ln w="9525">
            <a:solidFill>
              <a:schemeClr val="tx1"/>
            </a:solidFill>
            <a:miter lim="800000"/>
            <a:headEnd/>
            <a:tailEnd/>
          </a:ln>
        </p:spPr>
        <p:txBody>
          <a:bodyPr wrap="none" anchor="ctr"/>
          <a:lstStyle/>
          <a:p>
            <a:pPr fontAlgn="base">
              <a:spcBef>
                <a:spcPct val="0"/>
              </a:spcBef>
              <a:spcAft>
                <a:spcPct val="0"/>
              </a:spcAft>
            </a:pPr>
            <a:endParaRPr lang="id-ID" sz="2400" smtClean="0">
              <a:solidFill>
                <a:srgbClr val="000000"/>
              </a:solidFill>
            </a:endParaRPr>
          </a:p>
        </p:txBody>
      </p:sp>
      <p:sp>
        <p:nvSpPr>
          <p:cNvPr id="26627" name="Rectangle 2"/>
          <p:cNvSpPr>
            <a:spLocks noGrp="1" noChangeArrowheads="1"/>
          </p:cNvSpPr>
          <p:nvPr>
            <p:ph type="title"/>
          </p:nvPr>
        </p:nvSpPr>
        <p:spPr>
          <a:xfrm>
            <a:off x="838200" y="304800"/>
            <a:ext cx="7620000" cy="838200"/>
          </a:xfrm>
        </p:spPr>
        <p:txBody>
          <a:bodyPr/>
          <a:lstStyle/>
          <a:p>
            <a:pPr eaLnBrk="1" hangingPunct="1"/>
            <a:r>
              <a:rPr lang="en-US" sz="3200" smtClean="0">
                <a:solidFill>
                  <a:srgbClr val="FF0000"/>
                </a:solidFill>
              </a:rPr>
              <a:t>Gejala klinis</a:t>
            </a:r>
          </a:p>
        </p:txBody>
      </p:sp>
      <p:sp>
        <p:nvSpPr>
          <p:cNvPr id="26628" name="Text Box 4"/>
          <p:cNvSpPr txBox="1">
            <a:spLocks noChangeArrowheads="1"/>
          </p:cNvSpPr>
          <p:nvPr/>
        </p:nvSpPr>
        <p:spPr bwMode="auto">
          <a:xfrm>
            <a:off x="914400" y="1066800"/>
            <a:ext cx="7613650" cy="520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fontAlgn="base" hangingPunct="1">
              <a:spcBef>
                <a:spcPct val="0"/>
              </a:spcBef>
              <a:spcAft>
                <a:spcPct val="0"/>
              </a:spcAft>
            </a:pPr>
            <a:r>
              <a:rPr lang="en-US" smtClean="0">
                <a:solidFill>
                  <a:srgbClr val="000000"/>
                </a:solidFill>
              </a:rPr>
              <a:t>Ada 5 fase:</a:t>
            </a:r>
          </a:p>
          <a:p>
            <a:pPr eaLnBrk="1" fontAlgn="base" hangingPunct="1">
              <a:spcBef>
                <a:spcPct val="0"/>
              </a:spcBef>
              <a:spcAft>
                <a:spcPct val="0"/>
              </a:spcAft>
            </a:pPr>
            <a:r>
              <a:rPr lang="en-US" smtClean="0">
                <a:solidFill>
                  <a:srgbClr val="000000"/>
                </a:solidFill>
              </a:rPr>
              <a:t>Fase 1. Terjadi 2 jam setelah makan makanan tercemar Fe</a:t>
            </a:r>
          </a:p>
          <a:p>
            <a:pPr eaLnBrk="1" fontAlgn="base" hangingPunct="1">
              <a:spcBef>
                <a:spcPct val="0"/>
              </a:spcBef>
              <a:spcAft>
                <a:spcPct val="0"/>
              </a:spcAft>
            </a:pPr>
            <a:r>
              <a:rPr lang="en-US" smtClean="0">
                <a:solidFill>
                  <a:srgbClr val="000000"/>
                </a:solidFill>
              </a:rPr>
              <a:t>	Sakit perut, diare, muntah berwarna kecoklatan, </a:t>
            </a:r>
          </a:p>
          <a:p>
            <a:pPr eaLnBrk="1" fontAlgn="base" hangingPunct="1">
              <a:spcBef>
                <a:spcPct val="0"/>
              </a:spcBef>
              <a:spcAft>
                <a:spcPct val="0"/>
              </a:spcAft>
            </a:pPr>
            <a:r>
              <a:rPr lang="en-US" smtClean="0">
                <a:solidFill>
                  <a:srgbClr val="000000"/>
                </a:solidFill>
              </a:rPr>
              <a:t>	perdarahan saluran cerna menyebabkan shock</a:t>
            </a:r>
          </a:p>
          <a:p>
            <a:pPr eaLnBrk="1" fontAlgn="base" hangingPunct="1">
              <a:spcBef>
                <a:spcPct val="0"/>
              </a:spcBef>
              <a:spcAft>
                <a:spcPct val="0"/>
              </a:spcAft>
            </a:pPr>
            <a:r>
              <a:rPr lang="en-US" smtClean="0">
                <a:solidFill>
                  <a:srgbClr val="000000"/>
                </a:solidFill>
              </a:rPr>
              <a:t>Fase 2. Pasien terlihat membaik bila tidak akan berlanjut ke</a:t>
            </a:r>
          </a:p>
          <a:p>
            <a:pPr eaLnBrk="1" fontAlgn="base" hangingPunct="1">
              <a:spcBef>
                <a:spcPct val="0"/>
              </a:spcBef>
              <a:spcAft>
                <a:spcPct val="0"/>
              </a:spcAft>
            </a:pPr>
            <a:r>
              <a:rPr lang="en-US" smtClean="0">
                <a:solidFill>
                  <a:srgbClr val="000000"/>
                </a:solidFill>
              </a:rPr>
              <a:t>Fase 3. terjadi 8-16 jam setelah fase 1</a:t>
            </a:r>
          </a:p>
          <a:p>
            <a:pPr eaLnBrk="1" fontAlgn="base" hangingPunct="1">
              <a:spcBef>
                <a:spcPct val="0"/>
              </a:spcBef>
              <a:spcAft>
                <a:spcPct val="0"/>
              </a:spcAft>
            </a:pPr>
            <a:r>
              <a:rPr lang="en-US" smtClean="0">
                <a:solidFill>
                  <a:srgbClr val="000000"/>
                </a:solidFill>
              </a:rPr>
              <a:t>	Terjadi shock, asidosis, hipoglikemik, sianosis </a:t>
            </a:r>
          </a:p>
          <a:p>
            <a:pPr eaLnBrk="1" fontAlgn="base" hangingPunct="1">
              <a:spcBef>
                <a:spcPct val="0"/>
              </a:spcBef>
              <a:spcAft>
                <a:spcPct val="0"/>
              </a:spcAft>
            </a:pPr>
            <a:r>
              <a:rPr lang="en-US" smtClean="0">
                <a:solidFill>
                  <a:srgbClr val="000000"/>
                </a:solidFill>
              </a:rPr>
              <a:t>	dan demam</a:t>
            </a:r>
          </a:p>
          <a:p>
            <a:pPr eaLnBrk="1" fontAlgn="base" hangingPunct="1">
              <a:spcBef>
                <a:spcPct val="0"/>
              </a:spcBef>
              <a:spcAft>
                <a:spcPct val="0"/>
              </a:spcAft>
            </a:pPr>
            <a:r>
              <a:rPr lang="en-US" smtClean="0">
                <a:solidFill>
                  <a:srgbClr val="000000"/>
                </a:solidFill>
              </a:rPr>
              <a:t>Fase 4. terjadi 2-4 hari setelah makan makanan tercemar</a:t>
            </a:r>
          </a:p>
          <a:p>
            <a:pPr eaLnBrk="1" fontAlgn="base" hangingPunct="1">
              <a:spcBef>
                <a:spcPct val="0"/>
              </a:spcBef>
              <a:spcAft>
                <a:spcPct val="0"/>
              </a:spcAft>
            </a:pPr>
            <a:r>
              <a:rPr lang="en-US" smtClean="0">
                <a:solidFill>
                  <a:srgbClr val="000000"/>
                </a:solidFill>
              </a:rPr>
              <a:t>	Terjadi kerusakan hati, reaksi langsung dari Fe pada </a:t>
            </a:r>
          </a:p>
          <a:p>
            <a:pPr eaLnBrk="1" fontAlgn="base" hangingPunct="1">
              <a:spcBef>
                <a:spcPct val="0"/>
              </a:spcBef>
              <a:spcAft>
                <a:spcPct val="0"/>
              </a:spcAft>
            </a:pPr>
            <a:r>
              <a:rPr lang="en-US" smtClean="0">
                <a:solidFill>
                  <a:srgbClr val="000000"/>
                </a:solidFill>
              </a:rPr>
              <a:t>	mitokondria dalam sel hati menyebabkan nekrosis</a:t>
            </a:r>
          </a:p>
          <a:p>
            <a:pPr eaLnBrk="1" fontAlgn="base" hangingPunct="1">
              <a:spcBef>
                <a:spcPct val="0"/>
              </a:spcBef>
              <a:spcAft>
                <a:spcPct val="0"/>
              </a:spcAft>
            </a:pPr>
            <a:r>
              <a:rPr lang="en-US" smtClean="0">
                <a:solidFill>
                  <a:srgbClr val="000000"/>
                </a:solidFill>
              </a:rPr>
              <a:t>Fase 5. Teradi 2-4 minggu setelah makian makanan tercemar</a:t>
            </a:r>
          </a:p>
          <a:p>
            <a:pPr eaLnBrk="1" fontAlgn="base" hangingPunct="1">
              <a:spcBef>
                <a:spcPct val="0"/>
              </a:spcBef>
              <a:spcAft>
                <a:spcPct val="0"/>
              </a:spcAft>
            </a:pPr>
            <a:r>
              <a:rPr lang="en-US" smtClean="0">
                <a:solidFill>
                  <a:srgbClr val="000000"/>
                </a:solidFill>
              </a:rPr>
              <a:t>	Terjadi obstruksi saluran cerna, stenosis piloris</a:t>
            </a:r>
          </a:p>
          <a:p>
            <a:pPr eaLnBrk="1" fontAlgn="base" hangingPunct="1">
              <a:spcBef>
                <a:spcPct val="0"/>
              </a:spcBef>
              <a:spcAft>
                <a:spcPct val="0"/>
              </a:spcAft>
            </a:pPr>
            <a:r>
              <a:rPr lang="en-US" smtClean="0">
                <a:solidFill>
                  <a:srgbClr val="000000"/>
                </a:solidFill>
              </a:rPr>
              <a:t>	dan fibrosis lambung</a:t>
            </a:r>
          </a:p>
        </p:txBody>
      </p:sp>
    </p:spTree>
    <p:extLst>
      <p:ext uri="{BB962C8B-B14F-4D97-AF65-F5344CB8AC3E}">
        <p14:creationId xmlns:p14="http://schemas.microsoft.com/office/powerpoint/2010/main" val="407693657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1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971</TotalTime>
  <Words>2113</Words>
  <Application>Microsoft Office PowerPoint</Application>
  <PresentationFormat>On-screen Show (4:3)</PresentationFormat>
  <Paragraphs>504</Paragraphs>
  <Slides>58</Slides>
  <Notes>30</Notes>
  <HiddenSlides>0</HiddenSlides>
  <MMClips>0</MMClips>
  <ScaleCrop>false</ScaleCrop>
  <HeadingPairs>
    <vt:vector size="6" baseType="variant">
      <vt:variant>
        <vt:lpstr>Theme</vt:lpstr>
      </vt:variant>
      <vt:variant>
        <vt:i4>3</vt:i4>
      </vt:variant>
      <vt:variant>
        <vt:lpstr>Embedded OLE Servers</vt:lpstr>
      </vt:variant>
      <vt:variant>
        <vt:i4>2</vt:i4>
      </vt:variant>
      <vt:variant>
        <vt:lpstr>Slide Titles</vt:lpstr>
      </vt:variant>
      <vt:variant>
        <vt:i4>58</vt:i4>
      </vt:variant>
    </vt:vector>
  </HeadingPairs>
  <TitlesOfParts>
    <vt:vector size="63" baseType="lpstr">
      <vt:lpstr>Oriel</vt:lpstr>
      <vt:lpstr>1_Oriel</vt:lpstr>
      <vt:lpstr>Default Design</vt:lpstr>
      <vt:lpstr>Microsoft ClipArt Gallery</vt:lpstr>
      <vt:lpstr>Document</vt:lpstr>
      <vt:lpstr>TOKSIKOLOGI DAN KEAMANAN PANGAN</vt:lpstr>
      <vt:lpstr>BAHAN TOKSIK KONTAMINAN</vt:lpstr>
      <vt:lpstr>Jenis Kontaminan</vt:lpstr>
      <vt:lpstr>TOKSIKOLOGI LOGAM BERAT</vt:lpstr>
      <vt:lpstr>Logam berat </vt:lpstr>
      <vt:lpstr>PowerPoint Presentation</vt:lpstr>
      <vt:lpstr>Mekanisme Keracunan Logam</vt:lpstr>
      <vt:lpstr>Pengelompokan berdasarkan urutan daya racun</vt:lpstr>
      <vt:lpstr>Urutan toksisitas logam</vt:lpstr>
      <vt:lpstr>Konsentrasi ion logam (mg/L) yg mematikan biota laut dalam 96 jam </vt:lpstr>
      <vt:lpstr>Merkuri di lingkungan </vt:lpstr>
      <vt:lpstr>Akumulasi dan biomagnifikasi metilmerkuri pada rantai makanan. </vt:lpstr>
      <vt:lpstr>PowerPoint Presentation</vt:lpstr>
      <vt:lpstr>Toksisitas merkuri</vt:lpstr>
      <vt:lpstr>PowerPoint Presentation</vt:lpstr>
      <vt:lpstr>Kasus Minamata Desease </vt:lpstr>
      <vt:lpstr>PowerPoint Presentation</vt:lpstr>
      <vt:lpstr>PowerPoint Presentation</vt:lpstr>
      <vt:lpstr>Absorbsi Hg elemen (Hg0) dan MeHg pada sel </vt:lpstr>
      <vt:lpstr>Toksisitas timbal (Pb)</vt:lpstr>
      <vt:lpstr>PowerPoint Presentation</vt:lpstr>
      <vt:lpstr>PowerPoint Presentation</vt:lpstr>
      <vt:lpstr>PowerPoint Presentation</vt:lpstr>
      <vt:lpstr>Dosis keracunan Pb</vt:lpstr>
      <vt:lpstr>PowerPoint Presentation</vt:lpstr>
      <vt:lpstr>PowerPoint Presentation</vt:lpstr>
      <vt:lpstr>Toksisits kadmium (Cd)</vt:lpstr>
      <vt:lpstr>PowerPoint Presentation</vt:lpstr>
      <vt:lpstr>PowerPoint Presentation</vt:lpstr>
      <vt:lpstr>PowerPoint Presentation</vt:lpstr>
      <vt:lpstr>PowerPoint Presentation</vt:lpstr>
      <vt:lpstr>PowerPoint Presentation</vt:lpstr>
      <vt:lpstr>PowerPoint Presentation</vt:lpstr>
      <vt:lpstr>TOKSISITAS LOGAM BERAT</vt:lpstr>
      <vt:lpstr>Toksisitas Arsen (As)</vt:lpstr>
      <vt:lpstr>Gejala</vt:lpstr>
      <vt:lpstr>Gejala tokssitas As</vt:lpstr>
      <vt:lpstr>Histopathologi</vt:lpstr>
      <vt:lpstr>Toksisitas timbal (Pb)</vt:lpstr>
      <vt:lpstr>Mekanisme toksisitas Pb</vt:lpstr>
      <vt:lpstr>Gejala toksisitas Pb</vt:lpstr>
      <vt:lpstr>Pengaruh lingkungan</vt:lpstr>
      <vt:lpstr>Gejala khas toksisitas Pb</vt:lpstr>
      <vt:lpstr>Toksisitas Pb pada orang dewasa</vt:lpstr>
      <vt:lpstr>Toksisitas merkuri (Hg)</vt:lpstr>
      <vt:lpstr>Minamata disease</vt:lpstr>
      <vt:lpstr>Bahaya toksisitas merkuri</vt:lpstr>
      <vt:lpstr>Patologi Hg pada otak</vt:lpstr>
      <vt:lpstr>Faktor bahaya dan gejala klinis toksisitas merkuri</vt:lpstr>
      <vt:lpstr>Permasalahan dan usaha pencegahan</vt:lpstr>
      <vt:lpstr>Toksisitas kadmium (Cd)</vt:lpstr>
      <vt:lpstr>Itai-itai disease</vt:lpstr>
      <vt:lpstr>Pemeriksaan laboratorium</vt:lpstr>
      <vt:lpstr>TOKSISITAS BESI (Fe)</vt:lpstr>
      <vt:lpstr>PowerPoint Presentation</vt:lpstr>
      <vt:lpstr>Mekanisme toksisitas Fe</vt:lpstr>
      <vt:lpstr>Kejadian toksisistas Fe</vt:lpstr>
      <vt:lpstr>Gejala klinis</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PENGANTAR TEKNOLOGI PANGAN (minggu ke-1)</dc:title>
  <dc:creator>Khoiron PC</dc:creator>
  <cp:lastModifiedBy>ASUS</cp:lastModifiedBy>
  <cp:revision>33</cp:revision>
  <dcterms:created xsi:type="dcterms:W3CDTF">2014-09-04T03:04:36Z</dcterms:created>
  <dcterms:modified xsi:type="dcterms:W3CDTF">2017-09-18T07:12:14Z</dcterms:modified>
</cp:coreProperties>
</file>