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9" r:id="rId22"/>
    <p:sldId id="280" r:id="rId23"/>
    <p:sldId id="281" r:id="rId24"/>
    <p:sldId id="278" r:id="rId25"/>
    <p:sldId id="277" r:id="rId26"/>
    <p:sldId id="282" r:id="rId27"/>
    <p:sldId id="283" r:id="rId28"/>
    <p:sldId id="284" r:id="rId29"/>
    <p:sldId id="285" r:id="rId30"/>
    <p:sldId id="286" r:id="rId31"/>
    <p:sldId id="289" r:id="rId32"/>
    <p:sldId id="288" r:id="rId3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338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205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2401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0216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1463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7158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543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3850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2622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3922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49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52" name="Picture 28" descr="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Page </a:t>
            </a:r>
            <a:fld id="{A59A8739-3FBE-4B8E-A8F6-A27636DADF65}" type="slidenum">
              <a:rPr lang="fr-FR" b="1">
                <a:solidFill>
                  <a:schemeClr val="bg1"/>
                </a:solidFill>
              </a:rPr>
              <a:pPr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DETEKSI ERROR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/>
              <a:t>Setyoningsih Wibowo</a:t>
            </a:r>
          </a:p>
        </p:txBody>
      </p:sp>
    </p:spTree>
    <p:extLst>
      <p:ext uri="{BB962C8B-B14F-4D97-AF65-F5344CB8AC3E}">
        <p14:creationId xmlns:p14="http://schemas.microsoft.com/office/powerpoint/2010/main" val="1131421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>
                <a:solidFill>
                  <a:srgbClr val="FF0000"/>
                </a:solidFill>
              </a:rPr>
              <a:t>Fungsi Data Link Layer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dirty="0" err="1"/>
              <a:t>Penyediaan</a:t>
            </a:r>
            <a:r>
              <a:rPr lang="en-GB" dirty="0"/>
              <a:t> interface </a:t>
            </a:r>
            <a:r>
              <a:rPr lang="en-GB" dirty="0" err="1"/>
              <a:t>layanan-layanan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bagi</a:t>
            </a:r>
            <a:r>
              <a:rPr lang="en-GB" dirty="0"/>
              <a:t> network layer</a:t>
            </a:r>
          </a:p>
          <a:p>
            <a:pPr>
              <a:buFont typeface="Wingdings" pitchFamily="2" charset="2"/>
              <a:buChar char="§"/>
            </a:pPr>
            <a:r>
              <a:rPr lang="en-GB" dirty="0" err="1"/>
              <a:t>Penentuan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pengelompokan</a:t>
            </a:r>
            <a:r>
              <a:rPr lang="en-GB" dirty="0"/>
              <a:t> bit </a:t>
            </a:r>
            <a:r>
              <a:rPr lang="en-GB" dirty="0" err="1"/>
              <a:t>dari</a:t>
            </a:r>
            <a:r>
              <a:rPr lang="en-GB" dirty="0"/>
              <a:t> physical layer </a:t>
            </a:r>
            <a:r>
              <a:rPr lang="en-GB" dirty="0" err="1"/>
              <a:t>ke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frame</a:t>
            </a:r>
          </a:p>
          <a:p>
            <a:pPr>
              <a:buFont typeface="Wingdings" pitchFamily="2" charset="2"/>
              <a:buChar char="§"/>
            </a:pPr>
            <a:r>
              <a:rPr lang="en-GB" dirty="0"/>
              <a:t>Hal-</a:t>
            </a:r>
            <a:r>
              <a:rPr lang="en-GB" dirty="0" err="1"/>
              <a:t>hal</a:t>
            </a:r>
            <a:r>
              <a:rPr lang="en-GB" dirty="0"/>
              <a:t> yang </a:t>
            </a:r>
            <a:r>
              <a:rPr lang="en-GB" dirty="0" err="1"/>
              <a:t>berkaitan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error </a:t>
            </a:r>
            <a:r>
              <a:rPr lang="en-GB" dirty="0" err="1"/>
              <a:t>transmisi</a:t>
            </a:r>
            <a:endParaRPr lang="en-GB" dirty="0"/>
          </a:p>
          <a:p>
            <a:pPr>
              <a:buFont typeface="Wingdings" pitchFamily="2" charset="2"/>
              <a:buChar char="§"/>
            </a:pPr>
            <a:r>
              <a:rPr lang="en-GB" dirty="0" err="1"/>
              <a:t>Pengaturan</a:t>
            </a:r>
            <a:r>
              <a:rPr lang="en-GB" dirty="0"/>
              <a:t> </a:t>
            </a:r>
            <a:r>
              <a:rPr lang="en-GB" dirty="0" err="1"/>
              <a:t>aliran</a:t>
            </a:r>
            <a:r>
              <a:rPr lang="en-GB" dirty="0"/>
              <a:t> frame </a:t>
            </a:r>
            <a:r>
              <a:rPr lang="en-GB" dirty="0" err="1"/>
              <a:t>sehingga</a:t>
            </a:r>
            <a:r>
              <a:rPr lang="en-GB" dirty="0"/>
              <a:t> receiver yang </a:t>
            </a:r>
            <a:r>
              <a:rPr lang="en-GB" dirty="0" err="1"/>
              <a:t>lambat</a:t>
            </a:r>
            <a:r>
              <a:rPr lang="en-GB" dirty="0"/>
              <a:t>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akan</a:t>
            </a:r>
            <a:r>
              <a:rPr lang="en-GB" dirty="0"/>
              <a:t> </a:t>
            </a:r>
            <a:r>
              <a:rPr lang="en-GB" dirty="0" err="1"/>
              <a:t>terbanjiri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</a:t>
            </a:r>
            <a:r>
              <a:rPr lang="en-GB" dirty="0" err="1"/>
              <a:t>pengirim</a:t>
            </a:r>
            <a:r>
              <a:rPr lang="en-GB" dirty="0"/>
              <a:t> yang </a:t>
            </a:r>
            <a:r>
              <a:rPr lang="en-GB" dirty="0" err="1"/>
              <a:t>cepat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5395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6" descr="http://www.hill2dot0.com/wiki/images/thumb/1/1d/G0657_Data-Link-Layer-Funct.jpg/400px-G0657_Data-Link-Layer-Func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754" y="1700808"/>
            <a:ext cx="56705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upload.wikimedia.org/wikipedia/commons/thumb/d/d3/Osi-model-jb.png/200px-Osi-model-j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82322"/>
            <a:ext cx="2760662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491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4000" b="1" dirty="0">
                <a:latin typeface="Calibri" pitchFamily="34" charset="0"/>
              </a:rPr>
              <a:t>LAYANAN YANG DISEDIAKAN </a:t>
            </a:r>
            <a:br>
              <a:rPr lang="id-ID" sz="4000" b="1" dirty="0">
                <a:latin typeface="Calibri" pitchFamily="34" charset="0"/>
              </a:rPr>
            </a:br>
            <a:r>
              <a:rPr lang="en-GB" sz="4000" b="1" dirty="0">
                <a:latin typeface="Calibri" pitchFamily="34" charset="0"/>
              </a:rPr>
              <a:t>BAGI NETWORK LAYER</a:t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>
                <a:solidFill>
                  <a:srgbClr val="FF0000"/>
                </a:solidFill>
                <a:latin typeface="Calibri" pitchFamily="34" charset="0"/>
              </a:rPr>
              <a:t>Tugas</a:t>
            </a:r>
            <a:r>
              <a:rPr lang="en-GB" dirty="0">
                <a:solidFill>
                  <a:srgbClr val="FF0000"/>
                </a:solidFill>
                <a:latin typeface="Calibri" pitchFamily="34" charset="0"/>
              </a:rPr>
              <a:t> data link  </a:t>
            </a:r>
            <a:endParaRPr lang="id-ID" dirty="0">
              <a:solidFill>
                <a:srgbClr val="FF0000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id-ID" dirty="0">
                <a:latin typeface="Calibri" pitchFamily="34" charset="0"/>
              </a:rPr>
              <a:t>	</a:t>
            </a:r>
            <a:r>
              <a:rPr lang="en-GB" dirty="0" err="1">
                <a:latin typeface="Calibri" pitchFamily="34" charset="0"/>
              </a:rPr>
              <a:t>mentransmisikan</a:t>
            </a:r>
            <a:r>
              <a:rPr lang="en-GB" dirty="0">
                <a:latin typeface="Calibri" pitchFamily="34" charset="0"/>
              </a:rPr>
              <a:t> bit-bit </a:t>
            </a:r>
            <a:r>
              <a:rPr lang="en-GB" dirty="0" err="1">
                <a:latin typeface="Calibri" pitchFamily="34" charset="0"/>
              </a:rPr>
              <a:t>ke</a:t>
            </a:r>
            <a:r>
              <a:rPr lang="en-GB" dirty="0">
                <a:latin typeface="Calibri" pitchFamily="34" charset="0"/>
              </a:rPr>
              <a:t> </a:t>
            </a:r>
            <a:r>
              <a:rPr lang="en-GB" dirty="0" err="1">
                <a:latin typeface="Calibri" pitchFamily="34" charset="0"/>
              </a:rPr>
              <a:t>mesin</a:t>
            </a:r>
            <a:r>
              <a:rPr lang="en-GB" dirty="0">
                <a:latin typeface="Calibri" pitchFamily="34" charset="0"/>
              </a:rPr>
              <a:t> yang </a:t>
            </a:r>
            <a:r>
              <a:rPr lang="id-ID" dirty="0">
                <a:latin typeface="Calibri" pitchFamily="34" charset="0"/>
              </a:rPr>
              <a:t>	</a:t>
            </a:r>
            <a:r>
              <a:rPr lang="en-GB" dirty="0" err="1">
                <a:latin typeface="Calibri" pitchFamily="34" charset="0"/>
              </a:rPr>
              <a:t>dituju</a:t>
            </a:r>
            <a:r>
              <a:rPr lang="en-GB" dirty="0">
                <a:latin typeface="Calibri" pitchFamily="34" charset="0"/>
              </a:rPr>
              <a:t>, </a:t>
            </a:r>
            <a:r>
              <a:rPr lang="en-GB" dirty="0" err="1">
                <a:latin typeface="Calibri" pitchFamily="34" charset="0"/>
              </a:rPr>
              <a:t>sehingga</a:t>
            </a:r>
            <a:r>
              <a:rPr lang="en-GB" dirty="0">
                <a:latin typeface="Calibri" pitchFamily="34" charset="0"/>
              </a:rPr>
              <a:t> bit-bit </a:t>
            </a:r>
            <a:r>
              <a:rPr lang="en-GB" dirty="0" err="1">
                <a:latin typeface="Calibri" pitchFamily="34" charset="0"/>
              </a:rPr>
              <a:t>tersebut</a:t>
            </a:r>
            <a:r>
              <a:rPr lang="en-GB" dirty="0">
                <a:latin typeface="Calibri" pitchFamily="34" charset="0"/>
              </a:rPr>
              <a:t> </a:t>
            </a:r>
            <a:r>
              <a:rPr lang="en-GB" dirty="0" err="1">
                <a:latin typeface="Calibri" pitchFamily="34" charset="0"/>
              </a:rPr>
              <a:t>dapat</a:t>
            </a:r>
            <a:r>
              <a:rPr lang="en-GB" dirty="0">
                <a:latin typeface="Calibri" pitchFamily="34" charset="0"/>
              </a:rPr>
              <a:t> </a:t>
            </a:r>
            <a:r>
              <a:rPr lang="id-ID" dirty="0">
                <a:latin typeface="Calibri" pitchFamily="34" charset="0"/>
              </a:rPr>
              <a:t>	</a:t>
            </a:r>
            <a:r>
              <a:rPr lang="en-GB" dirty="0" err="1">
                <a:latin typeface="Calibri" pitchFamily="34" charset="0"/>
              </a:rPr>
              <a:t>diserahkan</a:t>
            </a:r>
            <a:r>
              <a:rPr lang="en-GB" dirty="0">
                <a:latin typeface="Calibri" pitchFamily="34" charset="0"/>
              </a:rPr>
              <a:t> </a:t>
            </a:r>
            <a:r>
              <a:rPr lang="en-GB" dirty="0" err="1">
                <a:latin typeface="Calibri" pitchFamily="34" charset="0"/>
              </a:rPr>
              <a:t>ke</a:t>
            </a:r>
            <a:r>
              <a:rPr lang="en-GB" dirty="0">
                <a:latin typeface="Calibri" pitchFamily="34" charset="0"/>
              </a:rPr>
              <a:t> network layer.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03519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4000" b="1" dirty="0">
                <a:latin typeface="Calibri" pitchFamily="34" charset="0"/>
              </a:rPr>
              <a:t>LAYANAN YANG DISEDIAKAN </a:t>
            </a:r>
            <a:br>
              <a:rPr lang="id-ID" sz="4000" b="1" dirty="0">
                <a:latin typeface="Calibri" pitchFamily="34" charset="0"/>
              </a:rPr>
            </a:br>
            <a:r>
              <a:rPr lang="en-GB" sz="4000" b="1" dirty="0">
                <a:latin typeface="Calibri" pitchFamily="34" charset="0"/>
              </a:rPr>
              <a:t>BAGI NETWORK LAYER</a:t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err="1">
                <a:solidFill>
                  <a:srgbClr val="FF0000"/>
                </a:solidFill>
                <a:latin typeface="Calibri" pitchFamily="34" charset="0"/>
              </a:rPr>
              <a:t>Tiga</a:t>
            </a:r>
            <a:r>
              <a:rPr lang="en-GB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GB" b="1" dirty="0" err="1">
                <a:solidFill>
                  <a:srgbClr val="FF0000"/>
                </a:solidFill>
                <a:latin typeface="Calibri" pitchFamily="34" charset="0"/>
              </a:rPr>
              <a:t>layanan</a:t>
            </a:r>
            <a:r>
              <a:rPr lang="en-GB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GB" b="1" dirty="0" err="1">
                <a:solidFill>
                  <a:srgbClr val="FF0000"/>
                </a:solidFill>
                <a:latin typeface="Calibri" pitchFamily="34" charset="0"/>
              </a:rPr>
              <a:t>dari</a:t>
            </a:r>
            <a:r>
              <a:rPr lang="en-GB" b="1" dirty="0">
                <a:solidFill>
                  <a:srgbClr val="FF0000"/>
                </a:solidFill>
                <a:latin typeface="Calibri" pitchFamily="34" charset="0"/>
              </a:rPr>
              <a:t> Data Link Layer :</a:t>
            </a:r>
          </a:p>
          <a:p>
            <a:pPr marL="0" indent="0">
              <a:buNone/>
            </a:pPr>
            <a:r>
              <a:rPr lang="id-ID" dirty="0">
                <a:latin typeface="Calibri" pitchFamily="34" charset="0"/>
              </a:rPr>
              <a:t>    </a:t>
            </a:r>
            <a:r>
              <a:rPr lang="en-GB" dirty="0">
                <a:latin typeface="Calibri" pitchFamily="34" charset="0"/>
              </a:rPr>
              <a:t>1. </a:t>
            </a:r>
            <a:r>
              <a:rPr lang="en-GB" dirty="0" err="1">
                <a:latin typeface="Calibri" pitchFamily="34" charset="0"/>
              </a:rPr>
              <a:t>Layanan</a:t>
            </a:r>
            <a:r>
              <a:rPr lang="en-GB" dirty="0">
                <a:latin typeface="Calibri" pitchFamily="34" charset="0"/>
              </a:rPr>
              <a:t> Unacknowledged Connection-Less</a:t>
            </a:r>
          </a:p>
          <a:p>
            <a:pPr marL="0" indent="0">
              <a:buNone/>
            </a:pPr>
            <a:r>
              <a:rPr lang="id-ID" dirty="0">
                <a:latin typeface="Calibri" pitchFamily="34" charset="0"/>
              </a:rPr>
              <a:t>    </a:t>
            </a:r>
            <a:r>
              <a:rPr lang="en-GB" dirty="0">
                <a:latin typeface="Calibri" pitchFamily="34" charset="0"/>
              </a:rPr>
              <a:t>2. </a:t>
            </a:r>
            <a:r>
              <a:rPr lang="en-GB" dirty="0" err="1">
                <a:latin typeface="Calibri" pitchFamily="34" charset="0"/>
              </a:rPr>
              <a:t>Layanan</a:t>
            </a:r>
            <a:r>
              <a:rPr lang="en-GB" dirty="0">
                <a:latin typeface="Calibri" pitchFamily="34" charset="0"/>
              </a:rPr>
              <a:t> Acknowledged Connection-Less</a:t>
            </a:r>
          </a:p>
          <a:p>
            <a:pPr marL="0" indent="0">
              <a:buNone/>
            </a:pPr>
            <a:r>
              <a:rPr lang="id-ID" dirty="0">
                <a:latin typeface="Calibri" pitchFamily="34" charset="0"/>
              </a:rPr>
              <a:t>    </a:t>
            </a:r>
            <a:r>
              <a:rPr lang="en-GB" dirty="0">
                <a:latin typeface="Calibri" pitchFamily="34" charset="0"/>
              </a:rPr>
              <a:t>3. </a:t>
            </a:r>
            <a:r>
              <a:rPr lang="en-GB" dirty="0" err="1">
                <a:latin typeface="Calibri" pitchFamily="34" charset="0"/>
              </a:rPr>
              <a:t>Layanan</a:t>
            </a:r>
            <a:r>
              <a:rPr lang="en-GB" dirty="0">
                <a:latin typeface="Calibri" pitchFamily="34" charset="0"/>
              </a:rPr>
              <a:t> Acknowledged Connection-</a:t>
            </a:r>
            <a:r>
              <a:rPr lang="id-ID" dirty="0">
                <a:latin typeface="Calibri" pitchFamily="34" charset="0"/>
              </a:rPr>
              <a:t>	</a:t>
            </a:r>
            <a:r>
              <a:rPr lang="en-GB" dirty="0">
                <a:latin typeface="Calibri" pitchFamily="34" charset="0"/>
              </a:rPr>
              <a:t>Oriented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13086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Unacknowledged</a:t>
            </a:r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memberikan</a:t>
            </a:r>
            <a:r>
              <a:rPr lang="en-GB" dirty="0"/>
              <a:t> acknowledgment </a:t>
            </a:r>
            <a:r>
              <a:rPr lang="en-GB" dirty="0" err="1"/>
              <a:t>bagi</a:t>
            </a:r>
            <a:r>
              <a:rPr lang="en-GB" dirty="0"/>
              <a:t> </a:t>
            </a:r>
            <a:r>
              <a:rPr lang="en-GB" dirty="0" err="1"/>
              <a:t>diterimanya</a:t>
            </a:r>
            <a:r>
              <a:rPr lang="en-GB" dirty="0"/>
              <a:t> frame-frame</a:t>
            </a:r>
          </a:p>
          <a:p>
            <a:pPr>
              <a:buFont typeface="Wingdings" pitchFamily="2" charset="2"/>
              <a:buChar char="Ø"/>
            </a:pP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ada</a:t>
            </a:r>
            <a:r>
              <a:rPr lang="en-GB" dirty="0"/>
              <a:t> </a:t>
            </a:r>
            <a:r>
              <a:rPr lang="en-GB" dirty="0" err="1"/>
              <a:t>koneksi</a:t>
            </a:r>
            <a:r>
              <a:rPr lang="en-GB" dirty="0"/>
              <a:t> yang </a:t>
            </a:r>
            <a:r>
              <a:rPr lang="en-GB" dirty="0" err="1"/>
              <a:t>dibuat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sebelum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sesudah</a:t>
            </a:r>
            <a:r>
              <a:rPr lang="en-GB" dirty="0"/>
              <a:t> </a:t>
            </a:r>
            <a:r>
              <a:rPr lang="en-GB" dirty="0" err="1"/>
              <a:t>dikirimkannya</a:t>
            </a:r>
            <a:r>
              <a:rPr lang="en-GB" dirty="0"/>
              <a:t> frame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perbaikan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error </a:t>
            </a:r>
            <a:r>
              <a:rPr lang="en-US" dirty="0" err="1"/>
              <a:t>akibat</a:t>
            </a:r>
            <a:r>
              <a:rPr lang="en-US" dirty="0"/>
              <a:t> noise</a:t>
            </a:r>
          </a:p>
        </p:txBody>
      </p:sp>
    </p:spTree>
    <p:extLst>
      <p:ext uri="{BB962C8B-B14F-4D97-AF65-F5344CB8AC3E}">
        <p14:creationId xmlns:p14="http://schemas.microsoft.com/office/powerpoint/2010/main" val="2757765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Unacknowledged</a:t>
            </a:r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GB" dirty="0" err="1"/>
              <a:t>cocok</a:t>
            </a:r>
            <a:r>
              <a:rPr lang="en-GB" dirty="0"/>
              <a:t> </a:t>
            </a:r>
            <a:r>
              <a:rPr lang="en-GB" dirty="0" err="1"/>
              <a:t>bila</a:t>
            </a:r>
            <a:r>
              <a:rPr lang="en-GB" dirty="0"/>
              <a:t> </a:t>
            </a:r>
            <a:r>
              <a:rPr lang="en-GB" dirty="0" err="1"/>
              <a:t>laju</a:t>
            </a:r>
            <a:r>
              <a:rPr lang="en-GB" dirty="0"/>
              <a:t> error </a:t>
            </a:r>
            <a:r>
              <a:rPr lang="en-GB" dirty="0" err="1"/>
              <a:t>sangat</a:t>
            </a:r>
            <a:r>
              <a:rPr lang="en-GB" dirty="0"/>
              <a:t> </a:t>
            </a:r>
            <a:r>
              <a:rPr lang="en-GB" dirty="0" err="1"/>
              <a:t>rendah</a:t>
            </a:r>
            <a:r>
              <a:rPr lang="en-GB" dirty="0"/>
              <a:t>, </a:t>
            </a:r>
            <a:r>
              <a:rPr lang="en-GB" dirty="0" err="1"/>
              <a:t>sehingga</a:t>
            </a:r>
            <a:r>
              <a:rPr lang="en-GB" dirty="0"/>
              <a:t> recovery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dilakukan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layer yang </a:t>
            </a:r>
            <a:r>
              <a:rPr lang="en-GB" dirty="0" err="1"/>
              <a:t>lebih</a:t>
            </a:r>
            <a:r>
              <a:rPr lang="en-GB" dirty="0"/>
              <a:t> </a:t>
            </a:r>
            <a:r>
              <a:rPr lang="en-GB" dirty="0" err="1"/>
              <a:t>tinggi</a:t>
            </a:r>
            <a:endParaRPr lang="en-GB" dirty="0"/>
          </a:p>
          <a:p>
            <a:pPr>
              <a:buFont typeface="Wingdings" pitchFamily="2" charset="2"/>
              <a:buChar char="Ø"/>
            </a:pP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lintas</a:t>
            </a:r>
            <a:r>
              <a:rPr lang="en-US" dirty="0"/>
              <a:t> real time 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</a:t>
            </a:r>
            <a:r>
              <a:rPr lang="en-US" dirty="0"/>
              <a:t>ex : </a:t>
            </a:r>
            <a:r>
              <a:rPr lang="en-US" dirty="0" err="1"/>
              <a:t>percakapan</a:t>
            </a:r>
            <a:endParaRPr lang="en-GB" dirty="0"/>
          </a:p>
          <a:p>
            <a:pPr>
              <a:buFont typeface="Wingdings" pitchFamily="2" charset="2"/>
              <a:buChar char="Ø"/>
            </a:pPr>
            <a:r>
              <a:rPr lang="en-GB" dirty="0" err="1"/>
              <a:t>Sebagian</a:t>
            </a:r>
            <a:r>
              <a:rPr lang="en-GB" dirty="0"/>
              <a:t> </a:t>
            </a:r>
            <a:r>
              <a:rPr lang="en-GB" dirty="0" err="1"/>
              <a:t>besar</a:t>
            </a:r>
            <a:r>
              <a:rPr lang="en-GB" dirty="0"/>
              <a:t> LAN </a:t>
            </a:r>
            <a:r>
              <a:rPr lang="en-GB" dirty="0" err="1"/>
              <a:t>menggunakan</a:t>
            </a:r>
            <a:r>
              <a:rPr lang="en-GB" dirty="0"/>
              <a:t> </a:t>
            </a:r>
            <a:r>
              <a:rPr lang="en-GB" dirty="0" err="1"/>
              <a:t>layanan</a:t>
            </a:r>
            <a:r>
              <a:rPr lang="en-GB" dirty="0"/>
              <a:t> </a:t>
            </a:r>
            <a:r>
              <a:rPr lang="en-GB" dirty="0" err="1"/>
              <a:t>unacknowledgment</a:t>
            </a:r>
            <a:r>
              <a:rPr lang="en-GB" dirty="0"/>
              <a:t> connectionless </a:t>
            </a:r>
            <a:r>
              <a:rPr lang="en-GB" dirty="0" err="1"/>
              <a:t>pada</a:t>
            </a:r>
            <a:r>
              <a:rPr lang="en-GB" dirty="0"/>
              <a:t> data link layer.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621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6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cknowledged</a:t>
            </a:r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nn-NO" dirty="0"/>
              <a:t>Tidak menggunakan koneksi, akan tetapi setiap frame dikirimkan </a:t>
            </a:r>
            <a:r>
              <a:rPr lang="en-GB" dirty="0" err="1"/>
              <a:t>secara</a:t>
            </a:r>
            <a:r>
              <a:rPr lang="en-GB" dirty="0"/>
              <a:t> independent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ada</a:t>
            </a:r>
            <a:r>
              <a:rPr lang="en-GB" dirty="0"/>
              <a:t> acknowledgment. </a:t>
            </a:r>
          </a:p>
          <a:p>
            <a:pPr>
              <a:buFont typeface="Wingdings" pitchFamily="2" charset="2"/>
              <a:buChar char="Ø"/>
            </a:pPr>
            <a:r>
              <a:rPr lang="en-GB" dirty="0" err="1"/>
              <a:t>Bila</a:t>
            </a:r>
            <a:r>
              <a:rPr lang="en-GB" dirty="0"/>
              <a:t> </a:t>
            </a:r>
            <a:r>
              <a:rPr lang="en-GB" dirty="0" err="1"/>
              <a:t>ternyata</a:t>
            </a:r>
            <a:r>
              <a:rPr lang="en-GB" dirty="0"/>
              <a:t> </a:t>
            </a:r>
            <a:r>
              <a:rPr lang="en-GB" dirty="0" err="1"/>
              <a:t>belum</a:t>
            </a:r>
            <a:r>
              <a:rPr lang="en-GB" dirty="0"/>
              <a:t> </a:t>
            </a:r>
            <a:r>
              <a:rPr lang="en-GB" dirty="0" err="1"/>
              <a:t>tiba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interval </a:t>
            </a:r>
            <a:r>
              <a:rPr lang="en-GB" dirty="0" err="1"/>
              <a:t>waktu</a:t>
            </a:r>
            <a:r>
              <a:rPr lang="en-GB" dirty="0"/>
              <a:t> yang </a:t>
            </a:r>
            <a:r>
              <a:rPr lang="en-GB" dirty="0" err="1"/>
              <a:t>telah</a:t>
            </a:r>
            <a:r>
              <a:rPr lang="en-GB" dirty="0"/>
              <a:t> </a:t>
            </a:r>
            <a:r>
              <a:rPr lang="en-GB" dirty="0" err="1"/>
              <a:t>ditentukan</a:t>
            </a:r>
            <a:r>
              <a:rPr lang="en-GB" dirty="0"/>
              <a:t>, </a:t>
            </a:r>
            <a:r>
              <a:rPr lang="en-GB" dirty="0" err="1"/>
              <a:t>maka</a:t>
            </a:r>
            <a:r>
              <a:rPr lang="en-GB" dirty="0"/>
              <a:t> frame </a:t>
            </a:r>
            <a:r>
              <a:rPr lang="en-GB" dirty="0" err="1"/>
              <a:t>akan</a:t>
            </a:r>
            <a:r>
              <a:rPr lang="en-GB" dirty="0"/>
              <a:t> </a:t>
            </a:r>
            <a:r>
              <a:rPr lang="en-GB" dirty="0" err="1"/>
              <a:t>dikirimkan</a:t>
            </a:r>
            <a:r>
              <a:rPr lang="en-GB" dirty="0"/>
              <a:t> </a:t>
            </a:r>
            <a:r>
              <a:rPr lang="en-GB" dirty="0" err="1"/>
              <a:t>kembali</a:t>
            </a:r>
            <a:r>
              <a:rPr lang="en-GB" dirty="0"/>
              <a:t> </a:t>
            </a:r>
            <a:r>
              <a:rPr lang="en-GB" dirty="0" err="1"/>
              <a:t>cocok</a:t>
            </a:r>
            <a:r>
              <a:rPr lang="en-GB" dirty="0"/>
              <a:t> </a:t>
            </a:r>
            <a:r>
              <a:rPr lang="en-GB" dirty="0" err="1"/>
              <a:t>bila</a:t>
            </a:r>
            <a:r>
              <a:rPr lang="en-GB" dirty="0"/>
              <a:t> </a:t>
            </a:r>
            <a:r>
              <a:rPr lang="en-GB" dirty="0" err="1"/>
              <a:t>laju</a:t>
            </a:r>
            <a:r>
              <a:rPr lang="en-GB" dirty="0"/>
              <a:t> error </a:t>
            </a:r>
            <a:r>
              <a:rPr lang="en-GB" dirty="0" err="1"/>
              <a:t>sangat</a:t>
            </a:r>
            <a:r>
              <a:rPr lang="en-GB" dirty="0"/>
              <a:t> </a:t>
            </a:r>
            <a:r>
              <a:rPr lang="en-GB" dirty="0" err="1"/>
              <a:t>rendah</a:t>
            </a:r>
            <a:r>
              <a:rPr lang="en-GB" dirty="0"/>
              <a:t>, </a:t>
            </a:r>
            <a:r>
              <a:rPr lang="en-GB" dirty="0" err="1"/>
              <a:t>sehingga</a:t>
            </a:r>
            <a:r>
              <a:rPr lang="en-GB" dirty="0"/>
              <a:t> recovery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dilakukan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layer yang </a:t>
            </a:r>
            <a:r>
              <a:rPr lang="en-GB" dirty="0" err="1"/>
              <a:t>lebih</a:t>
            </a:r>
            <a:r>
              <a:rPr lang="en-GB" dirty="0"/>
              <a:t> </a:t>
            </a:r>
            <a:r>
              <a:rPr lang="en-GB" dirty="0" err="1"/>
              <a:t>tinggi</a:t>
            </a:r>
            <a:r>
              <a:rPr lang="en-GB" dirty="0"/>
              <a:t>.</a:t>
            </a:r>
          </a:p>
          <a:p>
            <a:pPr>
              <a:buFont typeface="Wingdings" pitchFamily="2" charset="2"/>
              <a:buChar char="Ø"/>
            </a:pPr>
            <a:endParaRPr lang="en-GB" dirty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507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GB" sz="36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cknowledged</a:t>
            </a:r>
            <a:r>
              <a:rPr lang="id-ID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Connectionless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saluran</a:t>
            </a:r>
            <a:r>
              <a:rPr lang="en-US" dirty="0"/>
              <a:t> unreliable 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	</a:t>
            </a:r>
            <a:r>
              <a:rPr lang="en-US" dirty="0"/>
              <a:t>ex : wireless.</a:t>
            </a:r>
            <a:endParaRPr lang="en-GB" dirty="0"/>
          </a:p>
          <a:p>
            <a:pPr>
              <a:buFont typeface="Wingdings" pitchFamily="2" charset="2"/>
              <a:buChar char="Ø"/>
            </a:pPr>
            <a:endParaRPr lang="en-GB" dirty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87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" indent="-91440" fontAlgn="auto">
              <a:defRPr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Layanan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menjamin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bahwa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setiap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frame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diterima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benar-benar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hanya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sekali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semua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sv-S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frame diterima dalam urutan yang benar.</a:t>
            </a:r>
          </a:p>
          <a:p>
            <a:pPr marL="0" indent="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Fase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 </a:t>
            </a:r>
            <a:endParaRPr lang="id-ID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Fase II</a:t>
            </a:r>
          </a:p>
          <a:p>
            <a:pPr marL="0" indent="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Fase III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6795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buNone/>
              <a:defRPr/>
            </a:pPr>
            <a:r>
              <a:rPr lang="en-GB" dirty="0" err="1">
                <a:solidFill>
                  <a:srgbClr val="FF0000"/>
                </a:solidFill>
              </a:rPr>
              <a:t>Fase</a:t>
            </a:r>
            <a:r>
              <a:rPr lang="en-GB" dirty="0">
                <a:solidFill>
                  <a:srgbClr val="FF0000"/>
                </a:solidFill>
              </a:rPr>
              <a:t> I </a:t>
            </a:r>
          </a:p>
          <a:p>
            <a:pPr marL="91440" indent="-9144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koneksi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ditentukan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membuat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kedua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mesin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menginisialisasi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variabel-variabel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counter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diperlukan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untuk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mengawasi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frame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mana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telah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diterima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mana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belum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63031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buNone/>
              <a:defRPr/>
            </a:pPr>
            <a:r>
              <a:rPr lang="en-GB" dirty="0" err="1">
                <a:solidFill>
                  <a:srgbClr val="FF0000"/>
                </a:solidFill>
              </a:rPr>
              <a:t>Fase</a:t>
            </a:r>
            <a:r>
              <a:rPr lang="en-GB" dirty="0">
                <a:solidFill>
                  <a:srgbClr val="FF0000"/>
                </a:solidFill>
              </a:rPr>
              <a:t> II</a:t>
            </a:r>
          </a:p>
          <a:p>
            <a:pPr marL="91440" indent="-91440" fontAlgn="auto">
              <a:buNone/>
              <a:defRPr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Satu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frame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atau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lebih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mulai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ditransmisikan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0" indent="0" fontAlgn="auto">
              <a:buNone/>
              <a:defRPr/>
            </a:pPr>
            <a:endParaRPr lang="id-ID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dirty="0" err="1">
                <a:solidFill>
                  <a:srgbClr val="FF0000"/>
                </a:solidFill>
              </a:rPr>
              <a:t>Fase</a:t>
            </a:r>
            <a:r>
              <a:rPr lang="en-GB" dirty="0">
                <a:solidFill>
                  <a:srgbClr val="FF0000"/>
                </a:solidFill>
              </a:rPr>
              <a:t> III </a:t>
            </a:r>
          </a:p>
          <a:p>
            <a:pPr marL="91440" indent="-91440" fontAlgn="auto">
              <a:buNone/>
              <a:defRPr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Koneksi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dilepaskan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pembebasan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variabel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buffer,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resource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lainnya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dipakai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untuk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menjaga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berlangsungnya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koneksi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sv-SE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00967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Acknowledged Connection Oriented</a:t>
            </a:r>
            <a:endParaRPr lang="id-ID" sz="3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49" y="980728"/>
            <a:ext cx="76104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232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auto">
              <a:buNone/>
              <a:defRPr/>
            </a:pP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Jarak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Peralatan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&gt;&gt;&gt;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Pengiriman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mengalami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perubahan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atau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melemah</a:t>
            </a:r>
            <a:r>
              <a:rPr lang="id-ID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&gt;&gt;&gt; Error</a:t>
            </a:r>
          </a:p>
          <a:p>
            <a:pPr marL="0" indent="0" fontAlgn="auto">
              <a:buNone/>
              <a:defRPr/>
            </a:pPr>
            <a:endParaRPr lang="id-ID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sz="2400" dirty="0" err="1">
                <a:solidFill>
                  <a:srgbClr val="FF0000"/>
                </a:solidFill>
              </a:rPr>
              <a:t>Troughput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adalah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perbandingan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antara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berguna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</a:t>
            </a:r>
            <a:r>
              <a:rPr lang="id-ID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keseluruhan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fontAlgn="auto">
              <a:buNone/>
              <a:defRPr/>
            </a:pPr>
            <a:endParaRPr lang="id-ID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sz="2400" dirty="0" err="1">
                <a:solidFill>
                  <a:srgbClr val="FF0000"/>
                </a:solidFill>
              </a:rPr>
              <a:t>Deteksi</a:t>
            </a:r>
            <a:r>
              <a:rPr lang="en-GB" sz="2400" dirty="0">
                <a:solidFill>
                  <a:srgbClr val="FF0000"/>
                </a:solidFill>
              </a:rPr>
              <a:t> error </a:t>
            </a:r>
            <a:r>
              <a:rPr lang="en-GB" sz="2400" dirty="0" err="1">
                <a:solidFill>
                  <a:srgbClr val="FF0000"/>
                </a:solidFill>
              </a:rPr>
              <a:t>dengan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 err="1">
                <a:solidFill>
                  <a:srgbClr val="FF0000"/>
                </a:solidFill>
              </a:rPr>
              <a:t>Redundansi</a:t>
            </a:r>
            <a:r>
              <a:rPr lang="id-ID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yaitu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tambahan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tidak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hubungannya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informasi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dikirimkan</a:t>
            </a:r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966480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buNone/>
              <a:defRPr/>
            </a:pP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Berfungsi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menunjukkan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tidaknya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kesalahan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data,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mendeteksi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mengoreksi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kesalahan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terjadi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0" indent="0" fontAlgn="auto">
              <a:buNone/>
              <a:defRPr/>
            </a:pPr>
            <a:endParaRPr lang="id-ID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None/>
              <a:defRPr/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Makin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banyak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redundansi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makin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rendah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troughput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dari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data yang </a:t>
            </a:r>
            <a:r>
              <a:rPr lang="en-GB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berguna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fontAlgn="auto">
              <a:buNone/>
              <a:defRPr/>
            </a:pPr>
            <a:endParaRPr lang="id-ID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626398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i-FI" sz="3600" b="1" dirty="0">
                <a:latin typeface="Calibri" pitchFamily="34" charset="0"/>
              </a:rPr>
              <a:t>Pendekatan untuk Deteksi Kesalahan</a:t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i="1" dirty="0">
                <a:solidFill>
                  <a:srgbClr val="FF0000"/>
                </a:solidFill>
              </a:rPr>
              <a:t>Forward Error Control</a:t>
            </a:r>
          </a:p>
          <a:p>
            <a:pPr marL="0" indent="0">
              <a:buNone/>
            </a:pPr>
            <a:r>
              <a:rPr lang="en-GB" sz="2400" dirty="0" err="1"/>
              <a:t>Dimana</a:t>
            </a:r>
            <a:r>
              <a:rPr lang="en-GB" sz="2400" dirty="0"/>
              <a:t> </a:t>
            </a:r>
            <a:r>
              <a:rPr lang="en-GB" sz="2400" dirty="0" err="1"/>
              <a:t>setiap</a:t>
            </a:r>
            <a:r>
              <a:rPr lang="en-GB" sz="2400" dirty="0"/>
              <a:t> </a:t>
            </a:r>
            <a:r>
              <a:rPr lang="en-GB" sz="2400" dirty="0" err="1"/>
              <a:t>karakter</a:t>
            </a:r>
            <a:r>
              <a:rPr lang="en-GB" sz="2400" dirty="0"/>
              <a:t> yang </a:t>
            </a:r>
            <a:r>
              <a:rPr lang="en-GB" sz="2400" dirty="0" err="1"/>
              <a:t>ditransmisikan</a:t>
            </a:r>
            <a:r>
              <a:rPr lang="en-GB" sz="2400" dirty="0"/>
              <a:t> </a:t>
            </a:r>
            <a:r>
              <a:rPr lang="en-GB" sz="2400" dirty="0" err="1"/>
              <a:t>atau</a:t>
            </a:r>
            <a:r>
              <a:rPr lang="en-GB" sz="2400" dirty="0"/>
              <a:t> frame </a:t>
            </a:r>
            <a:r>
              <a:rPr lang="en-GB" sz="2400" dirty="0" err="1"/>
              <a:t>berisi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</a:t>
            </a:r>
            <a:r>
              <a:rPr lang="en-GB" sz="2400" dirty="0" err="1"/>
              <a:t>tambahan</a:t>
            </a:r>
            <a:r>
              <a:rPr lang="en-GB" sz="2400" dirty="0"/>
              <a:t> (redundant) </a:t>
            </a:r>
            <a:r>
              <a:rPr lang="en-GB" sz="2400" dirty="0" err="1"/>
              <a:t>sehingga</a:t>
            </a:r>
            <a:r>
              <a:rPr lang="en-GB" sz="2400" dirty="0"/>
              <a:t> </a:t>
            </a:r>
            <a:r>
              <a:rPr lang="en-GB" sz="2400" dirty="0" err="1"/>
              <a:t>bila</a:t>
            </a:r>
            <a:r>
              <a:rPr lang="en-GB" sz="2400" dirty="0"/>
              <a:t> </a:t>
            </a:r>
            <a:r>
              <a:rPr lang="en-GB" sz="2400" dirty="0" err="1"/>
              <a:t>penerima</a:t>
            </a:r>
            <a:r>
              <a:rPr lang="en-GB" sz="2400" dirty="0"/>
              <a:t>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hanya</a:t>
            </a:r>
            <a:r>
              <a:rPr lang="en-GB" sz="2400" dirty="0"/>
              <a:t> </a:t>
            </a:r>
            <a:r>
              <a:rPr lang="en-GB" sz="2400" dirty="0" err="1"/>
              <a:t>dapat</a:t>
            </a:r>
            <a:r>
              <a:rPr lang="en-GB" sz="2400" dirty="0"/>
              <a:t> </a:t>
            </a:r>
            <a:r>
              <a:rPr lang="en-GB" sz="2400" dirty="0" err="1"/>
              <a:t>mendeteksi</a:t>
            </a:r>
            <a:r>
              <a:rPr lang="en-GB" sz="2400" dirty="0"/>
              <a:t> </a:t>
            </a:r>
            <a:r>
              <a:rPr lang="en-GB" sz="2400" dirty="0" err="1"/>
              <a:t>dimana</a:t>
            </a:r>
            <a:r>
              <a:rPr lang="en-GB" sz="2400" dirty="0"/>
              <a:t> error </a:t>
            </a:r>
            <a:r>
              <a:rPr lang="en-GB" sz="2400" dirty="0" err="1"/>
              <a:t>terjadi</a:t>
            </a:r>
            <a:r>
              <a:rPr lang="en-GB" sz="2400" dirty="0"/>
              <a:t>, </a:t>
            </a:r>
            <a:r>
              <a:rPr lang="en-GB" sz="2400" dirty="0" err="1"/>
              <a:t>tetapi</a:t>
            </a:r>
            <a:r>
              <a:rPr lang="en-GB" sz="2400" dirty="0"/>
              <a:t> </a:t>
            </a:r>
            <a:r>
              <a:rPr lang="en-GB" sz="2400" dirty="0" err="1"/>
              <a:t>juga</a:t>
            </a:r>
            <a:r>
              <a:rPr lang="en-GB" sz="2400" dirty="0"/>
              <a:t> </a:t>
            </a:r>
            <a:r>
              <a:rPr lang="en-GB" sz="2400" dirty="0" err="1"/>
              <a:t>menjelaskan</a:t>
            </a:r>
            <a:r>
              <a:rPr lang="en-GB" sz="2400" dirty="0"/>
              <a:t> </a:t>
            </a:r>
            <a:r>
              <a:rPr lang="en-GB" sz="2400" dirty="0" err="1"/>
              <a:t>dimana</a:t>
            </a:r>
            <a:r>
              <a:rPr lang="en-GB" sz="2400" dirty="0"/>
              <a:t> </a:t>
            </a:r>
            <a:r>
              <a:rPr lang="en-GB" sz="2400" dirty="0" err="1"/>
              <a:t>aliran</a:t>
            </a:r>
            <a:r>
              <a:rPr lang="en-GB" sz="2400" dirty="0"/>
              <a:t> bit yang </a:t>
            </a:r>
            <a:r>
              <a:rPr lang="en-GB" sz="2400" dirty="0" err="1"/>
              <a:t>diterima</a:t>
            </a:r>
            <a:r>
              <a:rPr lang="en-GB" sz="2400" dirty="0"/>
              <a:t> error.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64050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i-FI" sz="3600" b="1" dirty="0">
                <a:latin typeface="Calibri" pitchFamily="34" charset="0"/>
              </a:rPr>
              <a:t>Pendekatan untuk Deteksi Kesalahan</a:t>
            </a:r>
            <a:br>
              <a:rPr lang="en-GB" dirty="0">
                <a:latin typeface="Calibri" pitchFamily="34" charset="0"/>
              </a:rPr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i="1" dirty="0">
                <a:solidFill>
                  <a:srgbClr val="FF0000"/>
                </a:solidFill>
              </a:rPr>
              <a:t>Feedback (backward) Error Control</a:t>
            </a:r>
          </a:p>
          <a:p>
            <a:r>
              <a:rPr lang="en-GB" sz="2400" dirty="0" err="1"/>
              <a:t>Dimana</a:t>
            </a:r>
            <a:r>
              <a:rPr lang="en-GB" sz="2400" dirty="0"/>
              <a:t> </a:t>
            </a:r>
            <a:r>
              <a:rPr lang="en-GB" sz="2400" dirty="0" err="1"/>
              <a:t>setiap</a:t>
            </a:r>
            <a:r>
              <a:rPr lang="en-GB" sz="2400" dirty="0"/>
              <a:t> </a:t>
            </a:r>
            <a:r>
              <a:rPr lang="en-GB" sz="2400" dirty="0" err="1"/>
              <a:t>karakter</a:t>
            </a:r>
            <a:r>
              <a:rPr lang="en-GB" sz="2400" dirty="0"/>
              <a:t> </a:t>
            </a:r>
            <a:r>
              <a:rPr lang="en-GB" sz="2400" dirty="0" err="1"/>
              <a:t>atau</a:t>
            </a:r>
            <a:r>
              <a:rPr lang="en-GB" sz="2400" dirty="0"/>
              <a:t> frame </a:t>
            </a:r>
            <a:r>
              <a:rPr lang="en-GB" sz="2400" dirty="0" err="1"/>
              <a:t>memiliki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yang </a:t>
            </a:r>
            <a:r>
              <a:rPr lang="en-GB" sz="2400" dirty="0" err="1"/>
              <a:t>cukup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fi-FI" sz="2400" dirty="0"/>
              <a:t>memperbolehkan penerima mendeteksi bila menemukan kesalahan tetapi tidak </a:t>
            </a:r>
            <a:r>
              <a:rPr lang="en-GB" sz="2400" dirty="0" err="1"/>
              <a:t>lokasinya</a:t>
            </a:r>
            <a:r>
              <a:rPr lang="en-GB" sz="2400" dirty="0"/>
              <a:t>. </a:t>
            </a:r>
            <a:r>
              <a:rPr lang="en-GB" sz="2400" dirty="0" err="1"/>
              <a:t>Sebuah</a:t>
            </a:r>
            <a:r>
              <a:rPr lang="en-GB" sz="2400" dirty="0"/>
              <a:t> </a:t>
            </a:r>
            <a:r>
              <a:rPr lang="en-GB" sz="2400" dirty="0" err="1"/>
              <a:t>transmisi</a:t>
            </a:r>
            <a:r>
              <a:rPr lang="en-GB" sz="2400" dirty="0"/>
              <a:t> </a:t>
            </a:r>
            <a:r>
              <a:rPr lang="en-GB" sz="2400" dirty="0" err="1"/>
              <a:t>kontrol</a:t>
            </a:r>
            <a:r>
              <a:rPr lang="en-GB" sz="2400" dirty="0"/>
              <a:t> </a:t>
            </a:r>
            <a:r>
              <a:rPr lang="en-GB" sz="2400" dirty="0" err="1"/>
              <a:t>digunakan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meminta</a:t>
            </a:r>
            <a:r>
              <a:rPr lang="en-GB" sz="2400" dirty="0"/>
              <a:t> </a:t>
            </a:r>
            <a:r>
              <a:rPr lang="en-GB" sz="2400" dirty="0" err="1"/>
              <a:t>pengiriman</a:t>
            </a:r>
            <a:r>
              <a:rPr lang="en-GB" sz="2400" dirty="0"/>
              <a:t> </a:t>
            </a:r>
            <a:r>
              <a:rPr lang="en-GB" sz="2400" dirty="0" err="1"/>
              <a:t>ulang</a:t>
            </a:r>
            <a:r>
              <a:rPr lang="en-GB" sz="2400" dirty="0"/>
              <a:t>, </a:t>
            </a:r>
            <a:r>
              <a:rPr lang="en-GB" sz="2400" dirty="0" err="1"/>
              <a:t>menyalin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yang </a:t>
            </a:r>
            <a:r>
              <a:rPr lang="en-GB" sz="2400" dirty="0" err="1"/>
              <a:t>dikirimkan</a:t>
            </a:r>
            <a:r>
              <a:rPr lang="en-GB" sz="2400" dirty="0"/>
              <a:t>. </a:t>
            </a:r>
            <a:endParaRPr lang="id-ID" sz="2400" dirty="0"/>
          </a:p>
          <a:p>
            <a:r>
              <a:rPr lang="en-GB" sz="2400" dirty="0"/>
              <a:t>Ada 2 </a:t>
            </a:r>
            <a:r>
              <a:rPr lang="en-GB" sz="2400" dirty="0" err="1"/>
              <a:t>bagian</a:t>
            </a:r>
            <a:r>
              <a:rPr lang="en-GB" sz="2400" dirty="0"/>
              <a:t> : </a:t>
            </a:r>
          </a:p>
          <a:p>
            <a:pPr lvl="1">
              <a:buFont typeface="Courier New" pitchFamily="49" charset="0"/>
              <a:buChar char="o"/>
            </a:pPr>
            <a:r>
              <a:rPr lang="fi-FI" sz="2400" dirty="0"/>
              <a:t>Teknik yang digunakan untuk deteksi kesalahan</a:t>
            </a:r>
          </a:p>
          <a:p>
            <a:pPr lvl="1">
              <a:buFont typeface="Courier New" pitchFamily="49" charset="0"/>
              <a:buChar char="o"/>
            </a:pPr>
            <a:r>
              <a:rPr lang="en-GB" sz="2400" dirty="0" err="1"/>
              <a:t>Kontrol</a:t>
            </a:r>
            <a:r>
              <a:rPr lang="en-GB" sz="2400" dirty="0"/>
              <a:t> </a:t>
            </a:r>
            <a:r>
              <a:rPr lang="en-GB" sz="2400" dirty="0" err="1"/>
              <a:t>algoritma</a:t>
            </a:r>
            <a:r>
              <a:rPr lang="en-GB" sz="2400" dirty="0"/>
              <a:t> yang </a:t>
            </a:r>
            <a:r>
              <a:rPr lang="en-GB" sz="2400" dirty="0" err="1"/>
              <a:t>telah</a:t>
            </a:r>
            <a:r>
              <a:rPr lang="en-GB" sz="2400" dirty="0"/>
              <a:t> </a:t>
            </a:r>
            <a:r>
              <a:rPr lang="en-GB" sz="2400" dirty="0" err="1"/>
              <a:t>disediakan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mengontrol</a:t>
            </a:r>
            <a:r>
              <a:rPr lang="en-GB" sz="2400" dirty="0"/>
              <a:t> </a:t>
            </a:r>
            <a:r>
              <a:rPr lang="en-GB" sz="2400" dirty="0" err="1"/>
              <a:t>transmisi</a:t>
            </a:r>
            <a:r>
              <a:rPr lang="en-GB" sz="2400" dirty="0"/>
              <a:t> </a:t>
            </a:r>
            <a:r>
              <a:rPr lang="en-GB" sz="2400" dirty="0" err="1"/>
              <a:t>ulang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56810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METODE DETEKSI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dirty="0" err="1"/>
              <a:t>Metode</a:t>
            </a:r>
            <a:r>
              <a:rPr lang="en-US" dirty="0"/>
              <a:t> Echo</a:t>
            </a:r>
          </a:p>
          <a:p>
            <a:pPr>
              <a:buFont typeface="Wingdings" pitchFamily="2" charset="2"/>
              <a:buChar char="ü"/>
            </a:pP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Deteksi</a:t>
            </a:r>
            <a:r>
              <a:rPr lang="en-US" dirty="0"/>
              <a:t> Error </a:t>
            </a:r>
            <a:r>
              <a:rPr lang="en-US" dirty="0" err="1"/>
              <a:t>Otomatis</a:t>
            </a:r>
            <a:endParaRPr lang="en-US" dirty="0"/>
          </a:p>
          <a:p>
            <a:pPr>
              <a:buFont typeface="Wingdings" pitchFamily="2" charset="2"/>
              <a:buChar char="ü"/>
            </a:pPr>
            <a:r>
              <a:rPr lang="en-US" dirty="0" err="1"/>
              <a:t>Framming</a:t>
            </a:r>
            <a:r>
              <a:rPr lang="en-US" dirty="0"/>
              <a:t> Check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41482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METODE ECHO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interaktif</a:t>
            </a:r>
            <a:endParaRPr lang="en-US" dirty="0"/>
          </a:p>
          <a:p>
            <a:pPr>
              <a:buNone/>
            </a:pPr>
            <a:r>
              <a:rPr lang="id-ID" dirty="0"/>
              <a:t>	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operator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memasukkan</a:t>
            </a:r>
            <a:r>
              <a:rPr lang="en-US" dirty="0"/>
              <a:t> data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menampilkannya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monitor. </a:t>
            </a:r>
            <a:endParaRPr lang="id-ID" dirty="0"/>
          </a:p>
          <a:p>
            <a:pPr>
              <a:buNone/>
            </a:pPr>
            <a:r>
              <a:rPr lang="id-ID" dirty="0"/>
              <a:t>	</a:t>
            </a:r>
            <a:r>
              <a:rPr lang="en-US" dirty="0"/>
              <a:t>Operator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data yang </a:t>
            </a:r>
            <a:r>
              <a:rPr lang="en-US" dirty="0" err="1"/>
              <a:t>dikirim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benar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95703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METODE ERROR OTOMATIS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 fontAlgn="auto">
              <a:buNone/>
              <a:defRPr/>
            </a:pPr>
            <a:r>
              <a:rPr lang="en-US" sz="2800" dirty="0" err="1">
                <a:solidFill>
                  <a:srgbClr val="FF0000"/>
                </a:solidFill>
              </a:rPr>
              <a:t>Pariti</a:t>
            </a:r>
            <a:endParaRPr lang="id-ID" sz="2800" dirty="0">
              <a:solidFill>
                <a:srgbClr val="FF0000"/>
              </a:solidFill>
            </a:endParaRPr>
          </a:p>
          <a:p>
            <a:pPr marL="609600" indent="-609600" fontAlgn="auto">
              <a:buNone/>
              <a:defRPr/>
            </a:pPr>
            <a:r>
              <a:rPr lang="id-ID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bit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tambahan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yang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digunakan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untuk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mendeteksi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error</a:t>
            </a:r>
          </a:p>
          <a:p>
            <a:pPr marL="609600" indent="-609600" fontAlgn="auto">
              <a:buNone/>
              <a:defRPr/>
            </a:pPr>
            <a:r>
              <a:rPr lang="en-US" sz="2800" dirty="0">
                <a:solidFill>
                  <a:srgbClr val="FF0000"/>
                </a:solidFill>
              </a:rPr>
              <a:t>Cara </a:t>
            </a:r>
            <a:r>
              <a:rPr lang="en-US" sz="2800" dirty="0" err="1">
                <a:solidFill>
                  <a:srgbClr val="FF0000"/>
                </a:solidFill>
              </a:rPr>
              <a:t>penambahan</a:t>
            </a:r>
            <a:r>
              <a:rPr lang="en-US" sz="2800" dirty="0">
                <a:solidFill>
                  <a:srgbClr val="FF0000"/>
                </a:solidFill>
              </a:rPr>
              <a:t> bit </a:t>
            </a:r>
            <a:r>
              <a:rPr lang="en-US" sz="2800" dirty="0" err="1">
                <a:solidFill>
                  <a:srgbClr val="FF0000"/>
                </a:solidFill>
              </a:rPr>
              <a:t>pariti</a:t>
            </a:r>
            <a:endParaRPr lang="id-ID" sz="2800" dirty="0">
              <a:solidFill>
                <a:srgbClr val="FF0000"/>
              </a:solidFill>
            </a:endParaRPr>
          </a:p>
          <a:p>
            <a:pPr marL="609600" indent="-609600" fontAlgn="auto">
              <a:buNone/>
              <a:defRPr/>
            </a:pPr>
            <a:r>
              <a:rPr lang="id-ID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Pariti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ganjil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(odd parity) :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jumlah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bit “1”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ganjil</a:t>
            </a:r>
            <a:endParaRPr lang="id-ID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609600" indent="-609600" fontAlgn="auto">
              <a:buNone/>
              <a:defRPr/>
            </a:pPr>
            <a:r>
              <a:rPr lang="id-ID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Pariti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genap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(even parity) :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jumlah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bit “1”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genap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41788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METODE ERROR OTOMATIS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2949"/>
            <a:ext cx="8229600" cy="37404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sz="2400" dirty="0"/>
              <a:t>Tanpa memperhatikan desain dari sistem transmisi maka, maka akan terdapat error </a:t>
            </a:r>
            <a:r>
              <a:rPr lang="en-GB" sz="2400" dirty="0"/>
              <a:t>yang </a:t>
            </a:r>
            <a:r>
              <a:rPr lang="en-GB" sz="2400" dirty="0" err="1"/>
              <a:t>menghasilkan</a:t>
            </a:r>
            <a:r>
              <a:rPr lang="en-GB" sz="2400" dirty="0"/>
              <a:t> </a:t>
            </a:r>
            <a:r>
              <a:rPr lang="en-GB" sz="2400" dirty="0" err="1"/>
              <a:t>perubahan</a:t>
            </a:r>
            <a:r>
              <a:rPr lang="en-GB" sz="2400" dirty="0"/>
              <a:t> </a:t>
            </a:r>
            <a:r>
              <a:rPr lang="en-GB" sz="2400" dirty="0" err="1"/>
              <a:t>terhapat</a:t>
            </a:r>
            <a:r>
              <a:rPr lang="en-GB" sz="2400" dirty="0"/>
              <a:t> </a:t>
            </a:r>
            <a:r>
              <a:rPr lang="en-GB" sz="2400" dirty="0" err="1"/>
              <a:t>satu</a:t>
            </a:r>
            <a:r>
              <a:rPr lang="en-GB" sz="2400" dirty="0"/>
              <a:t> </a:t>
            </a:r>
            <a:r>
              <a:rPr lang="en-GB" sz="2400" dirty="0" err="1"/>
              <a:t>atau</a:t>
            </a:r>
            <a:r>
              <a:rPr lang="en-GB" sz="2400" dirty="0"/>
              <a:t> </a:t>
            </a:r>
            <a:r>
              <a:rPr lang="en-GB" sz="2400" dirty="0" err="1"/>
              <a:t>lebih</a:t>
            </a:r>
            <a:r>
              <a:rPr lang="en-GB" sz="2400" dirty="0"/>
              <a:t> </a:t>
            </a:r>
            <a:r>
              <a:rPr lang="en-GB" sz="2400" dirty="0" err="1"/>
              <a:t>dari</a:t>
            </a:r>
            <a:r>
              <a:rPr lang="en-GB" sz="2400" dirty="0"/>
              <a:t> bit </a:t>
            </a:r>
            <a:r>
              <a:rPr lang="en-GB" sz="2400" dirty="0" err="1"/>
              <a:t>didalam</a:t>
            </a:r>
            <a:r>
              <a:rPr lang="en-GB" sz="2400" dirty="0"/>
              <a:t> frame yang </a:t>
            </a:r>
            <a:r>
              <a:rPr lang="en-GB" sz="2400" dirty="0" err="1"/>
              <a:t>ditransmisikan</a:t>
            </a:r>
            <a:r>
              <a:rPr lang="en-GB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2882988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METODE ERROR OTOMATIS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74046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err="1"/>
              <a:t>Beberapa</a:t>
            </a:r>
            <a:r>
              <a:rPr lang="en-GB" sz="2400" dirty="0"/>
              <a:t> </a:t>
            </a:r>
            <a:r>
              <a:rPr lang="en-GB" sz="2400" dirty="0" err="1"/>
              <a:t>kemungkinan</a:t>
            </a:r>
            <a:r>
              <a:rPr lang="en-GB" sz="2400" dirty="0"/>
              <a:t> </a:t>
            </a:r>
            <a:r>
              <a:rPr lang="en-GB" sz="2400" dirty="0" err="1"/>
              <a:t>adanya</a:t>
            </a:r>
            <a:r>
              <a:rPr lang="en-GB" sz="2400" dirty="0"/>
              <a:t> error </a:t>
            </a:r>
            <a:r>
              <a:rPr lang="en-GB" sz="2400" dirty="0" err="1"/>
              <a:t>pada</a:t>
            </a:r>
            <a:r>
              <a:rPr lang="en-GB" sz="2400" dirty="0"/>
              <a:t> </a:t>
            </a:r>
            <a:r>
              <a:rPr lang="en-GB" sz="2400" dirty="0" err="1"/>
              <a:t>pengiriman</a:t>
            </a:r>
            <a:r>
              <a:rPr lang="en-GB" sz="2400" dirty="0"/>
              <a:t> frame </a:t>
            </a:r>
            <a:r>
              <a:rPr lang="en-GB" sz="2400" dirty="0" err="1"/>
              <a:t>meliputi</a:t>
            </a:r>
            <a:r>
              <a:rPr lang="en-GB" sz="2400" dirty="0"/>
              <a:t> :</a:t>
            </a:r>
          </a:p>
          <a:p>
            <a:r>
              <a:rPr lang="en-GB" sz="2400" i="1" dirty="0" err="1"/>
              <a:t>Pb</a:t>
            </a:r>
            <a:r>
              <a:rPr lang="en-GB" sz="2400" i="1" dirty="0"/>
              <a:t> = </a:t>
            </a:r>
            <a:r>
              <a:rPr lang="en-GB" sz="2400" i="1" dirty="0" err="1"/>
              <a:t>propabilitas</a:t>
            </a:r>
            <a:r>
              <a:rPr lang="en-GB" sz="2400" i="1" dirty="0"/>
              <a:t> error bit </a:t>
            </a:r>
            <a:r>
              <a:rPr lang="en-GB" sz="2400" i="1" dirty="0" err="1"/>
              <a:t>tunggal</a:t>
            </a:r>
            <a:r>
              <a:rPr lang="en-GB" sz="2400" i="1" dirty="0"/>
              <a:t>, </a:t>
            </a:r>
            <a:r>
              <a:rPr lang="en-GB" sz="2400" i="1" dirty="0" err="1"/>
              <a:t>biasanya</a:t>
            </a:r>
            <a:r>
              <a:rPr lang="en-GB" sz="2400" i="1" dirty="0"/>
              <a:t> </a:t>
            </a:r>
            <a:r>
              <a:rPr lang="en-GB" sz="2400" i="1" dirty="0" err="1"/>
              <a:t>disebut</a:t>
            </a:r>
            <a:r>
              <a:rPr lang="en-GB" sz="2400" i="1" dirty="0"/>
              <a:t> bit-error-rate</a:t>
            </a:r>
          </a:p>
          <a:p>
            <a:r>
              <a:rPr lang="es-ES" sz="2400" i="1" dirty="0"/>
              <a:t>P1 = </a:t>
            </a:r>
            <a:r>
              <a:rPr lang="es-ES" sz="2400" i="1" dirty="0" err="1"/>
              <a:t>probabilitas</a:t>
            </a:r>
            <a:r>
              <a:rPr lang="es-ES" sz="2400" i="1" dirty="0"/>
              <a:t> </a:t>
            </a:r>
            <a:r>
              <a:rPr lang="es-ES" sz="2400" i="1" dirty="0" err="1"/>
              <a:t>frame</a:t>
            </a:r>
            <a:r>
              <a:rPr lang="es-ES" sz="2400" i="1" dirty="0"/>
              <a:t> yang </a:t>
            </a:r>
            <a:r>
              <a:rPr lang="es-ES" sz="2400" i="1" dirty="0" err="1"/>
              <a:t>diterima</a:t>
            </a:r>
            <a:r>
              <a:rPr lang="es-ES" sz="2400" i="1" dirty="0"/>
              <a:t> </a:t>
            </a:r>
            <a:r>
              <a:rPr lang="es-ES" sz="2400" i="1" dirty="0" err="1"/>
              <a:t>tanpa</a:t>
            </a:r>
            <a:r>
              <a:rPr lang="es-ES" sz="2400" i="1" dirty="0"/>
              <a:t> </a:t>
            </a:r>
            <a:r>
              <a:rPr lang="es-ES" sz="2400" i="1" dirty="0" err="1"/>
              <a:t>adanya</a:t>
            </a:r>
            <a:r>
              <a:rPr lang="es-ES" sz="2400" i="1" dirty="0"/>
              <a:t> error</a:t>
            </a:r>
          </a:p>
          <a:p>
            <a:r>
              <a:rPr lang="en-GB" sz="2400" i="1" dirty="0"/>
              <a:t>P2 = </a:t>
            </a:r>
            <a:r>
              <a:rPr lang="en-GB" sz="2400" i="1" dirty="0" err="1"/>
              <a:t>probabilitas</a:t>
            </a:r>
            <a:r>
              <a:rPr lang="en-GB" sz="2400" i="1" dirty="0"/>
              <a:t> frame yang </a:t>
            </a:r>
            <a:r>
              <a:rPr lang="en-GB" sz="2400" i="1" dirty="0" err="1"/>
              <a:t>diterima</a:t>
            </a:r>
            <a:r>
              <a:rPr lang="en-GB" sz="2400" i="1" dirty="0"/>
              <a:t> </a:t>
            </a:r>
            <a:r>
              <a:rPr lang="en-GB" sz="2400" i="1" dirty="0" err="1"/>
              <a:t>dengan</a:t>
            </a:r>
            <a:r>
              <a:rPr lang="en-GB" sz="2400" i="1" dirty="0"/>
              <a:t> error </a:t>
            </a:r>
            <a:r>
              <a:rPr lang="en-GB" sz="2400" i="1" dirty="0" err="1"/>
              <a:t>tidak</a:t>
            </a:r>
            <a:r>
              <a:rPr lang="en-GB" sz="2400" i="1" dirty="0"/>
              <a:t> </a:t>
            </a:r>
            <a:r>
              <a:rPr lang="en-GB" sz="2400" i="1" dirty="0" err="1"/>
              <a:t>terdeteksi</a:t>
            </a:r>
            <a:endParaRPr lang="en-GB" sz="2400" i="1" dirty="0"/>
          </a:p>
          <a:p>
            <a:r>
              <a:rPr lang="en-GB" sz="2400" i="1" dirty="0"/>
              <a:t>P3 = </a:t>
            </a:r>
            <a:r>
              <a:rPr lang="en-GB" sz="2400" i="1" dirty="0" err="1"/>
              <a:t>probabilitas</a:t>
            </a:r>
            <a:r>
              <a:rPr lang="en-GB" sz="2400" i="1" dirty="0"/>
              <a:t> frame yang </a:t>
            </a:r>
            <a:r>
              <a:rPr lang="en-GB" sz="2400" i="1" dirty="0" err="1"/>
              <a:t>diterima</a:t>
            </a:r>
            <a:r>
              <a:rPr lang="en-GB" sz="2400" i="1" dirty="0"/>
              <a:t> </a:t>
            </a:r>
            <a:r>
              <a:rPr lang="en-GB" sz="2400" i="1" dirty="0" err="1"/>
              <a:t>dengan</a:t>
            </a:r>
            <a:r>
              <a:rPr lang="en-GB" sz="2400" i="1" dirty="0"/>
              <a:t> error </a:t>
            </a:r>
            <a:r>
              <a:rPr lang="en-GB" sz="2400" i="1" dirty="0" err="1"/>
              <a:t>terdeteksi</a:t>
            </a:r>
            <a:endParaRPr lang="en-US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736389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METODE ERROR OTOMATIS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4759"/>
            <a:ext cx="8229600" cy="3740465"/>
          </a:xfrm>
        </p:spPr>
        <p:txBody>
          <a:bodyPr/>
          <a:lstStyle/>
          <a:p>
            <a:r>
              <a:rPr lang="en-GB" sz="2400" dirty="0" err="1">
                <a:latin typeface="Calibri" pitchFamily="34" charset="0"/>
              </a:rPr>
              <a:t>Jika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tidak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ada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suatu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alat</a:t>
            </a:r>
            <a:r>
              <a:rPr lang="en-GB" sz="2400" dirty="0">
                <a:latin typeface="Calibri" pitchFamily="34" charset="0"/>
              </a:rPr>
              <a:t> yang </a:t>
            </a:r>
            <a:r>
              <a:rPr lang="en-GB" sz="2400" dirty="0" err="1">
                <a:latin typeface="Calibri" pitchFamily="34" charset="0"/>
              </a:rPr>
              <a:t>dapat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dipergunakan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untuk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mendeteksi</a:t>
            </a:r>
            <a:r>
              <a:rPr lang="en-GB" sz="2400" dirty="0">
                <a:latin typeface="Calibri" pitchFamily="34" charset="0"/>
              </a:rPr>
              <a:t> error, </a:t>
            </a:r>
            <a:r>
              <a:rPr lang="en-GB" sz="2400" dirty="0" err="1">
                <a:latin typeface="Calibri" pitchFamily="34" charset="0"/>
              </a:rPr>
              <a:t>maka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probabilitas</a:t>
            </a:r>
            <a:r>
              <a:rPr lang="en-GB" sz="2400" dirty="0">
                <a:latin typeface="Calibri" pitchFamily="34" charset="0"/>
              </a:rPr>
              <a:t> error yang </a:t>
            </a:r>
            <a:r>
              <a:rPr lang="en-GB" sz="2400" dirty="0" err="1">
                <a:latin typeface="Calibri" pitchFamily="34" charset="0"/>
              </a:rPr>
              <a:t>terderteksi</a:t>
            </a:r>
            <a:r>
              <a:rPr lang="en-GB" sz="2400" dirty="0">
                <a:latin typeface="Calibri" pitchFamily="34" charset="0"/>
              </a:rPr>
              <a:t> (</a:t>
            </a:r>
            <a:r>
              <a:rPr lang="en-GB" sz="2400" i="1" dirty="0">
                <a:latin typeface="Calibri" pitchFamily="34" charset="0"/>
              </a:rPr>
              <a:t>P3) </a:t>
            </a:r>
            <a:r>
              <a:rPr lang="en-GB" sz="2400" i="1" dirty="0" err="1">
                <a:latin typeface="Calibri" pitchFamily="34" charset="0"/>
              </a:rPr>
              <a:t>sama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i="1" dirty="0" err="1">
                <a:latin typeface="Calibri" pitchFamily="34" charset="0"/>
              </a:rPr>
              <a:t>dengan</a:t>
            </a:r>
            <a:r>
              <a:rPr lang="en-GB" sz="2400" i="1" dirty="0">
                <a:latin typeface="Calibri" pitchFamily="34" charset="0"/>
              </a:rPr>
              <a:t> 0, </a:t>
            </a:r>
            <a:r>
              <a:rPr lang="en-GB" sz="2400" i="1" dirty="0" err="1">
                <a:latin typeface="Calibri" pitchFamily="34" charset="0"/>
              </a:rPr>
              <a:t>Untuk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i="1" dirty="0" err="1">
                <a:latin typeface="Calibri" pitchFamily="34" charset="0"/>
              </a:rPr>
              <a:t>mempercepat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menetapkan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probabilitas</a:t>
            </a:r>
            <a:r>
              <a:rPr lang="en-GB" sz="2400" dirty="0">
                <a:latin typeface="Calibri" pitchFamily="34" charset="0"/>
              </a:rPr>
              <a:t>, </a:t>
            </a:r>
            <a:r>
              <a:rPr lang="en-GB" sz="2400" dirty="0" err="1">
                <a:latin typeface="Calibri" pitchFamily="34" charset="0"/>
              </a:rPr>
              <a:t>diasumsikan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bahwa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probabilitas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nenerapa</a:t>
            </a:r>
            <a:r>
              <a:rPr lang="en-GB" sz="2400" dirty="0">
                <a:latin typeface="Calibri" pitchFamily="34" charset="0"/>
              </a:rPr>
              <a:t> bit yang </a:t>
            </a:r>
            <a:r>
              <a:rPr lang="en-GB" sz="2400" dirty="0" err="1">
                <a:latin typeface="Calibri" pitchFamily="34" charset="0"/>
              </a:rPr>
              <a:t>mengalami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sv-SE" sz="2400" dirty="0">
                <a:latin typeface="Calibri" pitchFamily="34" charset="0"/>
              </a:rPr>
              <a:t>error (</a:t>
            </a:r>
            <a:r>
              <a:rPr lang="sv-SE" sz="2400" i="1" dirty="0">
                <a:latin typeface="Calibri" pitchFamily="34" charset="0"/>
              </a:rPr>
              <a:t>Pb) adalah tetap, dan tidak tergantung masing-masing bit., sehingga didapatkan </a:t>
            </a:r>
            <a:r>
              <a:rPr lang="en-GB" sz="2400" dirty="0" err="1">
                <a:latin typeface="Calibri" pitchFamily="34" charset="0"/>
              </a:rPr>
              <a:t>hubungan</a:t>
            </a:r>
            <a:r>
              <a:rPr lang="en-GB" sz="2400" dirty="0">
                <a:latin typeface="Calibri" pitchFamily="34" charset="0"/>
              </a:rPr>
              <a:t> :</a:t>
            </a:r>
            <a:endParaRPr lang="id-ID" sz="2400" dirty="0">
              <a:latin typeface="Calibri" pitchFamily="34" charset="0"/>
            </a:endParaRPr>
          </a:p>
          <a:p>
            <a:endParaRPr lang="id-ID" sz="2400" dirty="0">
              <a:latin typeface="Calibri" pitchFamily="34" charset="0"/>
            </a:endParaRPr>
          </a:p>
          <a:p>
            <a:endParaRPr lang="id-ID" sz="2400" dirty="0">
              <a:latin typeface="Calibri" pitchFamily="34" charset="0"/>
            </a:endParaRPr>
          </a:p>
          <a:p>
            <a:endParaRPr lang="id-ID" sz="2400" dirty="0">
              <a:latin typeface="Calibri" pitchFamily="34" charset="0"/>
            </a:endParaRPr>
          </a:p>
          <a:p>
            <a:pPr marL="0" indent="0">
              <a:buNone/>
            </a:pPr>
            <a:r>
              <a:rPr lang="id-ID" sz="2400" dirty="0">
                <a:latin typeface="Calibri" pitchFamily="34" charset="0"/>
              </a:rPr>
              <a:t>			</a:t>
            </a:r>
            <a:r>
              <a:rPr lang="en-GB" sz="2400" dirty="0" err="1">
                <a:latin typeface="Calibri" pitchFamily="34" charset="0"/>
              </a:rPr>
              <a:t>dimana</a:t>
            </a:r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i="1" dirty="0">
                <a:latin typeface="Calibri" pitchFamily="34" charset="0"/>
              </a:rPr>
              <a:t>F </a:t>
            </a:r>
            <a:r>
              <a:rPr lang="en-GB" sz="2400" i="1" dirty="0" err="1">
                <a:latin typeface="Calibri" pitchFamily="34" charset="0"/>
              </a:rPr>
              <a:t>adalah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i="1" dirty="0" err="1">
                <a:latin typeface="Calibri" pitchFamily="34" charset="0"/>
              </a:rPr>
              <a:t>jumlah</a:t>
            </a:r>
            <a:r>
              <a:rPr lang="en-GB" sz="2400" i="1" dirty="0">
                <a:latin typeface="Calibri" pitchFamily="34" charset="0"/>
              </a:rPr>
              <a:t> bit per frame.</a:t>
            </a:r>
            <a:endParaRPr lang="en-GB" sz="2400" dirty="0">
              <a:latin typeface="Calibri" pitchFamily="34" charset="0"/>
            </a:endParaRPr>
          </a:p>
          <a:p>
            <a:endParaRPr lang="en-GB" sz="2400" dirty="0">
              <a:latin typeface="Calibri" pitchFamily="34" charset="0"/>
            </a:endParaRPr>
          </a:p>
          <a:p>
            <a:endParaRPr lang="id-ID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05064"/>
            <a:ext cx="24590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5159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FRAMMING CHECK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" indent="-91440" fontAlgn="auto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Dengan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penambahan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bit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awal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dan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bit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akhir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91440" indent="-91440" fontAlgn="auto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Digunakan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antara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lain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pada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transmisi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asinkron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99155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altLang="id-ID" b="1" dirty="0">
                <a:solidFill>
                  <a:schemeClr val="tx1"/>
                </a:solidFill>
              </a:rPr>
              <a:t>TEKNIK DETEKSI ERROR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/>
              <a:t>Vertical-redundancy-checking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/>
              <a:t>Longitudinal-redundancy-checking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/>
              <a:t>Cyclic-redundancy-checking</a:t>
            </a:r>
            <a:endParaRPr lang="en-GB" altLang="id-ID" sz="2400" dirty="0"/>
          </a:p>
        </p:txBody>
      </p:sp>
    </p:spTree>
    <p:extLst>
      <p:ext uri="{BB962C8B-B14F-4D97-AF65-F5344CB8AC3E}">
        <p14:creationId xmlns:p14="http://schemas.microsoft.com/office/powerpoint/2010/main" val="777932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5C384-A495-4501-A7E5-318ECA803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id-ID" sz="3600" i="1" dirty="0"/>
              <a:t>Vertical-redundancy-checking</a:t>
            </a:r>
            <a:endParaRPr lang="id-ID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0E074-FEFA-47EF-B820-F5234394F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sz="2400" dirty="0" err="1"/>
              <a:t>Contoh</a:t>
            </a:r>
            <a:r>
              <a:rPr lang="en-US" sz="2400" dirty="0"/>
              <a:t> : ASCII </a:t>
            </a:r>
            <a:r>
              <a:rPr lang="en-US" sz="2400" dirty="0" err="1"/>
              <a:t>huruf</a:t>
            </a:r>
            <a:r>
              <a:rPr lang="en-US" sz="2400" dirty="0"/>
              <a:t> "A" </a:t>
            </a:r>
            <a:r>
              <a:rPr lang="en-US" sz="2400" dirty="0" err="1"/>
              <a:t>adalah</a:t>
            </a:r>
            <a:r>
              <a:rPr lang="en-US" sz="2400" dirty="0"/>
              <a:t> 41 </a:t>
            </a:r>
            <a:r>
              <a:rPr lang="en-US" sz="2400" dirty="0" err="1"/>
              <a:t>hexadesimal</a:t>
            </a:r>
            <a:endParaRPr lang="en-US" sz="2400" dirty="0"/>
          </a:p>
          <a:p>
            <a:pPr marL="0" indent="0">
              <a:buNone/>
              <a:defRPr/>
            </a:pPr>
            <a:r>
              <a:rPr lang="en-US" sz="2400" dirty="0"/>
              <a:t>  </a:t>
            </a:r>
          </a:p>
          <a:p>
            <a:pPr marL="0" indent="0">
              <a:buNone/>
              <a:defRPr/>
            </a:pPr>
            <a:r>
              <a:rPr lang="en-US" sz="2400" dirty="0"/>
              <a:t>  100 0001          ASCII 7 bit </a:t>
            </a:r>
          </a:p>
          <a:p>
            <a:pPr marL="0" indent="0">
              <a:buNone/>
              <a:defRPr/>
            </a:pPr>
            <a:r>
              <a:rPr lang="en-US" sz="2400" dirty="0"/>
              <a:t>1100 0001          ASCII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pariti</a:t>
            </a:r>
            <a:r>
              <a:rPr lang="en-US" sz="2400" dirty="0"/>
              <a:t> </a:t>
            </a:r>
            <a:r>
              <a:rPr lang="en-US" sz="2400" dirty="0" err="1"/>
              <a:t>ganjil</a:t>
            </a:r>
            <a:r>
              <a:rPr lang="en-US" sz="2400" dirty="0"/>
              <a:t> </a:t>
            </a:r>
          </a:p>
          <a:p>
            <a:pPr marL="0" indent="0">
              <a:buNone/>
              <a:defRPr/>
            </a:pPr>
            <a:r>
              <a:rPr lang="en-US" sz="2400" dirty="0"/>
              <a:t>0100 0001          ASCII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pariti</a:t>
            </a:r>
            <a:r>
              <a:rPr lang="en-US" sz="2400" dirty="0"/>
              <a:t> </a:t>
            </a:r>
            <a:r>
              <a:rPr lang="en-US" sz="2400" dirty="0" err="1"/>
              <a:t>genap</a:t>
            </a:r>
            <a:endParaRPr lang="en-US" sz="2400" dirty="0"/>
          </a:p>
          <a:p>
            <a:pPr marL="0" indent="0">
              <a:buNone/>
              <a:defRPr/>
            </a:pPr>
            <a:endParaRPr lang="en-US" sz="2400" dirty="0"/>
          </a:p>
          <a:p>
            <a:pPr marL="0" indent="0">
              <a:buNone/>
              <a:defRPr/>
            </a:pPr>
            <a:r>
              <a:rPr lang="en-US" sz="2400" dirty="0" err="1"/>
              <a:t>Akibatnya</a:t>
            </a:r>
            <a:r>
              <a:rPr lang="en-US" sz="2400" dirty="0"/>
              <a:t> </a:t>
            </a:r>
            <a:r>
              <a:rPr lang="en-US" sz="2400" dirty="0" err="1"/>
              <a:t>huruf</a:t>
            </a:r>
            <a:r>
              <a:rPr lang="en-US" sz="2400" dirty="0"/>
              <a:t> "A" </a:t>
            </a:r>
            <a:r>
              <a:rPr lang="en-US" sz="2400" dirty="0" err="1"/>
              <a:t>kode</a:t>
            </a:r>
            <a:r>
              <a:rPr lang="en-US" sz="2400" dirty="0"/>
              <a:t> ASCII </a:t>
            </a:r>
            <a:r>
              <a:rPr lang="en-US" sz="2400" dirty="0" err="1"/>
              <a:t>dalam</a:t>
            </a:r>
            <a:r>
              <a:rPr lang="en-US" sz="2400" dirty="0"/>
              <a:t> Hex : 41 </a:t>
            </a:r>
            <a:r>
              <a:rPr lang="en-US" sz="2400" dirty="0" err="1"/>
              <a:t>bilamana</a:t>
            </a:r>
            <a:r>
              <a:rPr lang="en-US" sz="2400" dirty="0"/>
              <a:t> </a:t>
            </a:r>
            <a:r>
              <a:rPr lang="en-US" sz="2400" dirty="0" err="1"/>
              <a:t>pariti</a:t>
            </a:r>
            <a:r>
              <a:rPr lang="en-US" sz="2400" dirty="0"/>
              <a:t> </a:t>
            </a:r>
            <a:r>
              <a:rPr lang="en-US" sz="2400" dirty="0" err="1"/>
              <a:t>genap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C1 </a:t>
            </a:r>
            <a:r>
              <a:rPr lang="en-US" sz="2400" dirty="0" err="1"/>
              <a:t>bilamana</a:t>
            </a:r>
            <a:r>
              <a:rPr lang="en-US" sz="2400" dirty="0"/>
              <a:t> </a:t>
            </a:r>
            <a:r>
              <a:rPr lang="en-US" sz="2400" dirty="0" err="1"/>
              <a:t>pariti</a:t>
            </a:r>
            <a:r>
              <a:rPr lang="en-US" sz="2400" dirty="0"/>
              <a:t> </a:t>
            </a:r>
            <a:r>
              <a:rPr lang="en-US" sz="2400" dirty="0" err="1"/>
              <a:t>ganjil</a:t>
            </a:r>
            <a:endParaRPr lang="en-US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571891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D14DF-AD01-4E65-B8C8-A97B22750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id-ID" sz="3600" i="1" dirty="0"/>
              <a:t>Longitudinal-redundancy-checking</a:t>
            </a:r>
            <a:endParaRPr lang="id-ID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577F9-355E-4900-9EDC-3413DDD65F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Untuk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dikirim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endParaRPr lang="en-US" altLang="id-ID" sz="24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Diperiksa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karakter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dan</a:t>
            </a:r>
            <a:r>
              <a:rPr lang="en-US" altLang="id-ID" sz="2400" dirty="0"/>
              <a:t> per </a:t>
            </a:r>
            <a:r>
              <a:rPr lang="en-US" altLang="id-ID" sz="2400" dirty="0" err="1"/>
              <a:t>blok</a:t>
            </a:r>
            <a:endParaRPr lang="en-US" altLang="id-ID" sz="24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id-ID" sz="2400" dirty="0" err="1"/>
              <a:t>Penambahan</a:t>
            </a:r>
            <a:r>
              <a:rPr lang="en-US" altLang="id-ID" sz="2400" dirty="0"/>
              <a:t> bit </a:t>
            </a:r>
            <a:r>
              <a:rPr lang="en-US" altLang="id-ID" sz="2400" dirty="0" err="1"/>
              <a:t>pariti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akhir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karakter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akhir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dikirim</a:t>
            </a:r>
            <a:endParaRPr lang="en-US" altLang="id-ID" sz="24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id-ID" sz="2400" dirty="0"/>
              <a:t>Error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1 bit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ditemukan</a:t>
            </a: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16400627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8EA13-CED9-478C-B6C1-412315261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id-ID" sz="3600" i="1" dirty="0"/>
              <a:t>Cyclic-redundancy-checking</a:t>
            </a:r>
            <a:endParaRPr lang="id-ID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133E5-5329-4F71-AD67-028A5CC68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id-ID" sz="2400" dirty="0" err="1"/>
              <a:t>Utk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pengiriman</a:t>
            </a:r>
            <a:r>
              <a:rPr lang="en-US" altLang="id-ID" sz="2400" dirty="0"/>
              <a:t> data </a:t>
            </a:r>
            <a:r>
              <a:rPr lang="en-US" altLang="id-ID" sz="2400" dirty="0" err="1"/>
              <a:t>dgn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kecepatan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tinggi</a:t>
            </a:r>
            <a:endParaRPr lang="en-US" altLang="id-ID" sz="24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id-ID" sz="2400" dirty="0" err="1"/>
              <a:t>Memerlukan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rangkaian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elektronik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yg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lebih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sukar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teknik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deteksi</a:t>
            </a:r>
            <a:r>
              <a:rPr lang="en-US" altLang="id-ID" sz="2400" dirty="0"/>
              <a:t> error di </a:t>
            </a:r>
            <a:r>
              <a:rPr lang="en-US" altLang="id-ID" sz="2400" dirty="0" err="1"/>
              <a:t>atas</a:t>
            </a:r>
            <a:r>
              <a:rPr lang="en-US" altLang="id-ID" sz="2400" dirty="0"/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id-ID" sz="2400" dirty="0"/>
              <a:t>Satu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dilihat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sebagai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sederatan</a:t>
            </a:r>
            <a:r>
              <a:rPr lang="en-US" altLang="id-ID" sz="2400" dirty="0"/>
              <a:t> bit </a:t>
            </a:r>
            <a:r>
              <a:rPr lang="en-US" altLang="id-ID" sz="2400" dirty="0" err="1"/>
              <a:t>yg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ditransmisikan</a:t>
            </a:r>
            <a:r>
              <a:rPr lang="en-US" altLang="id-ID" sz="2400" dirty="0"/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id-ID" sz="2400" dirty="0" err="1"/>
              <a:t>Pada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akhir</a:t>
            </a:r>
            <a:r>
              <a:rPr lang="en-GB" altLang="id-ID" sz="2400" dirty="0"/>
              <a:t> </a:t>
            </a:r>
            <a:r>
              <a:rPr lang="en-GB" altLang="id-ID" sz="2400" dirty="0" err="1"/>
              <a:t>blok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ditambahkan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beberapa</a:t>
            </a:r>
            <a:r>
              <a:rPr lang="en-GB" altLang="id-ID" sz="2400" dirty="0"/>
              <a:t> </a:t>
            </a:r>
            <a:r>
              <a:rPr lang="en-GB" altLang="id-ID" sz="2400" i="1" dirty="0"/>
              <a:t>control-bit </a:t>
            </a:r>
            <a:r>
              <a:rPr lang="en-GB" altLang="id-ID" sz="2400" i="1" dirty="0" err="1"/>
              <a:t>untuk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menjamin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kebenaran</a:t>
            </a:r>
            <a:r>
              <a:rPr lang="en-GB" altLang="id-ID" sz="2400" i="1" dirty="0"/>
              <a:t> </a:t>
            </a:r>
            <a:r>
              <a:rPr lang="en-GB" altLang="id-ID" sz="2400" dirty="0"/>
              <a:t>data</a:t>
            </a: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18393953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8EA13-CED9-478C-B6C1-412315261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id-ID" sz="3600" i="1" dirty="0"/>
              <a:t>Cyclic-redundancy-checking</a:t>
            </a:r>
            <a:endParaRPr lang="id-ID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133E5-5329-4F71-AD67-028A5CC68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id-ID" sz="2400" i="1" dirty="0"/>
              <a:t>Control-bit </a:t>
            </a:r>
            <a:r>
              <a:rPr lang="en-GB" altLang="id-ID" sz="2400" i="1" dirty="0" err="1"/>
              <a:t>dibentuk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oleh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komputer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pengirim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berdasarkan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perhitungan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atas</a:t>
            </a:r>
            <a:r>
              <a:rPr lang="en-GB" altLang="id-ID" sz="2400" i="1" dirty="0"/>
              <a:t> data </a:t>
            </a:r>
            <a:r>
              <a:rPr lang="en-GB" altLang="id-ID" sz="2400" dirty="0"/>
              <a:t>yang </a:t>
            </a:r>
            <a:r>
              <a:rPr lang="en-GB" altLang="id-ID" sz="2400" dirty="0" err="1"/>
              <a:t>dikirim</a:t>
            </a:r>
            <a:r>
              <a:rPr lang="en-GB" altLang="id-ID" sz="2400" dirty="0"/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id-ID" sz="2400" dirty="0" err="1"/>
              <a:t>Operasi</a:t>
            </a:r>
            <a:r>
              <a:rPr lang="en-US" altLang="id-ID" sz="2400" dirty="0"/>
              <a:t> CRC </a:t>
            </a:r>
            <a:r>
              <a:rPr lang="en-US" altLang="id-ID" sz="2400" dirty="0" err="1"/>
              <a:t>didasarkan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pembagian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deretan</a:t>
            </a:r>
            <a:r>
              <a:rPr lang="en-US" altLang="id-ID" sz="2400" dirty="0"/>
              <a:t> bit </a:t>
            </a:r>
            <a:r>
              <a:rPr lang="en-US" altLang="id-ID" sz="2400" dirty="0" err="1"/>
              <a:t>dgn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sebuah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fungsi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khusus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yg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disebut</a:t>
            </a:r>
            <a:r>
              <a:rPr lang="en-US" altLang="id-ID" sz="2400" dirty="0"/>
              <a:t> generator polynomial</a:t>
            </a:r>
          </a:p>
        </p:txBody>
      </p:sp>
    </p:spTree>
    <p:extLst>
      <p:ext uri="{BB962C8B-B14F-4D97-AF65-F5344CB8AC3E}">
        <p14:creationId xmlns:p14="http://schemas.microsoft.com/office/powerpoint/2010/main" val="14935153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6556B-1F91-458C-8F28-69CE2B09C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id-ID" sz="3600" b="1" dirty="0" err="1">
                <a:solidFill>
                  <a:schemeClr val="tx1"/>
                </a:solidFill>
              </a:rPr>
              <a:t>Koreksi</a:t>
            </a:r>
            <a:r>
              <a:rPr lang="en-GB" altLang="id-ID" sz="3600" b="1" dirty="0">
                <a:solidFill>
                  <a:schemeClr val="tx1"/>
                </a:solidFill>
              </a:rPr>
              <a:t> </a:t>
            </a:r>
            <a:r>
              <a:rPr lang="en-GB" altLang="id-ID" sz="3600" b="1" dirty="0" err="1">
                <a:solidFill>
                  <a:schemeClr val="tx1"/>
                </a:solidFill>
              </a:rPr>
              <a:t>Kesalahan</a:t>
            </a:r>
            <a:r>
              <a:rPr lang="en-GB" altLang="id-ID" sz="3600" b="1" dirty="0">
                <a:solidFill>
                  <a:schemeClr val="tx1"/>
                </a:solidFill>
              </a:rPr>
              <a:t> </a:t>
            </a:r>
            <a:r>
              <a:rPr lang="en-GB" altLang="id-ID" sz="3600" b="1" dirty="0" err="1">
                <a:solidFill>
                  <a:schemeClr val="tx1"/>
                </a:solidFill>
              </a:rPr>
              <a:t>Transmisi</a:t>
            </a:r>
            <a:endParaRPr lang="id-ID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20E64-5D74-4158-9016-A4C6364306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Subtitusi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simbol</a:t>
            </a:r>
            <a:endParaRPr lang="en-GB" altLang="id-ID" sz="2400" i="1" dirty="0"/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id-ID" sz="2400" dirty="0"/>
              <a:t>	</a:t>
            </a:r>
            <a:r>
              <a:rPr lang="en-GB" altLang="id-ID" sz="2400" dirty="0" err="1"/>
              <a:t>Bila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ada</a:t>
            </a:r>
            <a:r>
              <a:rPr lang="en-GB" altLang="id-ID" sz="2400" dirty="0"/>
              <a:t> data yang </a:t>
            </a:r>
            <a:r>
              <a:rPr lang="en-GB" altLang="id-ID" sz="2400" dirty="0" err="1"/>
              <a:t>rusak</a:t>
            </a:r>
            <a:r>
              <a:rPr lang="en-GB" altLang="id-ID" sz="2400" dirty="0"/>
              <a:t> </a:t>
            </a:r>
            <a:r>
              <a:rPr lang="en-GB" altLang="id-ID" sz="2400" dirty="0" err="1"/>
              <a:t>maka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komputer</a:t>
            </a:r>
            <a:r>
              <a:rPr lang="en-GB" altLang="id-ID" sz="2400" dirty="0"/>
              <a:t> </a:t>
            </a:r>
            <a:r>
              <a:rPr lang="en-GB" altLang="id-ID" sz="2400" dirty="0" err="1"/>
              <a:t>penerima</a:t>
            </a:r>
            <a:r>
              <a:rPr lang="en-GB" altLang="id-ID" sz="2400" dirty="0"/>
              <a:t> 	</a:t>
            </a:r>
            <a:r>
              <a:rPr lang="en-GB" altLang="id-ID" sz="2400" dirty="0" err="1"/>
              <a:t>mengganti</a:t>
            </a:r>
            <a:r>
              <a:rPr lang="en-GB" altLang="id-ID" sz="2400" dirty="0"/>
              <a:t> </a:t>
            </a:r>
            <a:r>
              <a:rPr lang="en-GB" altLang="id-ID" sz="2400" dirty="0" err="1"/>
              <a:t>bagian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itu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dengan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karakter</a:t>
            </a:r>
            <a:r>
              <a:rPr lang="en-GB" altLang="id-ID" sz="2400" dirty="0"/>
              <a:t> lain.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Mengirim</a:t>
            </a:r>
            <a:r>
              <a:rPr lang="en-GB" altLang="id-ID" sz="2400" i="1" dirty="0"/>
              <a:t> data </a:t>
            </a:r>
            <a:r>
              <a:rPr lang="en-GB" altLang="id-ID" sz="2400" i="1" dirty="0" err="1"/>
              <a:t>koreksi</a:t>
            </a:r>
            <a:endParaRPr lang="en-GB" altLang="id-ID" sz="2400" i="1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Kirim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ulang</a:t>
            </a:r>
            <a:endParaRPr lang="en-GB" altLang="id-ID" sz="2400" i="1" dirty="0"/>
          </a:p>
        </p:txBody>
      </p:sp>
    </p:spTree>
    <p:extLst>
      <p:ext uri="{BB962C8B-B14F-4D97-AF65-F5344CB8AC3E}">
        <p14:creationId xmlns:p14="http://schemas.microsoft.com/office/powerpoint/2010/main" val="32566160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6556B-1F91-458C-8F28-69CE2B09C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id-ID" sz="3600" b="1" dirty="0" err="1">
                <a:solidFill>
                  <a:schemeClr val="tx1"/>
                </a:solidFill>
              </a:rPr>
              <a:t>Koreksi</a:t>
            </a:r>
            <a:r>
              <a:rPr lang="en-GB" altLang="id-ID" sz="3600" b="1" dirty="0">
                <a:solidFill>
                  <a:schemeClr val="tx1"/>
                </a:solidFill>
              </a:rPr>
              <a:t> </a:t>
            </a:r>
            <a:r>
              <a:rPr lang="en-GB" altLang="id-ID" sz="3600" b="1" dirty="0" err="1">
                <a:solidFill>
                  <a:schemeClr val="tx1"/>
                </a:solidFill>
              </a:rPr>
              <a:t>Kesalahan</a:t>
            </a:r>
            <a:r>
              <a:rPr lang="en-GB" altLang="id-ID" sz="3600" b="1" dirty="0">
                <a:solidFill>
                  <a:schemeClr val="tx1"/>
                </a:solidFill>
              </a:rPr>
              <a:t> </a:t>
            </a:r>
            <a:r>
              <a:rPr lang="en-GB" altLang="id-ID" sz="3600" b="1" dirty="0" err="1">
                <a:solidFill>
                  <a:schemeClr val="tx1"/>
                </a:solidFill>
              </a:rPr>
              <a:t>Transmisi</a:t>
            </a:r>
            <a:endParaRPr lang="id-ID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20E64-5D74-4158-9016-A4C6364306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Subtitusi</a:t>
            </a:r>
            <a:r>
              <a:rPr lang="en-GB" altLang="id-ID" sz="2400" i="1" dirty="0"/>
              <a:t> symbol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id-ID" sz="2400" i="1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Mengirim</a:t>
            </a:r>
            <a:r>
              <a:rPr lang="en-GB" altLang="id-ID" sz="2400" i="1" dirty="0"/>
              <a:t> data </a:t>
            </a:r>
            <a:r>
              <a:rPr lang="en-GB" altLang="id-ID" sz="2400" i="1" dirty="0" err="1"/>
              <a:t>koreksi</a:t>
            </a:r>
            <a:endParaRPr lang="en-GB" altLang="id-ID" sz="2400" i="1" dirty="0"/>
          </a:p>
          <a:p>
            <a:pPr marL="0" indent="0">
              <a:spcBef>
                <a:spcPct val="0"/>
              </a:spcBef>
              <a:buNone/>
            </a:pPr>
            <a:r>
              <a:rPr lang="en-GB" altLang="id-ID" sz="2400" dirty="0"/>
              <a:t>	Data yang </a:t>
            </a:r>
            <a:r>
              <a:rPr lang="en-GB" altLang="id-ID" sz="2400" dirty="0" err="1"/>
              <a:t>dikirim</a:t>
            </a:r>
            <a:r>
              <a:rPr lang="en-GB" altLang="id-ID" sz="2400" dirty="0"/>
              <a:t> </a:t>
            </a:r>
            <a:r>
              <a:rPr lang="en-GB" altLang="id-ID" sz="2400" dirty="0" err="1"/>
              <a:t>harus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ditambah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dengan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kode</a:t>
            </a:r>
            <a:r>
              <a:rPr lang="en-GB" altLang="id-ID" sz="2400" dirty="0"/>
              <a:t> 	</a:t>
            </a:r>
            <a:r>
              <a:rPr lang="en-GB" altLang="id-ID" sz="2400" dirty="0" err="1"/>
              <a:t>tertentu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dan</a:t>
            </a:r>
            <a:r>
              <a:rPr lang="en-GB" altLang="id-ID" sz="2400" dirty="0"/>
              <a:t> data </a:t>
            </a:r>
            <a:r>
              <a:rPr lang="en-GB" altLang="id-ID" sz="2400" dirty="0" err="1"/>
              <a:t>duplikat</a:t>
            </a:r>
            <a:r>
              <a:rPr lang="en-GB" altLang="id-ID" sz="2400" dirty="0"/>
              <a:t>. </a:t>
            </a:r>
            <a:r>
              <a:rPr lang="en-GB" altLang="id-ID" sz="2400" dirty="0" err="1"/>
              <a:t>Bila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penerima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menjumpai</a:t>
            </a:r>
            <a:r>
              <a:rPr lang="en-GB" altLang="id-ID" sz="2400" dirty="0"/>
              <a:t> 	</a:t>
            </a:r>
            <a:r>
              <a:rPr lang="en-GB" altLang="id-ID" sz="2400" dirty="0" err="1"/>
              <a:t>kesalahan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pada</a:t>
            </a:r>
            <a:r>
              <a:rPr lang="en-GB" altLang="id-ID" sz="2400" dirty="0"/>
              <a:t> data yang </a:t>
            </a:r>
            <a:r>
              <a:rPr lang="en-GB" altLang="id-ID" sz="2400" dirty="0" err="1"/>
              <a:t>diterima</a:t>
            </a:r>
            <a:r>
              <a:rPr lang="en-GB" altLang="id-ID" sz="2400" dirty="0"/>
              <a:t>, </a:t>
            </a:r>
            <a:r>
              <a:rPr lang="en-GB" altLang="id-ID" sz="2400" dirty="0" err="1"/>
              <a:t>maka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perbaikan</a:t>
            </a:r>
            <a:r>
              <a:rPr lang="en-GB" altLang="id-ID" sz="2400" dirty="0"/>
              <a:t> 	</a:t>
            </a:r>
            <a:r>
              <a:rPr lang="en-GB" altLang="id-ID" sz="2400" dirty="0" err="1"/>
              <a:t>dilakukan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dengan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mengganti</a:t>
            </a:r>
            <a:r>
              <a:rPr lang="en-GB" altLang="id-ID" sz="2400" dirty="0"/>
              <a:t> </a:t>
            </a:r>
            <a:r>
              <a:rPr lang="en-GB" altLang="id-ID" sz="2400" dirty="0" err="1"/>
              <a:t>bagian</a:t>
            </a:r>
            <a:r>
              <a:rPr lang="en-GB" altLang="id-ID" sz="2400" dirty="0"/>
              <a:t> yang </a:t>
            </a:r>
            <a:r>
              <a:rPr lang="en-GB" altLang="id-ID" sz="2400" dirty="0" err="1"/>
              <a:t>rusak</a:t>
            </a:r>
            <a:r>
              <a:rPr lang="en-GB" altLang="id-ID" sz="2400" dirty="0"/>
              <a:t> 	</a:t>
            </a:r>
            <a:r>
              <a:rPr lang="en-GB" altLang="id-ID" sz="2400" dirty="0" err="1"/>
              <a:t>dengan</a:t>
            </a:r>
            <a:r>
              <a:rPr lang="en-GB" altLang="id-ID" sz="2400" dirty="0"/>
              <a:t> data </a:t>
            </a:r>
            <a:r>
              <a:rPr lang="en-GB" altLang="id-ID" sz="2400" dirty="0" err="1"/>
              <a:t>duplikat</a:t>
            </a:r>
            <a:r>
              <a:rPr lang="en-GB" altLang="id-ID" sz="2400" dirty="0"/>
              <a:t>, </a:t>
            </a:r>
            <a:r>
              <a:rPr lang="en-GB" altLang="id-ID" sz="2400" dirty="0" err="1"/>
              <a:t>tetapi</a:t>
            </a:r>
            <a:r>
              <a:rPr lang="en-GB" altLang="id-ID" sz="2400" dirty="0"/>
              <a:t> </a:t>
            </a:r>
            <a:r>
              <a:rPr lang="en-GB" altLang="id-ID" sz="2400" dirty="0" err="1"/>
              <a:t>cara</a:t>
            </a:r>
            <a:r>
              <a:rPr lang="en-GB" altLang="id-ID" sz="2400" dirty="0"/>
              <a:t> </a:t>
            </a:r>
            <a:r>
              <a:rPr lang="en-GB" altLang="id-ID" sz="2400" dirty="0" err="1"/>
              <a:t>ini</a:t>
            </a:r>
            <a:r>
              <a:rPr lang="en-GB" altLang="id-ID" sz="2400" dirty="0"/>
              <a:t> </a:t>
            </a:r>
            <a:r>
              <a:rPr lang="en-GB" altLang="id-ID" sz="2400" dirty="0" err="1"/>
              <a:t>jarang</a:t>
            </a:r>
            <a:r>
              <a:rPr lang="en-GB" altLang="id-ID" sz="2400" dirty="0"/>
              <a:t> 	</a:t>
            </a:r>
            <a:r>
              <a:rPr lang="en-GB" altLang="id-ID" sz="2400" dirty="0" err="1"/>
              <a:t>dilakukan</a:t>
            </a:r>
            <a:r>
              <a:rPr lang="en-GB" altLang="id-ID" sz="2400" dirty="0"/>
              <a:t>.</a:t>
            </a:r>
          </a:p>
          <a:p>
            <a:pPr marL="0" indent="0">
              <a:spcBef>
                <a:spcPct val="0"/>
              </a:spcBef>
              <a:buNone/>
            </a:pPr>
            <a:endParaRPr lang="en-GB" altLang="id-ID" sz="24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dirty="0"/>
              <a:t>·</a:t>
            </a:r>
            <a:r>
              <a:rPr lang="en-GB" altLang="id-ID" sz="2400" i="1" dirty="0" err="1"/>
              <a:t>Kirim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ulang</a:t>
            </a:r>
            <a:endParaRPr lang="en-GB" altLang="id-ID" sz="2400" i="1" dirty="0"/>
          </a:p>
        </p:txBody>
      </p:sp>
    </p:spTree>
    <p:extLst>
      <p:ext uri="{BB962C8B-B14F-4D97-AF65-F5344CB8AC3E}">
        <p14:creationId xmlns:p14="http://schemas.microsoft.com/office/powerpoint/2010/main" val="2117248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6556B-1F91-458C-8F28-69CE2B09C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id-ID" sz="3600" b="1" dirty="0" err="1">
                <a:solidFill>
                  <a:schemeClr val="tx1"/>
                </a:solidFill>
              </a:rPr>
              <a:t>Koreksi</a:t>
            </a:r>
            <a:r>
              <a:rPr lang="en-GB" altLang="id-ID" sz="3600" b="1" dirty="0">
                <a:solidFill>
                  <a:schemeClr val="tx1"/>
                </a:solidFill>
              </a:rPr>
              <a:t> </a:t>
            </a:r>
            <a:r>
              <a:rPr lang="en-GB" altLang="id-ID" sz="3600" b="1" dirty="0" err="1">
                <a:solidFill>
                  <a:schemeClr val="tx1"/>
                </a:solidFill>
              </a:rPr>
              <a:t>Kesalahan</a:t>
            </a:r>
            <a:r>
              <a:rPr lang="en-GB" altLang="id-ID" sz="3600" b="1" dirty="0">
                <a:solidFill>
                  <a:schemeClr val="tx1"/>
                </a:solidFill>
              </a:rPr>
              <a:t> </a:t>
            </a:r>
            <a:r>
              <a:rPr lang="en-GB" altLang="id-ID" sz="3600" b="1" dirty="0" err="1">
                <a:solidFill>
                  <a:schemeClr val="tx1"/>
                </a:solidFill>
              </a:rPr>
              <a:t>Transmisi</a:t>
            </a:r>
            <a:endParaRPr lang="id-ID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20E64-5D74-4158-9016-A4C6364306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Subtitusi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simbol</a:t>
            </a:r>
            <a:endParaRPr lang="en-GB" altLang="id-ID" sz="2400" i="1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Mengirim</a:t>
            </a:r>
            <a:r>
              <a:rPr lang="en-GB" altLang="id-ID" sz="2400" i="1" dirty="0"/>
              <a:t> data </a:t>
            </a:r>
            <a:r>
              <a:rPr lang="en-GB" altLang="id-ID" sz="2400" i="1" dirty="0" err="1"/>
              <a:t>koreksi</a:t>
            </a:r>
            <a:endParaRPr lang="en-GB" altLang="id-ID" sz="2400" i="1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id-ID" sz="2400" i="1" dirty="0" err="1"/>
              <a:t>Kirim</a:t>
            </a:r>
            <a:r>
              <a:rPr lang="en-GB" altLang="id-ID" sz="2400" i="1" dirty="0"/>
              <a:t> </a:t>
            </a:r>
            <a:r>
              <a:rPr lang="en-GB" altLang="id-ID" sz="2400" i="1" dirty="0" err="1"/>
              <a:t>ulang</a:t>
            </a:r>
            <a:endParaRPr lang="en-GB" altLang="id-ID" sz="2400" i="1" dirty="0"/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id-ID" sz="2400" dirty="0"/>
              <a:t>	Cara </a:t>
            </a:r>
            <a:r>
              <a:rPr lang="en-GB" altLang="id-ID" sz="2400" dirty="0" err="1"/>
              <a:t>ini</a:t>
            </a:r>
            <a:r>
              <a:rPr lang="en-GB" altLang="id-ID" sz="2400" dirty="0"/>
              <a:t> </a:t>
            </a:r>
            <a:r>
              <a:rPr lang="en-GB" altLang="id-ID" sz="2400" dirty="0" err="1"/>
              <a:t>merupakan</a:t>
            </a:r>
            <a:r>
              <a:rPr lang="en-GB" altLang="id-ID" sz="2400" dirty="0"/>
              <a:t> </a:t>
            </a:r>
            <a:r>
              <a:rPr lang="en-GB" altLang="id-ID" sz="2400" dirty="0" err="1"/>
              <a:t>cara</a:t>
            </a:r>
            <a:r>
              <a:rPr lang="en-GB" altLang="id-ID" sz="2400" dirty="0"/>
              <a:t> yang paling </a:t>
            </a:r>
            <a:r>
              <a:rPr lang="en-GB" altLang="id-ID" sz="2400" dirty="0" err="1"/>
              <a:t>simpel</a:t>
            </a:r>
            <a:r>
              <a:rPr lang="en-GB" altLang="id-ID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11660892"/>
      </p:ext>
    </p:extLst>
  </p:cSld>
  <p:clrMapOvr>
    <a:masterClrMapping/>
  </p:clrMapOvr>
</p:sld>
</file>

<file path=ppt/theme/theme1.xml><?xml version="1.0" encoding="utf-8"?>
<a:theme xmlns:a="http://schemas.openxmlformats.org/drawingml/2006/main" name="14193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14193</Template>
  <TotalTime>61</TotalTime>
  <Words>774</Words>
  <Application>Microsoft Office PowerPoint</Application>
  <PresentationFormat>On-screen Show (4:3)</PresentationFormat>
  <Paragraphs>139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Courier New</vt:lpstr>
      <vt:lpstr>Wingdings</vt:lpstr>
      <vt:lpstr>14193</vt:lpstr>
      <vt:lpstr>DETEKSI ERROR</vt:lpstr>
      <vt:lpstr>Fungsi Data Link Layer</vt:lpstr>
      <vt:lpstr>PowerPoint Presentation</vt:lpstr>
      <vt:lpstr>LAYANAN YANG DISEDIAKAN  BAGI NETWORK LAYER </vt:lpstr>
      <vt:lpstr>LAYANAN YANG DISEDIAKAN  BAGI NETWORK LAYER </vt:lpstr>
      <vt:lpstr>Unacknowledged Connectionless</vt:lpstr>
      <vt:lpstr>Unacknowledged Connectionless</vt:lpstr>
      <vt:lpstr>Acknowledged Connectionless</vt:lpstr>
      <vt:lpstr>Acknowledged Connectionless</vt:lpstr>
      <vt:lpstr>Acknowledged Connection Oriented</vt:lpstr>
      <vt:lpstr>Acknowledged Connection Oriented</vt:lpstr>
      <vt:lpstr>Acknowledged Connection Oriented</vt:lpstr>
      <vt:lpstr>Acknowledged Connection Oriented</vt:lpstr>
      <vt:lpstr>ERROR</vt:lpstr>
      <vt:lpstr>ERROR</vt:lpstr>
      <vt:lpstr>Pendekatan untuk Deteksi Kesalahan </vt:lpstr>
      <vt:lpstr>Pendekatan untuk Deteksi Kesalahan </vt:lpstr>
      <vt:lpstr>METODE DETEKSI ERROR</vt:lpstr>
      <vt:lpstr>METODE ECHO</vt:lpstr>
      <vt:lpstr>METODE ERROR OTOMATIS</vt:lpstr>
      <vt:lpstr>METODE ERROR OTOMATIS</vt:lpstr>
      <vt:lpstr>METODE ERROR OTOMATIS</vt:lpstr>
      <vt:lpstr>METODE ERROR OTOMATIS</vt:lpstr>
      <vt:lpstr>FRAMMING CHECK</vt:lpstr>
      <vt:lpstr>TEKNIK DETEKSI ERROR</vt:lpstr>
      <vt:lpstr>Vertical-redundancy-checking</vt:lpstr>
      <vt:lpstr>Longitudinal-redundancy-checking</vt:lpstr>
      <vt:lpstr>Cyclic-redundancy-checking</vt:lpstr>
      <vt:lpstr>Cyclic-redundancy-checking</vt:lpstr>
      <vt:lpstr>Koreksi Kesalahan Transmisi</vt:lpstr>
      <vt:lpstr>Koreksi Kesalahan Transmisi</vt:lpstr>
      <vt:lpstr>Koreksi Kesalahan Transmisi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DETEKSI ERROR</dc:title>
  <dc:creator>User</dc:creator>
  <cp:lastModifiedBy>ning</cp:lastModifiedBy>
  <cp:revision>8</cp:revision>
  <dcterms:created xsi:type="dcterms:W3CDTF">2015-11-09T05:10:14Z</dcterms:created>
  <dcterms:modified xsi:type="dcterms:W3CDTF">2017-10-25T05:03:34Z</dcterms:modified>
</cp:coreProperties>
</file>