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sldIdLst>
    <p:sldId id="298" r:id="rId2"/>
    <p:sldId id="299" r:id="rId3"/>
    <p:sldId id="300" r:id="rId4"/>
    <p:sldId id="301" r:id="rId5"/>
    <p:sldId id="278" r:id="rId6"/>
    <p:sldId id="279" r:id="rId7"/>
    <p:sldId id="280" r:id="rId8"/>
    <p:sldId id="281" r:id="rId9"/>
    <p:sldId id="287" r:id="rId10"/>
    <p:sldId id="282" r:id="rId11"/>
    <p:sldId id="283" r:id="rId12"/>
    <p:sldId id="303" r:id="rId13"/>
    <p:sldId id="284" r:id="rId14"/>
    <p:sldId id="285" r:id="rId15"/>
    <p:sldId id="288" r:id="rId16"/>
    <p:sldId id="289" r:id="rId17"/>
    <p:sldId id="290" r:id="rId18"/>
    <p:sldId id="304" r:id="rId19"/>
    <p:sldId id="293" r:id="rId20"/>
    <p:sldId id="291" r:id="rId21"/>
    <p:sldId id="294" r:id="rId22"/>
    <p:sldId id="292" r:id="rId23"/>
    <p:sldId id="295" r:id="rId24"/>
    <p:sldId id="296" r:id="rId25"/>
    <p:sldId id="297" r:id="rId26"/>
    <p:sldId id="305" r:id="rId27"/>
    <p:sldId id="306" r:id="rId28"/>
    <p:sldId id="307" r:id="rId29"/>
    <p:sldId id="308" r:id="rId30"/>
    <p:sldId id="309" r:id="rId31"/>
    <p:sldId id="310" r:id="rId32"/>
    <p:sldId id="311" r:id="rId33"/>
    <p:sldId id="312" r:id="rId34"/>
    <p:sldId id="314" r:id="rId35"/>
    <p:sldId id="313" r:id="rId36"/>
    <p:sldId id="315" r:id="rId37"/>
    <p:sldId id="318" r:id="rId38"/>
    <p:sldId id="316" r:id="rId3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31" y="1449146"/>
            <a:ext cx="7526338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8831" y="5280847"/>
            <a:ext cx="7526338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1566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7"/>
            <a:ext cx="7524003" cy="363651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0742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0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2951396"/>
            <a:ext cx="7526337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4863" y="5281200"/>
            <a:ext cx="7526337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5666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996" y="2222287"/>
            <a:ext cx="367072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0" y="2222287"/>
            <a:ext cx="3670720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00952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6" y="2174875"/>
            <a:ext cx="367072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9996" y="2751137"/>
            <a:ext cx="3687391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2174875"/>
            <a:ext cx="3670720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751137"/>
            <a:ext cx="3670720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11739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5720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689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804863" y="446086"/>
            <a:ext cx="2660650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46088"/>
            <a:ext cx="2660650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4" y="446087"/>
            <a:ext cx="4689475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2260737"/>
            <a:ext cx="2660650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605842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996" y="727521"/>
            <a:ext cx="350154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573588" y="0"/>
            <a:ext cx="4570412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9996" y="2344684"/>
            <a:ext cx="350154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914357" y="6041361"/>
            <a:ext cx="732659" cy="365125"/>
          </a:xfrm>
        </p:spPr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2797" y="6041361"/>
            <a:ext cx="2471560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647017" y="5915887"/>
            <a:ext cx="796616" cy="490599"/>
          </a:xfrm>
        </p:spPr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42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800600"/>
            <a:ext cx="752633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9144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5367338"/>
            <a:ext cx="7526337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8148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485107" y="1338479"/>
            <a:ext cx="4749312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573" y="1495525"/>
            <a:ext cx="442038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1226" y="4700702"/>
            <a:ext cx="4418727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5398884" y="1338479"/>
            <a:ext cx="3302316" cy="4075464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247748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855663" y="2286585"/>
            <a:ext cx="3671336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017816" y="2435956"/>
            <a:ext cx="328689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616450" y="2286000"/>
            <a:ext cx="3671888" cy="2300288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8232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5601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5752238" y="446089"/>
            <a:ext cx="3391762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AutoShape 4"/>
          <p:cNvSpPr>
            <a:spLocks noChangeAspect="1" noChangeArrowheads="1" noTextEdit="1"/>
          </p:cNvSpPr>
          <p:nvPr/>
        </p:nvSpPr>
        <p:spPr bwMode="auto">
          <a:xfrm>
            <a:off x="5233988" y="0"/>
            <a:ext cx="3910012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37655" y="586171"/>
            <a:ext cx="1701800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4862" y="446089"/>
            <a:ext cx="4947376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6682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9997" y="447188"/>
            <a:ext cx="7524003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7" y="2184400"/>
            <a:ext cx="7524003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2797" y="6041361"/>
            <a:ext cx="6289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1422" y="6041361"/>
            <a:ext cx="993161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E0181018-33E2-41FF-AA40-BFD05927919C}" type="datetimeFigureOut">
              <a:rPr lang="id-ID" smtClean="0"/>
              <a:t>25/12/2016</a:t>
            </a:fld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04584" y="5915887"/>
            <a:ext cx="796616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3143ACD-A4DF-41B1-A26D-EA6DA6CBA52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504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Local Area Network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Pertemuan</a:t>
            </a:r>
            <a:r>
              <a:rPr lang="en-US" dirty="0"/>
              <a:t> 14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70199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</a:t>
            </a:r>
            <a:endParaRPr lang="id-ID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3705" y="2372140"/>
            <a:ext cx="3733800" cy="3352800"/>
          </a:xfrm>
          <a:prstGeom prst="rect">
            <a:avLst/>
          </a:prstGeom>
          <a:noFill/>
          <a:effectLst>
            <a:outerShdw blurRad="50800" dir="14400000">
              <a:srgbClr val="000000">
                <a:alpha val="40000"/>
              </a:srgbClr>
            </a:outerShdw>
          </a:effectLst>
        </p:spPr>
      </p:pic>
      <p:pic>
        <p:nvPicPr>
          <p:cNvPr id="5" name="Picture 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1998" y="2372140"/>
            <a:ext cx="4114800" cy="2709863"/>
          </a:xfrm>
          <a:noFill/>
        </p:spPr>
      </p:pic>
    </p:spTree>
    <p:extLst>
      <p:ext uri="{BB962C8B-B14F-4D97-AF65-F5344CB8AC3E}">
        <p14:creationId xmlns:p14="http://schemas.microsoft.com/office/powerpoint/2010/main" val="3196308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</a:t>
            </a:r>
            <a:endParaRPr lang="id-ID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9997" y="2394778"/>
            <a:ext cx="5948612" cy="3972362"/>
          </a:xfrm>
        </p:spPr>
      </p:pic>
    </p:spTree>
    <p:extLst>
      <p:ext uri="{BB962C8B-B14F-4D97-AF65-F5344CB8AC3E}">
        <p14:creationId xmlns:p14="http://schemas.microsoft.com/office/powerpoint/2010/main" val="2742492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id-ID" sz="2400" b="1" dirty="0" err="1"/>
              <a:t>Jaringan</a:t>
            </a:r>
            <a:r>
              <a:rPr lang="en-GB" altLang="id-ID" sz="2400" b="1" dirty="0"/>
              <a:t> </a:t>
            </a:r>
            <a:r>
              <a:rPr lang="en-GB" altLang="id-ID" sz="2400" b="1" dirty="0" err="1"/>
              <a:t>dengan</a:t>
            </a:r>
            <a:r>
              <a:rPr lang="en-GB" altLang="id-ID" sz="2400" b="1" dirty="0"/>
              <a:t> area </a:t>
            </a:r>
            <a:r>
              <a:rPr lang="en-GB" altLang="id-ID" sz="2400" b="1" dirty="0" err="1"/>
              <a:t>geografi</a:t>
            </a:r>
            <a:r>
              <a:rPr lang="en-GB" altLang="id-ID" sz="2400" b="1" dirty="0"/>
              <a:t> </a:t>
            </a:r>
            <a:r>
              <a:rPr lang="en-GB" altLang="id-ID" sz="2400" b="1" dirty="0" err="1"/>
              <a:t>kecil</a:t>
            </a:r>
            <a:r>
              <a:rPr lang="en-GB" altLang="id-ID" sz="2400" b="1" dirty="0"/>
              <a:t>.</a:t>
            </a:r>
          </a:p>
          <a:p>
            <a:pPr>
              <a:lnSpc>
                <a:spcPct val="90000"/>
              </a:lnSpc>
            </a:pPr>
            <a:r>
              <a:rPr lang="en-GB" altLang="id-ID" sz="2400" b="1" dirty="0" err="1"/>
              <a:t>Dapat</a:t>
            </a:r>
            <a:r>
              <a:rPr lang="en-GB" altLang="id-ID" sz="2400" b="1" dirty="0"/>
              <a:t> </a:t>
            </a:r>
            <a:r>
              <a:rPr lang="en-GB" altLang="id-ID" sz="2400" b="1" dirty="0" err="1"/>
              <a:t>menggunakan</a:t>
            </a:r>
            <a:r>
              <a:rPr lang="en-GB" altLang="id-ID" sz="2400" b="1" dirty="0"/>
              <a:t> output </a:t>
            </a:r>
            <a:r>
              <a:rPr lang="en-GB" altLang="id-ID" sz="2400" b="1" dirty="0" err="1"/>
              <a:t>seperti</a:t>
            </a:r>
            <a:r>
              <a:rPr lang="en-GB" altLang="id-ID" sz="2400" b="1" dirty="0"/>
              <a:t> printer di share </a:t>
            </a:r>
            <a:r>
              <a:rPr lang="en-GB" altLang="id-ID" sz="2400" b="1" dirty="0" err="1"/>
              <a:t>secara</a:t>
            </a:r>
            <a:r>
              <a:rPr lang="en-GB" altLang="id-ID" sz="2400" b="1" dirty="0"/>
              <a:t> </a:t>
            </a:r>
            <a:r>
              <a:rPr lang="en-GB" altLang="id-ID" sz="2400" b="1" dirty="0" err="1"/>
              <a:t>bersama</a:t>
            </a:r>
            <a:r>
              <a:rPr lang="en-GB" altLang="id-ID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27747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Local Area Network (LAN)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110964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kategori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computer</a:t>
            </a:r>
          </a:p>
          <a:p>
            <a:r>
              <a:rPr lang="en-US" dirty="0"/>
              <a:t>LAN		Local Area Network</a:t>
            </a:r>
          </a:p>
          <a:p>
            <a:r>
              <a:rPr lang="en-US" dirty="0"/>
              <a:t>MAN		Metropolitan Area Network</a:t>
            </a:r>
          </a:p>
          <a:p>
            <a:r>
              <a:rPr lang="en-US" dirty="0"/>
              <a:t>WAN		Wide Area Network</a:t>
            </a:r>
          </a:p>
          <a:p>
            <a:pPr>
              <a:buFont typeface="Wingdings" panose="05000000000000000000" pitchFamily="2" charset="2"/>
              <a:buChar char="Ø"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6473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Keuntungan</a:t>
            </a:r>
            <a:r>
              <a:rPr lang="en-US" dirty="0">
                <a:solidFill>
                  <a:srgbClr val="FF0000"/>
                </a:solidFill>
              </a:rPr>
              <a:t> LAN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2464904"/>
            <a:ext cx="7724401" cy="4019022"/>
          </a:xfrm>
        </p:spPr>
        <p:txBody>
          <a:bodyPr>
            <a:normAutofit/>
          </a:bodyPr>
          <a:lstStyle/>
          <a:p>
            <a:r>
              <a:rPr lang="en-US" dirty="0" err="1"/>
              <a:t>Pertukaran</a:t>
            </a:r>
            <a:r>
              <a:rPr lang="en-US" dirty="0"/>
              <a:t> file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(file sharing)</a:t>
            </a:r>
          </a:p>
          <a:p>
            <a:r>
              <a:rPr lang="en-US" dirty="0" err="1"/>
              <a:t>Pemakaian</a:t>
            </a:r>
            <a:r>
              <a:rPr lang="en-US" dirty="0"/>
              <a:t> printer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client (printer sharing)</a:t>
            </a:r>
          </a:p>
          <a:p>
            <a:r>
              <a:rPr lang="en-US" dirty="0"/>
              <a:t>File-file data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server, </a:t>
            </a:r>
            <a:r>
              <a:rPr lang="en-US" dirty="0" err="1"/>
              <a:t>sehingga</a:t>
            </a:r>
            <a:r>
              <a:rPr lang="en-US" dirty="0"/>
              <a:t> data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diakses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client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otoritas</a:t>
            </a:r>
            <a:r>
              <a:rPr lang="en-US" dirty="0"/>
              <a:t> </a:t>
            </a:r>
            <a:r>
              <a:rPr lang="en-US" dirty="0" err="1"/>
              <a:t>sekuritas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karyawan</a:t>
            </a:r>
            <a:r>
              <a:rPr lang="en-US" dirty="0"/>
              <a:t>,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keamanan</a:t>
            </a:r>
            <a:r>
              <a:rPr lang="en-US" dirty="0"/>
              <a:t> data </a:t>
            </a:r>
            <a:r>
              <a:rPr lang="en-US" dirty="0" err="1"/>
              <a:t>terjamin</a:t>
            </a:r>
            <a:r>
              <a:rPr lang="en-US" dirty="0"/>
              <a:t> </a:t>
            </a:r>
          </a:p>
          <a:p>
            <a:r>
              <a:rPr lang="en-US" dirty="0" err="1"/>
              <a:t>Throughtput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tinggi</a:t>
            </a:r>
            <a:endParaRPr lang="en-US" dirty="0"/>
          </a:p>
          <a:p>
            <a:r>
              <a:rPr lang="en-US" dirty="0" err="1"/>
              <a:t>Relatif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murah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671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Keuntungan</a:t>
            </a:r>
            <a:r>
              <a:rPr lang="en-US" dirty="0">
                <a:solidFill>
                  <a:srgbClr val="FF0000"/>
                </a:solidFill>
              </a:rPr>
              <a:t> LAN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504661"/>
            <a:ext cx="7977810" cy="3979265"/>
          </a:xfrm>
        </p:spPr>
        <p:txBody>
          <a:bodyPr>
            <a:normAutofit/>
          </a:bodyPr>
          <a:lstStyle/>
          <a:p>
            <a:r>
              <a:rPr lang="en-US" dirty="0"/>
              <a:t>File data yang </a:t>
            </a:r>
            <a:r>
              <a:rPr lang="en-US" dirty="0" err="1"/>
              <a:t>keluar</a:t>
            </a:r>
            <a:r>
              <a:rPr lang="en-US" dirty="0"/>
              <a:t>/</a:t>
            </a:r>
            <a:r>
              <a:rPr lang="en-US" dirty="0" err="1"/>
              <a:t>masuk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/</a:t>
            </a:r>
            <a:r>
              <a:rPr lang="en-US" dirty="0" err="1"/>
              <a:t>ke</a:t>
            </a:r>
            <a:r>
              <a:rPr lang="en-US" dirty="0"/>
              <a:t> server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dikontrol</a:t>
            </a:r>
            <a:endParaRPr lang="en-US" dirty="0"/>
          </a:p>
          <a:p>
            <a:r>
              <a:rPr lang="en-US" dirty="0"/>
              <a:t>Proses backup data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cepat</a:t>
            </a:r>
            <a:endParaRPr lang="en-US" dirty="0"/>
          </a:p>
          <a:p>
            <a:r>
              <a:rPr lang="en-US" dirty="0" err="1"/>
              <a:t>Resiko</a:t>
            </a:r>
            <a:r>
              <a:rPr lang="en-US" dirty="0"/>
              <a:t> </a:t>
            </a:r>
            <a:r>
              <a:rPr lang="en-US" dirty="0" err="1"/>
              <a:t>kehilangan</a:t>
            </a:r>
            <a:r>
              <a:rPr lang="en-US" dirty="0"/>
              <a:t> data </a:t>
            </a:r>
            <a:r>
              <a:rPr lang="en-US" dirty="0" err="1"/>
              <a:t>oleh</a:t>
            </a:r>
            <a:r>
              <a:rPr lang="en-US" dirty="0"/>
              <a:t> virus computer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sekali</a:t>
            </a:r>
            <a:endParaRPr lang="en-US" dirty="0"/>
          </a:p>
          <a:p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karyawan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email </a:t>
            </a:r>
            <a:r>
              <a:rPr lang="en-US" dirty="0" err="1"/>
              <a:t>dan</a:t>
            </a:r>
            <a:r>
              <a:rPr lang="en-US" dirty="0"/>
              <a:t> chat</a:t>
            </a:r>
          </a:p>
          <a:p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client/server </a:t>
            </a:r>
            <a:r>
              <a:rPr lang="en-US" dirty="0" err="1"/>
              <a:t>terhubung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modem,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computer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LAN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mengakses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internet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mengirimkan</a:t>
            </a:r>
            <a:r>
              <a:rPr lang="en-US" dirty="0"/>
              <a:t> fax </a:t>
            </a:r>
            <a:r>
              <a:rPr lang="en-US" dirty="0" err="1"/>
              <a:t>melalui</a:t>
            </a:r>
            <a:r>
              <a:rPr lang="en-US" dirty="0"/>
              <a:t> 1 modem</a:t>
            </a: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19503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Topologi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850" y="2425148"/>
            <a:ext cx="7711149" cy="40800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terminal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computer.</a:t>
            </a:r>
          </a:p>
          <a:p>
            <a:pPr marL="0" indent="0">
              <a:buNone/>
            </a:pPr>
            <a:r>
              <a:rPr lang="en-US" dirty="0"/>
              <a:t>Pola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kaitannya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access </a:t>
            </a:r>
            <a:r>
              <a:rPr lang="en-US" dirty="0" err="1"/>
              <a:t>dan</a:t>
            </a:r>
            <a:r>
              <a:rPr lang="en-US" dirty="0"/>
              <a:t> media </a:t>
            </a:r>
            <a:r>
              <a:rPr lang="en-US" dirty="0" err="1"/>
              <a:t>pengiriman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endParaRPr lang="en-US" dirty="0"/>
          </a:p>
          <a:p>
            <a:r>
              <a:rPr lang="en-US" dirty="0"/>
              <a:t>Point to Point (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)</a:t>
            </a:r>
          </a:p>
          <a:p>
            <a:r>
              <a:rPr lang="en-US" dirty="0"/>
              <a:t>Star Network (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Bintang</a:t>
            </a:r>
            <a:r>
              <a:rPr lang="en-US" dirty="0"/>
              <a:t>)</a:t>
            </a:r>
          </a:p>
          <a:p>
            <a:r>
              <a:rPr lang="en-US" dirty="0"/>
              <a:t>Ring Network (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Cincin</a:t>
            </a:r>
            <a:r>
              <a:rPr lang="en-US" dirty="0"/>
              <a:t>)</a:t>
            </a:r>
          </a:p>
          <a:p>
            <a:r>
              <a:rPr lang="en-US" dirty="0"/>
              <a:t>Bus Network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36227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Topologi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7" y="1921567"/>
            <a:ext cx="7646505" cy="45968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Point to Point (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yang paling </a:t>
            </a:r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luas</a:t>
            </a:r>
            <a:endParaRPr lang="en-US" dirty="0"/>
          </a:p>
          <a:p>
            <a:r>
              <a:rPr lang="en-US" dirty="0" err="1"/>
              <a:t>Begitu</a:t>
            </a:r>
            <a:r>
              <a:rPr lang="en-US" dirty="0"/>
              <a:t> </a:t>
            </a:r>
            <a:r>
              <a:rPr lang="en-US" dirty="0" err="1"/>
              <a:t>sederhananya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seringkali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dianggap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biasa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8696" t="41558" r="33913" b="47100"/>
          <a:stretch/>
        </p:blipFill>
        <p:spPr>
          <a:xfrm>
            <a:off x="1073423" y="2762266"/>
            <a:ext cx="6261648" cy="145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387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Topologi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2067338"/>
            <a:ext cx="8004315" cy="45057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Star Network (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Bintang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dihubungkan</a:t>
            </a:r>
            <a:r>
              <a:rPr lang="en-US" dirty="0"/>
              <a:t> </a:t>
            </a:r>
            <a:r>
              <a:rPr lang="en-US" dirty="0" err="1"/>
              <a:t>kedalam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pusat</a:t>
            </a:r>
            <a:endParaRPr lang="en-US" dirty="0"/>
          </a:p>
          <a:p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pusat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gangguan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terminal juga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terganggu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3043" t="41043" r="38985" b="31375"/>
          <a:stretch/>
        </p:blipFill>
        <p:spPr>
          <a:xfrm>
            <a:off x="2610679" y="2831548"/>
            <a:ext cx="2737166" cy="236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868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Topologi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3670852"/>
            <a:ext cx="7858540" cy="30082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900" dirty="0"/>
              <a:t>Ring Network (</a:t>
            </a:r>
            <a:r>
              <a:rPr lang="en-US" sz="1900" dirty="0" err="1"/>
              <a:t>Jaringan</a:t>
            </a:r>
            <a:r>
              <a:rPr lang="en-US" sz="1900" dirty="0"/>
              <a:t> </a:t>
            </a:r>
            <a:r>
              <a:rPr lang="en-US" sz="1900" dirty="0" err="1"/>
              <a:t>Cincin</a:t>
            </a:r>
            <a:r>
              <a:rPr lang="en-US" sz="1900" dirty="0"/>
              <a:t>)</a:t>
            </a:r>
          </a:p>
          <a:p>
            <a:r>
              <a:rPr lang="en-US" sz="1900" dirty="0" err="1"/>
              <a:t>Beberapa</a:t>
            </a:r>
            <a:r>
              <a:rPr lang="en-US" sz="1900" dirty="0"/>
              <a:t> </a:t>
            </a:r>
            <a:r>
              <a:rPr lang="en-US" sz="1900" dirty="0" err="1"/>
              <a:t>peralatan</a:t>
            </a:r>
            <a:r>
              <a:rPr lang="en-US" sz="1900" dirty="0"/>
              <a:t> </a:t>
            </a:r>
            <a:r>
              <a:rPr lang="en-US" sz="1900" dirty="0" err="1"/>
              <a:t>saling</a:t>
            </a:r>
            <a:r>
              <a:rPr lang="en-US" sz="1900" dirty="0"/>
              <a:t> </a:t>
            </a:r>
            <a:r>
              <a:rPr lang="en-US" sz="1900" dirty="0" err="1"/>
              <a:t>dihubungkan</a:t>
            </a:r>
            <a:r>
              <a:rPr lang="en-US" sz="1900" dirty="0"/>
              <a:t> </a:t>
            </a:r>
            <a:r>
              <a:rPr lang="en-US" sz="1900" dirty="0" err="1"/>
              <a:t>satu</a:t>
            </a:r>
            <a:r>
              <a:rPr lang="en-US" sz="1900" dirty="0"/>
              <a:t> </a:t>
            </a:r>
            <a:r>
              <a:rPr lang="en-US" sz="1900" dirty="0" err="1"/>
              <a:t>dengan</a:t>
            </a:r>
            <a:r>
              <a:rPr lang="en-US" sz="1900" dirty="0"/>
              <a:t> </a:t>
            </a:r>
            <a:r>
              <a:rPr lang="en-US" sz="1900" dirty="0" err="1"/>
              <a:t>lainnya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pada</a:t>
            </a:r>
            <a:r>
              <a:rPr lang="en-US" sz="1900" dirty="0"/>
              <a:t> </a:t>
            </a:r>
            <a:r>
              <a:rPr lang="en-US" sz="1900" dirty="0" err="1"/>
              <a:t>akhirnya</a:t>
            </a:r>
            <a:r>
              <a:rPr lang="en-US" sz="1900" dirty="0"/>
              <a:t> </a:t>
            </a:r>
            <a:r>
              <a:rPr lang="en-US" sz="1900" dirty="0" err="1"/>
              <a:t>akan</a:t>
            </a:r>
            <a:r>
              <a:rPr lang="en-US" sz="1900" dirty="0"/>
              <a:t> </a:t>
            </a:r>
            <a:r>
              <a:rPr lang="en-US" sz="1900" dirty="0" err="1">
                <a:solidFill>
                  <a:srgbClr val="FFFF00"/>
                </a:solidFill>
              </a:rPr>
              <a:t>membentuk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sebuah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cincin</a:t>
            </a:r>
            <a:endParaRPr lang="en-US" sz="1900" dirty="0">
              <a:solidFill>
                <a:srgbClr val="FFFF00"/>
              </a:solidFill>
            </a:endParaRPr>
          </a:p>
          <a:p>
            <a:r>
              <a:rPr lang="en-US" sz="1900" dirty="0" err="1"/>
              <a:t>Jaringan</a:t>
            </a:r>
            <a:r>
              <a:rPr lang="en-US" sz="1900" dirty="0"/>
              <a:t> </a:t>
            </a:r>
            <a:r>
              <a:rPr lang="en-US" sz="1900" dirty="0" err="1"/>
              <a:t>cincin</a:t>
            </a:r>
            <a:r>
              <a:rPr lang="en-US" sz="1900" dirty="0"/>
              <a:t> </a:t>
            </a:r>
            <a:r>
              <a:rPr lang="en-US" sz="1900" dirty="0" err="1"/>
              <a:t>tidak</a:t>
            </a:r>
            <a:r>
              <a:rPr lang="en-US" sz="1900" dirty="0"/>
              <a:t> </a:t>
            </a:r>
            <a:r>
              <a:rPr lang="en-US" sz="1900" dirty="0" err="1"/>
              <a:t>memiliki</a:t>
            </a:r>
            <a:r>
              <a:rPr lang="en-US" sz="1900" dirty="0"/>
              <a:t> </a:t>
            </a:r>
            <a:r>
              <a:rPr lang="en-US" sz="1900" dirty="0" err="1"/>
              <a:t>suatu</a:t>
            </a:r>
            <a:r>
              <a:rPr lang="en-US" sz="1900" dirty="0"/>
              <a:t> </a:t>
            </a:r>
            <a:r>
              <a:rPr lang="en-US" sz="1900" dirty="0" err="1"/>
              <a:t>titik</a:t>
            </a:r>
            <a:r>
              <a:rPr lang="en-US" sz="1900" dirty="0"/>
              <a:t> yang </a:t>
            </a:r>
            <a:r>
              <a:rPr lang="en-US" sz="1900" dirty="0" err="1"/>
              <a:t>bertindak</a:t>
            </a:r>
            <a:r>
              <a:rPr lang="en-US" sz="1900" dirty="0"/>
              <a:t> </a:t>
            </a:r>
            <a:r>
              <a:rPr lang="en-US" sz="1900" dirty="0" err="1"/>
              <a:t>sebagai</a:t>
            </a:r>
            <a:r>
              <a:rPr lang="en-US" sz="1900" dirty="0"/>
              <a:t> </a:t>
            </a:r>
            <a:r>
              <a:rPr lang="en-US" sz="1900" dirty="0" err="1"/>
              <a:t>pusat</a:t>
            </a:r>
            <a:r>
              <a:rPr lang="en-US" sz="1900" dirty="0"/>
              <a:t> </a:t>
            </a:r>
            <a:r>
              <a:rPr lang="en-US" sz="1900" dirty="0" err="1"/>
              <a:t>ataupun</a:t>
            </a:r>
            <a:r>
              <a:rPr lang="en-US" sz="1900" dirty="0"/>
              <a:t> </a:t>
            </a:r>
            <a:r>
              <a:rPr lang="en-US" sz="1900" dirty="0" err="1"/>
              <a:t>pengatur</a:t>
            </a:r>
            <a:r>
              <a:rPr lang="en-US" sz="1900" dirty="0"/>
              <a:t> </a:t>
            </a:r>
            <a:r>
              <a:rPr lang="en-US" sz="1900" dirty="0" err="1"/>
              <a:t>lalu</a:t>
            </a:r>
            <a:r>
              <a:rPr lang="en-US" sz="1900" dirty="0"/>
              <a:t> </a:t>
            </a:r>
            <a:r>
              <a:rPr lang="en-US" sz="1900" dirty="0" err="1"/>
              <a:t>lintas</a:t>
            </a:r>
            <a:r>
              <a:rPr lang="en-US" sz="1900" dirty="0"/>
              <a:t> data, </a:t>
            </a:r>
            <a:r>
              <a:rPr lang="en-US" sz="1900" dirty="0" err="1">
                <a:solidFill>
                  <a:srgbClr val="FFFF00"/>
                </a:solidFill>
              </a:rPr>
              <a:t>semua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simpul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mempunyai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tingkatan</a:t>
            </a:r>
            <a:r>
              <a:rPr lang="en-US" sz="1900" dirty="0">
                <a:solidFill>
                  <a:srgbClr val="FFFF00"/>
                </a:solidFill>
              </a:rPr>
              <a:t> yang </a:t>
            </a:r>
            <a:r>
              <a:rPr lang="en-US" sz="1900" dirty="0" err="1">
                <a:solidFill>
                  <a:srgbClr val="FFFF00"/>
                </a:solidFill>
              </a:rPr>
              <a:t>sama</a:t>
            </a:r>
            <a:r>
              <a:rPr lang="en-US" sz="1900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2898" t="50838" r="39130" b="32406"/>
          <a:stretch/>
        </p:blipFill>
        <p:spPr>
          <a:xfrm>
            <a:off x="4723651" y="2320629"/>
            <a:ext cx="3466193" cy="181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32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Topologi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2875722"/>
            <a:ext cx="8070575" cy="3816625"/>
          </a:xfrm>
        </p:spPr>
        <p:txBody>
          <a:bodyPr>
            <a:normAutofit/>
          </a:bodyPr>
          <a:lstStyle/>
          <a:p>
            <a:r>
              <a:rPr lang="en-US" sz="1900" dirty="0" err="1"/>
              <a:t>Konfigurasi</a:t>
            </a:r>
            <a:r>
              <a:rPr lang="en-US" sz="1900" dirty="0"/>
              <a:t> </a:t>
            </a:r>
            <a:r>
              <a:rPr lang="en-US" sz="1900" dirty="0" err="1"/>
              <a:t>ini</a:t>
            </a:r>
            <a:r>
              <a:rPr lang="en-US" sz="1900" dirty="0"/>
              <a:t> </a:t>
            </a:r>
            <a:r>
              <a:rPr lang="en-US" sz="1900" dirty="0">
                <a:solidFill>
                  <a:srgbClr val="FFFF00"/>
                </a:solidFill>
              </a:rPr>
              <a:t>relative </a:t>
            </a:r>
            <a:r>
              <a:rPr lang="en-US" sz="1900" dirty="0" err="1">
                <a:solidFill>
                  <a:srgbClr val="FFFF00"/>
                </a:solidFill>
              </a:rPr>
              <a:t>lebih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mahal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/>
              <a:t>dibanding</a:t>
            </a:r>
            <a:r>
              <a:rPr lang="en-US" sz="1900" dirty="0"/>
              <a:t> </a:t>
            </a:r>
            <a:r>
              <a:rPr lang="en-US" sz="1900" dirty="0" err="1"/>
              <a:t>dengan</a:t>
            </a:r>
            <a:r>
              <a:rPr lang="en-US" sz="1900" dirty="0"/>
              <a:t> </a:t>
            </a:r>
            <a:r>
              <a:rPr lang="en-US" sz="1900" dirty="0" err="1"/>
              <a:t>konfigurasi</a:t>
            </a:r>
            <a:r>
              <a:rPr lang="en-US" sz="1900" dirty="0"/>
              <a:t> </a:t>
            </a:r>
            <a:r>
              <a:rPr lang="en-US" sz="1900" dirty="0" err="1"/>
              <a:t>jaringan</a:t>
            </a:r>
            <a:r>
              <a:rPr lang="en-US" sz="1900" dirty="0"/>
              <a:t>  </a:t>
            </a:r>
            <a:r>
              <a:rPr lang="en-US" sz="1900" dirty="0" err="1"/>
              <a:t>bintang</a:t>
            </a:r>
            <a:r>
              <a:rPr lang="en-US" sz="1900" dirty="0"/>
              <a:t> Karena </a:t>
            </a:r>
            <a:r>
              <a:rPr lang="en-US" sz="1900" dirty="0" err="1">
                <a:solidFill>
                  <a:srgbClr val="FFFF00"/>
                </a:solidFill>
              </a:rPr>
              <a:t>setiap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simpul</a:t>
            </a:r>
            <a:r>
              <a:rPr lang="en-US" sz="1900" dirty="0">
                <a:solidFill>
                  <a:srgbClr val="FFFF00"/>
                </a:solidFill>
              </a:rPr>
              <a:t> yang </a:t>
            </a:r>
            <a:r>
              <a:rPr lang="en-US" sz="1900" dirty="0" err="1">
                <a:solidFill>
                  <a:srgbClr val="FFFF00"/>
                </a:solidFill>
              </a:rPr>
              <a:t>ada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akan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bertindak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sebagai</a:t>
            </a:r>
            <a:r>
              <a:rPr lang="en-US" sz="1900" dirty="0">
                <a:solidFill>
                  <a:srgbClr val="FFFF00"/>
                </a:solidFill>
              </a:rPr>
              <a:t> computer</a:t>
            </a:r>
            <a:r>
              <a:rPr lang="en-US" sz="1900" dirty="0"/>
              <a:t> yang </a:t>
            </a:r>
            <a:r>
              <a:rPr lang="en-US" sz="1900" dirty="0" err="1"/>
              <a:t>akan</a:t>
            </a:r>
            <a:r>
              <a:rPr lang="en-US" sz="1900" dirty="0"/>
              <a:t> </a:t>
            </a:r>
            <a:r>
              <a:rPr lang="en-US" sz="1900" dirty="0" err="1">
                <a:solidFill>
                  <a:srgbClr val="FFFF00"/>
                </a:solidFill>
              </a:rPr>
              <a:t>mengatasi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setiap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aplikasi</a:t>
            </a:r>
            <a:r>
              <a:rPr lang="en-US" sz="1900" dirty="0">
                <a:solidFill>
                  <a:srgbClr val="FFFF00"/>
                </a:solidFill>
              </a:rPr>
              <a:t> yang </a:t>
            </a:r>
            <a:r>
              <a:rPr lang="en-US" sz="1900" dirty="0" err="1">
                <a:solidFill>
                  <a:srgbClr val="FFFF00"/>
                </a:solidFill>
              </a:rPr>
              <a:t>dihadapinya</a:t>
            </a:r>
            <a:r>
              <a:rPr lang="en-US" sz="1900" dirty="0"/>
              <a:t>, </a:t>
            </a:r>
            <a:r>
              <a:rPr lang="en-US" sz="1900" dirty="0" err="1"/>
              <a:t>serta</a:t>
            </a:r>
            <a:r>
              <a:rPr lang="en-US" sz="1900" dirty="0"/>
              <a:t> </a:t>
            </a:r>
            <a:r>
              <a:rPr lang="en-US" sz="1900" dirty="0" err="1"/>
              <a:t>harus</a:t>
            </a:r>
            <a:r>
              <a:rPr lang="en-US" sz="1900" dirty="0"/>
              <a:t> </a:t>
            </a:r>
            <a:r>
              <a:rPr lang="en-US" sz="1900" dirty="0" err="1">
                <a:solidFill>
                  <a:srgbClr val="FFFF00"/>
                </a:solidFill>
              </a:rPr>
              <a:t>mampu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membagi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sumber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daya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/>
              <a:t>yang </a:t>
            </a:r>
            <a:r>
              <a:rPr lang="en-US" sz="1900" dirty="0" err="1"/>
              <a:t>dimilikinya</a:t>
            </a:r>
            <a:r>
              <a:rPr lang="en-US" sz="1900" dirty="0"/>
              <a:t> </a:t>
            </a:r>
            <a:r>
              <a:rPr lang="en-US" sz="1900" dirty="0" err="1"/>
              <a:t>pada</a:t>
            </a:r>
            <a:r>
              <a:rPr lang="en-US" sz="1900" dirty="0"/>
              <a:t> </a:t>
            </a:r>
            <a:r>
              <a:rPr lang="en-US" sz="1900" dirty="0" err="1"/>
              <a:t>jaringan</a:t>
            </a:r>
            <a:r>
              <a:rPr lang="en-US" sz="1900" dirty="0"/>
              <a:t> yang </a:t>
            </a:r>
            <a:r>
              <a:rPr lang="en-US" sz="1900" dirty="0" err="1"/>
              <a:t>ada</a:t>
            </a:r>
            <a:r>
              <a:rPr lang="en-US" sz="1900" dirty="0"/>
              <a:t>. </a:t>
            </a:r>
            <a:r>
              <a:rPr lang="en-US" sz="1900" dirty="0" err="1"/>
              <a:t>Sistem</a:t>
            </a:r>
            <a:r>
              <a:rPr lang="en-US" sz="1900" dirty="0"/>
              <a:t> </a:t>
            </a:r>
            <a:r>
              <a:rPr lang="en-US" sz="1900" dirty="0" err="1"/>
              <a:t>ini</a:t>
            </a:r>
            <a:r>
              <a:rPr lang="en-US" sz="1900" dirty="0"/>
              <a:t> </a:t>
            </a:r>
            <a:r>
              <a:rPr lang="en-US" sz="1900" dirty="0" err="1"/>
              <a:t>lebih</a:t>
            </a:r>
            <a:r>
              <a:rPr lang="en-US" sz="1900" dirty="0"/>
              <a:t> </a:t>
            </a:r>
            <a:r>
              <a:rPr lang="en-US" sz="1900" dirty="0" err="1"/>
              <a:t>sesuai</a:t>
            </a:r>
            <a:r>
              <a:rPr lang="en-US" sz="1900" dirty="0"/>
              <a:t> </a:t>
            </a:r>
            <a:r>
              <a:rPr lang="en-US" sz="1900" dirty="0" err="1"/>
              <a:t>digunakan</a:t>
            </a:r>
            <a:r>
              <a:rPr lang="en-US" sz="1900" dirty="0"/>
              <a:t> </a:t>
            </a:r>
            <a:r>
              <a:rPr lang="en-US" sz="1900" dirty="0" err="1"/>
              <a:t>untuk</a:t>
            </a:r>
            <a:r>
              <a:rPr lang="en-US" sz="1900" dirty="0"/>
              <a:t> </a:t>
            </a:r>
            <a:r>
              <a:rPr lang="en-US" sz="1900" dirty="0" err="1"/>
              <a:t>sistem</a:t>
            </a:r>
            <a:r>
              <a:rPr lang="en-US" sz="1900" dirty="0"/>
              <a:t> yang </a:t>
            </a:r>
            <a:r>
              <a:rPr lang="en-US" sz="1900" dirty="0" err="1"/>
              <a:t>tidak</a:t>
            </a:r>
            <a:r>
              <a:rPr lang="en-US" sz="1900" dirty="0"/>
              <a:t> </a:t>
            </a:r>
            <a:r>
              <a:rPr lang="en-US" sz="1900" dirty="0" err="1"/>
              <a:t>terpusat</a:t>
            </a:r>
            <a:r>
              <a:rPr lang="en-US" sz="1900" dirty="0"/>
              <a:t>, </a:t>
            </a:r>
            <a:r>
              <a:rPr lang="en-US" sz="1900" dirty="0" err="1"/>
              <a:t>dimana</a:t>
            </a:r>
            <a:r>
              <a:rPr lang="en-US" sz="1900" dirty="0"/>
              <a:t> </a:t>
            </a:r>
            <a:r>
              <a:rPr lang="en-US" sz="1900" dirty="0" err="1"/>
              <a:t>tidak</a:t>
            </a:r>
            <a:r>
              <a:rPr lang="en-US" sz="1900" dirty="0"/>
              <a:t> </a:t>
            </a:r>
            <a:r>
              <a:rPr lang="en-US" sz="1900" dirty="0" err="1"/>
              <a:t>diperlukannya</a:t>
            </a:r>
            <a:r>
              <a:rPr lang="en-US" sz="1900" dirty="0"/>
              <a:t> </a:t>
            </a:r>
            <a:r>
              <a:rPr lang="en-US" sz="1900" dirty="0" err="1"/>
              <a:t>adanya</a:t>
            </a:r>
            <a:r>
              <a:rPr lang="en-US" sz="1900" dirty="0"/>
              <a:t> </a:t>
            </a:r>
            <a:r>
              <a:rPr lang="en-US" sz="1900" dirty="0" err="1"/>
              <a:t>suatu</a:t>
            </a:r>
            <a:r>
              <a:rPr lang="en-US" sz="1900" dirty="0"/>
              <a:t> </a:t>
            </a:r>
            <a:r>
              <a:rPr lang="en-US" sz="1900" dirty="0" err="1"/>
              <a:t>prioritas</a:t>
            </a:r>
            <a:r>
              <a:rPr lang="en-US" sz="1900" dirty="0"/>
              <a:t> </a:t>
            </a:r>
            <a:r>
              <a:rPr lang="en-US" sz="1900" dirty="0" err="1"/>
              <a:t>tertentu</a:t>
            </a:r>
            <a:r>
              <a:rPr lang="en-US" sz="1900" dirty="0"/>
              <a:t>.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20803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Topologi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86608"/>
            <a:ext cx="7977810" cy="43599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Bus Network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luas</a:t>
            </a:r>
            <a:endParaRPr lang="en-US" dirty="0"/>
          </a:p>
          <a:p>
            <a:r>
              <a:rPr lang="en-US" dirty="0" err="1"/>
              <a:t>Setiap</a:t>
            </a:r>
            <a:r>
              <a:rPr lang="en-US" dirty="0"/>
              <a:t> computer (</a:t>
            </a:r>
            <a:r>
              <a:rPr lang="en-US" dirty="0" err="1"/>
              <a:t>tiap</a:t>
            </a:r>
            <a:r>
              <a:rPr lang="en-US" dirty="0"/>
              <a:t> </a:t>
            </a:r>
            <a:r>
              <a:rPr lang="en-US" dirty="0" err="1"/>
              <a:t>simpul</a:t>
            </a:r>
            <a:r>
              <a:rPr lang="en-US" dirty="0"/>
              <a:t>)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dihubungkan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kabel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interface</a:t>
            </a:r>
            <a:endParaRPr lang="id-ID" dirty="0"/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9710" t="40269" r="34348" b="39109"/>
          <a:stretch/>
        </p:blipFill>
        <p:spPr>
          <a:xfrm>
            <a:off x="2388368" y="2523583"/>
            <a:ext cx="4754474" cy="212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35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Konsep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Dasar</a:t>
            </a:r>
            <a:r>
              <a:rPr lang="en-US" dirty="0">
                <a:solidFill>
                  <a:srgbClr val="FF0000"/>
                </a:solidFill>
              </a:rPr>
              <a:t> TCP/IP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2332383"/>
            <a:ext cx="7924802" cy="42937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pengiriman</a:t>
            </a:r>
            <a:r>
              <a:rPr lang="en-US" dirty="0"/>
              <a:t> data:</a:t>
            </a:r>
          </a:p>
          <a:p>
            <a:r>
              <a:rPr lang="en-US" dirty="0"/>
              <a:t>Data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dikirimkan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computer yang </a:t>
            </a:r>
            <a:r>
              <a:rPr lang="en-US" dirty="0" err="1"/>
              <a:t>tepat</a:t>
            </a:r>
            <a:endParaRPr lang="en-US" dirty="0"/>
          </a:p>
          <a:p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tujuannya</a:t>
            </a:r>
            <a:endParaRPr lang="en-US" dirty="0"/>
          </a:p>
          <a:p>
            <a:r>
              <a:rPr lang="en-US" dirty="0"/>
              <a:t>Data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utuh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kerusakan</a:t>
            </a:r>
            <a:endParaRPr lang="en-US" dirty="0"/>
          </a:p>
          <a:p>
            <a:r>
              <a:rPr lang="en-US" dirty="0" err="1"/>
              <a:t>Terjadinya</a:t>
            </a:r>
            <a:r>
              <a:rPr lang="en-US" dirty="0"/>
              <a:t> </a:t>
            </a:r>
            <a:r>
              <a:rPr lang="en-US" dirty="0" err="1"/>
              <a:t>kerusakan</a:t>
            </a:r>
            <a:r>
              <a:rPr lang="en-US" dirty="0"/>
              <a:t> data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interferensi</a:t>
            </a:r>
            <a:r>
              <a:rPr lang="en-US" dirty="0"/>
              <a:t> </a:t>
            </a:r>
            <a:r>
              <a:rPr lang="en-US" dirty="0" err="1"/>
              <a:t>sinyal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computer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jaringan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aturan</a:t>
            </a:r>
            <a:r>
              <a:rPr lang="en-US" dirty="0"/>
              <a:t> yang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lain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mencegah</a:t>
            </a:r>
            <a:r>
              <a:rPr lang="en-US" dirty="0"/>
              <a:t> </a:t>
            </a:r>
            <a:r>
              <a:rPr lang="en-US" dirty="0" err="1"/>
              <a:t>rusaknya</a:t>
            </a:r>
            <a:r>
              <a:rPr lang="en-US" dirty="0"/>
              <a:t> data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398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Konsep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Dasar</a:t>
            </a:r>
            <a:r>
              <a:rPr lang="en-US" dirty="0">
                <a:solidFill>
                  <a:srgbClr val="FF0000"/>
                </a:solidFill>
              </a:rPr>
              <a:t> TCP/IP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9355" y="2502253"/>
            <a:ext cx="8057323" cy="35985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Sekumpulan</a:t>
            </a:r>
            <a:r>
              <a:rPr lang="en-US" dirty="0"/>
              <a:t> </a:t>
            </a:r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 proses </a:t>
            </a:r>
            <a:r>
              <a:rPr lang="en-US" dirty="0" err="1"/>
              <a:t>pengiriman</a:t>
            </a:r>
            <a:r>
              <a:rPr lang="en-US" dirty="0"/>
              <a:t> data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protocol </a:t>
            </a:r>
            <a:r>
              <a:rPr lang="en-US" dirty="0" err="1"/>
              <a:t>komunikasi</a:t>
            </a:r>
            <a:r>
              <a:rPr lang="en-US" dirty="0"/>
              <a:t> data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diimplementasikan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program computer (software) yang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computer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TCP/IP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sekumpulan</a:t>
            </a:r>
            <a:r>
              <a:rPr lang="en-US" dirty="0"/>
              <a:t> protocol yang </a:t>
            </a:r>
            <a:r>
              <a:rPr lang="en-US" dirty="0" err="1"/>
              <a:t>didesain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fungsi-fungsi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21203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Konsep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Dasar</a:t>
            </a:r>
            <a:r>
              <a:rPr lang="en-US" dirty="0">
                <a:solidFill>
                  <a:srgbClr val="FF0000"/>
                </a:solidFill>
              </a:rPr>
              <a:t> TCP/IP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043" y="4293705"/>
            <a:ext cx="4916558" cy="13649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FF00"/>
                </a:solidFill>
              </a:rPr>
              <a:t>Network Interface Layer</a:t>
            </a:r>
          </a:p>
          <a:p>
            <a:pPr marL="0" indent="0">
              <a:buNone/>
            </a:pPr>
            <a:r>
              <a:rPr lang="en-US" dirty="0" err="1"/>
              <a:t>Bertanggungjawab</a:t>
            </a:r>
            <a:r>
              <a:rPr lang="en-US" dirty="0"/>
              <a:t> </a:t>
            </a:r>
            <a:r>
              <a:rPr lang="en-US" dirty="0" err="1"/>
              <a:t>mengirim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err="1"/>
              <a:t>menerima</a:t>
            </a:r>
            <a:r>
              <a:rPr lang="en-US" dirty="0"/>
              <a:t> data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media </a:t>
            </a:r>
            <a:r>
              <a:rPr lang="en-US" dirty="0" err="1"/>
              <a:t>fisik</a:t>
            </a:r>
            <a:endParaRPr lang="id-ID" dirty="0"/>
          </a:p>
          <a:p>
            <a:pPr marL="0" indent="0">
              <a:buNone/>
            </a:pPr>
            <a:r>
              <a:rPr lang="en-US" b="1" dirty="0">
                <a:solidFill>
                  <a:srgbClr val="FFFF00"/>
                </a:solidFill>
              </a:rPr>
              <a:t>Internet Layer</a:t>
            </a:r>
          </a:p>
          <a:p>
            <a:pPr marL="0" indent="0">
              <a:buNone/>
            </a:pPr>
            <a:r>
              <a:rPr lang="en-US" dirty="0" err="1"/>
              <a:t>Bertanggungjawab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</a:p>
          <a:p>
            <a:pPr marL="0" indent="0">
              <a:buNone/>
            </a:pPr>
            <a:r>
              <a:rPr lang="en-US" dirty="0" err="1"/>
              <a:t>pengiriman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yang </a:t>
            </a:r>
            <a:r>
              <a:rPr lang="en-US" dirty="0" err="1"/>
              <a:t>tepat</a:t>
            </a:r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rgbClr val="FFFF00"/>
                </a:solidFill>
              </a:rPr>
              <a:t>Transport Layer</a:t>
            </a:r>
          </a:p>
          <a:p>
            <a:pPr marL="0" indent="0">
              <a:buNone/>
            </a:pPr>
            <a:r>
              <a:rPr lang="en-US" dirty="0" err="1"/>
              <a:t>Bertanggungjawab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mengadakan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host/computer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00"/>
                </a:solidFill>
              </a:rPr>
              <a:t>Application Layer</a:t>
            </a:r>
          </a:p>
          <a:p>
            <a:pPr marL="0" indent="0">
              <a:buNone/>
            </a:pP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yang </a:t>
            </a:r>
            <a:r>
              <a:rPr lang="en-US" dirty="0" err="1"/>
              <a:t>menggunakan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protocol TCP/IP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3768" t="23514" r="27536" b="17456"/>
          <a:stretch/>
        </p:blipFill>
        <p:spPr>
          <a:xfrm>
            <a:off x="5620689" y="2107096"/>
            <a:ext cx="2565083" cy="455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824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977810" cy="848139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345635"/>
            <a:ext cx="7805531" cy="4293704"/>
          </a:xfrm>
        </p:spPr>
        <p:txBody>
          <a:bodyPr>
            <a:normAutofit/>
          </a:bodyPr>
          <a:lstStyle/>
          <a:p>
            <a:r>
              <a:rPr lang="en-US" dirty="0"/>
              <a:t>Repeater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menerima</a:t>
            </a:r>
            <a:r>
              <a:rPr lang="en-US" dirty="0"/>
              <a:t> </a:t>
            </a:r>
            <a:r>
              <a:rPr lang="en-US" dirty="0" err="1"/>
              <a:t>sinyal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segmen</a:t>
            </a:r>
            <a:r>
              <a:rPr lang="en-US" dirty="0"/>
              <a:t> </a:t>
            </a:r>
            <a:r>
              <a:rPr lang="en-US" dirty="0" err="1"/>
              <a:t>kabel</a:t>
            </a:r>
            <a:r>
              <a:rPr lang="en-US" dirty="0"/>
              <a:t> LAN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memancarkan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sinyal</a:t>
            </a:r>
            <a:r>
              <a:rPr lang="en-US" dirty="0"/>
              <a:t> </a:t>
            </a:r>
            <a:r>
              <a:rPr lang="en-US" dirty="0" err="1"/>
              <a:t>asli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segmen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(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) </a:t>
            </a:r>
            <a:r>
              <a:rPr lang="en-US" dirty="0" err="1"/>
              <a:t>kabel</a:t>
            </a:r>
            <a:r>
              <a:rPr lang="en-US" dirty="0"/>
              <a:t> LAN yang lain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2174" t="30731" r="34928" b="31892"/>
          <a:stretch/>
        </p:blipFill>
        <p:spPr>
          <a:xfrm>
            <a:off x="5764694" y="4103757"/>
            <a:ext cx="2650435" cy="243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57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335618" cy="861391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530" y="2272748"/>
            <a:ext cx="7805531" cy="4280452"/>
          </a:xfrm>
        </p:spPr>
        <p:txBody>
          <a:bodyPr>
            <a:normAutofit/>
          </a:bodyPr>
          <a:lstStyle/>
          <a:p>
            <a:r>
              <a:rPr lang="en-US" dirty="0"/>
              <a:t>Bridge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meneruskan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Ethernet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jaringan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yang lain.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Dapat</a:t>
            </a:r>
            <a:r>
              <a:rPr lang="en-US" dirty="0"/>
              <a:t> juga </a:t>
            </a:r>
            <a:r>
              <a:rPr lang="en-US" dirty="0" err="1"/>
              <a:t>menghubungkan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yang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transmisi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yang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/</a:t>
            </a:r>
            <a:r>
              <a:rPr lang="en-US" dirty="0" err="1"/>
              <a:t>atau</a:t>
            </a:r>
            <a:r>
              <a:rPr lang="en-US" dirty="0"/>
              <a:t> medium access </a:t>
            </a:r>
          </a:p>
          <a:p>
            <a:pPr marL="0" indent="0">
              <a:buNone/>
            </a:pPr>
            <a:r>
              <a:rPr lang="en-US" dirty="0"/>
              <a:t>	control yang </a:t>
            </a:r>
            <a:r>
              <a:rPr lang="en-US" dirty="0" err="1"/>
              <a:t>berbeda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6377" t="40956" r="29565" b="24416"/>
          <a:stretch/>
        </p:blipFill>
        <p:spPr>
          <a:xfrm>
            <a:off x="5512289" y="3750365"/>
            <a:ext cx="3222448" cy="184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7856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140039" cy="901148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943" y="2372140"/>
            <a:ext cx="7805531" cy="4227444"/>
          </a:xfrm>
        </p:spPr>
        <p:txBody>
          <a:bodyPr>
            <a:normAutofit/>
          </a:bodyPr>
          <a:lstStyle/>
          <a:p>
            <a:r>
              <a:rPr lang="en-US" dirty="0"/>
              <a:t>Switch</a:t>
            </a:r>
          </a:p>
          <a:p>
            <a:pPr marL="0" indent="0">
              <a:buNone/>
            </a:pPr>
            <a:r>
              <a:rPr lang="en-US" dirty="0"/>
              <a:t>	Switch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bridge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sedangkan</a:t>
            </a:r>
            <a:r>
              <a:rPr lang="en-US" dirty="0"/>
              <a:t> switch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bridge</a:t>
            </a:r>
          </a:p>
          <a:p>
            <a:pPr marL="0" indent="0">
              <a:buNone/>
            </a:pPr>
            <a:r>
              <a:rPr lang="en-US" dirty="0"/>
              <a:t>	Bridge </a:t>
            </a:r>
            <a:r>
              <a:rPr lang="en-US" dirty="0" err="1"/>
              <a:t>diimplementasikan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basis software </a:t>
            </a:r>
            <a:r>
              <a:rPr lang="en-US" dirty="0" err="1"/>
              <a:t>sedangkan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switch </a:t>
            </a:r>
            <a:r>
              <a:rPr lang="en-US" dirty="0" err="1"/>
              <a:t>menggunakan</a:t>
            </a:r>
            <a:r>
              <a:rPr lang="en-US" dirty="0"/>
              <a:t> hardware </a:t>
            </a:r>
            <a:r>
              <a:rPr lang="en-US" dirty="0" err="1"/>
              <a:t>dalam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bentuk</a:t>
            </a:r>
            <a:r>
              <a:rPr lang="en-US" dirty="0"/>
              <a:t> ASIC </a:t>
            </a:r>
          </a:p>
          <a:p>
            <a:pPr marL="0" indent="0">
              <a:buNone/>
            </a:pPr>
            <a:r>
              <a:rPr lang="en-US" dirty="0"/>
              <a:t>	(</a:t>
            </a:r>
            <a:r>
              <a:rPr lang="en-US" b="1" dirty="0"/>
              <a:t>Application Specific Integrated Circuit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2319" t="54446" r="35507" b="23385"/>
          <a:stretch/>
        </p:blipFill>
        <p:spPr>
          <a:xfrm>
            <a:off x="5570733" y="3592443"/>
            <a:ext cx="3178905" cy="17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8469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322366" cy="940904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844799"/>
            <a:ext cx="7805531" cy="3794540"/>
          </a:xfrm>
        </p:spPr>
        <p:txBody>
          <a:bodyPr>
            <a:normAutofit/>
          </a:bodyPr>
          <a:lstStyle/>
          <a:p>
            <a:r>
              <a:rPr lang="en-US" dirty="0"/>
              <a:t>Hub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Fungsi</a:t>
            </a:r>
            <a:r>
              <a:rPr lang="en-US" dirty="0"/>
              <a:t> hub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halnya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fungsi</a:t>
            </a:r>
            <a:r>
              <a:rPr lang="en-US" dirty="0"/>
              <a:t> switch,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switch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punya</a:t>
            </a:r>
            <a:r>
              <a:rPr lang="en-US" dirty="0"/>
              <a:t> </a:t>
            </a:r>
            <a:r>
              <a:rPr lang="en-US" dirty="0" err="1"/>
              <a:t>kelebihan-kelebihan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hub.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3188" t="39238" r="35797" b="12816"/>
          <a:stretch/>
        </p:blipFill>
        <p:spPr>
          <a:xfrm>
            <a:off x="5479406" y="2369929"/>
            <a:ext cx="2935724" cy="376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0904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951305" cy="910467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491409"/>
            <a:ext cx="7805531" cy="414793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	Router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melewatkan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paket</a:t>
            </a:r>
            <a:r>
              <a:rPr lang="en-US" dirty="0"/>
              <a:t> IP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yang lain yang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jalur</a:t>
            </a:r>
            <a:r>
              <a:rPr lang="en-US" dirty="0"/>
              <a:t> </a:t>
            </a:r>
            <a:r>
              <a:rPr lang="en-US" dirty="0" err="1"/>
              <a:t>diantara</a:t>
            </a:r>
            <a:r>
              <a:rPr lang="en-US" dirty="0"/>
              <a:t> </a:t>
            </a:r>
            <a:r>
              <a:rPr lang="en-US" dirty="0" err="1"/>
              <a:t>keduanya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	Router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menghubungkan</a:t>
            </a:r>
            <a:r>
              <a:rPr lang="en-US" dirty="0"/>
              <a:t> </a:t>
            </a:r>
            <a:r>
              <a:rPr lang="en-US" dirty="0" err="1"/>
              <a:t>sejumlah</a:t>
            </a:r>
            <a:r>
              <a:rPr lang="en-US" dirty="0"/>
              <a:t> LAN</a:t>
            </a:r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0145" t="42847" r="32029" b="20549"/>
          <a:stretch/>
        </p:blipFill>
        <p:spPr>
          <a:xfrm>
            <a:off x="5883965" y="3462751"/>
            <a:ext cx="2981739" cy="220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682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536875" cy="1320800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663687"/>
            <a:ext cx="7805531" cy="397565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Ethernet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Adalah</a:t>
            </a:r>
            <a:r>
              <a:rPr lang="en-US" dirty="0"/>
              <a:t> interface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>
                <a:solidFill>
                  <a:srgbClr val="FFFF00"/>
                </a:solidFill>
              </a:rPr>
              <a:t>sebuah</a:t>
            </a:r>
            <a:r>
              <a:rPr lang="en-US" dirty="0">
                <a:solidFill>
                  <a:srgbClr val="FFFF00"/>
                </a:solidFill>
              </a:rPr>
              <a:t> card </a:t>
            </a:r>
          </a:p>
          <a:p>
            <a:pPr marL="0" indent="0">
              <a:buNone/>
            </a:pPr>
            <a:r>
              <a:rPr lang="en-US" dirty="0"/>
              <a:t>	yang </a:t>
            </a:r>
            <a:r>
              <a:rPr lang="en-US" dirty="0" err="1"/>
              <a:t>terhubung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card yang lain </a:t>
            </a:r>
            <a:r>
              <a:rPr lang="en-US" dirty="0" err="1"/>
              <a:t>ke</a:t>
            </a:r>
            <a:r>
              <a:rPr lang="en-US" dirty="0"/>
              <a:t> Ethernet </a:t>
            </a:r>
          </a:p>
          <a:p>
            <a:pPr marL="0" indent="0">
              <a:buNone/>
            </a:pPr>
            <a:r>
              <a:rPr lang="en-US" dirty="0"/>
              <a:t>	hub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kabel</a:t>
            </a:r>
            <a:r>
              <a:rPr lang="en-US" dirty="0"/>
              <a:t> UTP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kabel</a:t>
            </a:r>
            <a:r>
              <a:rPr lang="en-US" dirty="0"/>
              <a:t> BNC yang </a:t>
            </a:r>
            <a:r>
              <a:rPr lang="en-US" dirty="0" err="1"/>
              <a:t>diterminasi</a:t>
            </a:r>
            <a:r>
              <a:rPr lang="en-US" dirty="0"/>
              <a:t> </a:t>
            </a:r>
            <a:r>
              <a:rPr lang="en-US" dirty="0" err="1"/>
              <a:t>diujungnya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kabel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Ethernet </a:t>
            </a:r>
            <a:r>
              <a:rPr lang="en-US" dirty="0" err="1"/>
              <a:t>terbagi</a:t>
            </a:r>
            <a:r>
              <a:rPr lang="en-US" dirty="0"/>
              <a:t> 	</a:t>
            </a:r>
            <a:r>
              <a:rPr lang="en-US" dirty="0" err="1"/>
              <a:t>menjadi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		10base5</a:t>
            </a:r>
          </a:p>
          <a:p>
            <a:pPr marL="0" indent="0">
              <a:buNone/>
            </a:pPr>
            <a:r>
              <a:rPr lang="en-US" dirty="0"/>
              <a:t>		10base2</a:t>
            </a:r>
          </a:p>
          <a:p>
            <a:pPr marL="0" indent="0">
              <a:buNone/>
            </a:pPr>
            <a:r>
              <a:rPr lang="en-US" dirty="0"/>
              <a:t>		UTP</a:t>
            </a:r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0247" t="35028" r="43604" b="55091"/>
          <a:stretch/>
        </p:blipFill>
        <p:spPr>
          <a:xfrm>
            <a:off x="6660107" y="2168938"/>
            <a:ext cx="2131496" cy="192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6543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083827" cy="662609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1884" t="39496" r="34782" b="23384"/>
          <a:stretch/>
        </p:blipFill>
        <p:spPr>
          <a:xfrm>
            <a:off x="2491406" y="1563755"/>
            <a:ext cx="5685185" cy="5084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01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964558" cy="530085"/>
          </a:xfrm>
        </p:spPr>
        <p:txBody>
          <a:bodyPr>
            <a:normAutofit fontScale="90000"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9710" t="25834" r="32899" b="15909"/>
          <a:stretch/>
        </p:blipFill>
        <p:spPr>
          <a:xfrm>
            <a:off x="2756452" y="1272207"/>
            <a:ext cx="4479235" cy="53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9580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057323" cy="662609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Komponen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Fisik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dalam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Jaringan</a:t>
            </a:r>
            <a:r>
              <a:rPr lang="en-US" sz="3200" dirty="0">
                <a:solidFill>
                  <a:srgbClr val="FF0000"/>
                </a:solidFill>
              </a:rPr>
              <a:t> TCP/IP</a:t>
            </a:r>
            <a:endParaRPr lang="id-ID" sz="3200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0580" t="28154" r="32319" b="19519"/>
          <a:stretch/>
        </p:blipFill>
        <p:spPr>
          <a:xfrm>
            <a:off x="2565121" y="1411357"/>
            <a:ext cx="4803088" cy="521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4647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b="1" dirty="0">
                <a:solidFill>
                  <a:srgbClr val="FFFF00"/>
                </a:solidFill>
              </a:rPr>
              <a:t>Alat untuk membangun sebuah jaringan LAN</a:t>
            </a:r>
          </a:p>
          <a:p>
            <a:r>
              <a:rPr lang="id-ID" b="1" dirty="0"/>
              <a:t>Router</a:t>
            </a:r>
            <a:br>
              <a:rPr lang="id-ID" dirty="0"/>
            </a:br>
            <a:r>
              <a:rPr lang="id-ID" dirty="0"/>
              <a:t>Router adalah jantung pada sebuah jaringan. Router berfungsi untuk menghubungkan jaringan satu dengan jaringan lain. Dalam kasus ini, router menghubungkan jaringan internet dengan jaringan LAN</a:t>
            </a:r>
          </a:p>
          <a:p>
            <a:r>
              <a:rPr lang="id-ID" b="1" dirty="0"/>
              <a:t>Switch</a:t>
            </a:r>
            <a:br>
              <a:rPr lang="id-ID" dirty="0"/>
            </a:br>
            <a:r>
              <a:rPr lang="id-ID" dirty="0"/>
              <a:t>Berbeda dengan router, switch berfungsi untuk menghubungkan masing-masing komputer pada sebuah jaringan LAN</a:t>
            </a:r>
          </a:p>
        </p:txBody>
      </p:sp>
    </p:spTree>
    <p:extLst>
      <p:ext uri="{BB962C8B-B14F-4D97-AF65-F5344CB8AC3E}">
        <p14:creationId xmlns:p14="http://schemas.microsoft.com/office/powerpoint/2010/main" val="35506129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6"/>
            <a:ext cx="7524003" cy="4350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b="1" dirty="0">
                <a:solidFill>
                  <a:srgbClr val="FFFF00"/>
                </a:solidFill>
              </a:rPr>
              <a:t>Alat untuk membangun sebuah jaringan LAN</a:t>
            </a:r>
            <a:endParaRPr lang="id-ID" b="1" dirty="0">
              <a:solidFill>
                <a:srgbClr val="FFFF00"/>
              </a:solidFill>
            </a:endParaRPr>
          </a:p>
          <a:p>
            <a:pPr lvl="0"/>
            <a:r>
              <a:rPr lang="id-ID" b="1" dirty="0"/>
              <a:t>Ethernet Card</a:t>
            </a:r>
            <a:endParaRPr lang="en-US" b="1" dirty="0"/>
          </a:p>
          <a:p>
            <a:pPr marL="0" lvl="0" indent="0">
              <a:buNone/>
            </a:pPr>
            <a:r>
              <a:rPr lang="en-US" dirty="0"/>
              <a:t>	</a:t>
            </a:r>
            <a:r>
              <a:rPr lang="id-ID" dirty="0"/>
              <a:t>Ethernet card adalah sebuah adapter untuk mencolokkan </a:t>
            </a:r>
            <a:r>
              <a:rPr lang="en-US" dirty="0"/>
              <a:t>	</a:t>
            </a:r>
            <a:r>
              <a:rPr lang="id-ID" dirty="0"/>
              <a:t>kabel ethernet sehingga komputer bisa tersambung menuju </a:t>
            </a:r>
            <a:r>
              <a:rPr lang="en-US" dirty="0"/>
              <a:t>	</a:t>
            </a:r>
            <a:r>
              <a:rPr lang="id-ID" dirty="0"/>
              <a:t>jaringan. </a:t>
            </a:r>
            <a:endParaRPr lang="en-US" dirty="0"/>
          </a:p>
          <a:p>
            <a:pPr marL="0" lvl="0" indent="0">
              <a:buNone/>
            </a:pPr>
            <a:r>
              <a:rPr lang="en-US" dirty="0"/>
              <a:t>	</a:t>
            </a:r>
            <a:r>
              <a:rPr lang="id-ID" dirty="0"/>
              <a:t>Biasanya, pada komputer-komputer terbaru, kartu ini telah </a:t>
            </a:r>
            <a:r>
              <a:rPr lang="en-US" dirty="0"/>
              <a:t>	</a:t>
            </a:r>
            <a:r>
              <a:rPr lang="id-ID" dirty="0"/>
              <a:t>disematkan secara onboard sehingga anda tidak perlu </a:t>
            </a:r>
            <a:r>
              <a:rPr lang="en-US" dirty="0"/>
              <a:t>	</a:t>
            </a:r>
            <a:r>
              <a:rPr lang="id-ID" dirty="0"/>
              <a:t>untuk membeli lagi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3007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6"/>
            <a:ext cx="7524003" cy="4350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b="1" dirty="0">
                <a:solidFill>
                  <a:srgbClr val="FFFF00"/>
                </a:solidFill>
              </a:rPr>
              <a:t>Alat untuk membangun sebuah jaringan LAN</a:t>
            </a:r>
            <a:endParaRPr lang="id-ID" b="1" dirty="0">
              <a:solidFill>
                <a:srgbClr val="FFFF00"/>
              </a:solidFill>
            </a:endParaRPr>
          </a:p>
          <a:p>
            <a:pPr lvl="0"/>
            <a:r>
              <a:rPr lang="id-ID" b="1" dirty="0"/>
              <a:t>Ethernet Cable</a:t>
            </a:r>
            <a:endParaRPr lang="en-US" b="1" dirty="0"/>
          </a:p>
          <a:p>
            <a:pPr marL="0" lvl="0" indent="0">
              <a:buNone/>
            </a:pPr>
            <a:r>
              <a:rPr lang="en-US" b="1" dirty="0"/>
              <a:t>	</a:t>
            </a:r>
            <a:r>
              <a:rPr lang="id-ID" dirty="0"/>
              <a:t>Yaitu kabel yang digunakan untuk menghubungkan </a:t>
            </a:r>
            <a:r>
              <a:rPr lang="en-US" dirty="0"/>
              <a:t>	</a:t>
            </a:r>
            <a:r>
              <a:rPr lang="id-ID" dirty="0"/>
              <a:t>komputer ke router atau bisa juga komputer satu dengan </a:t>
            </a:r>
            <a:r>
              <a:rPr lang="en-US" dirty="0"/>
              <a:t>	</a:t>
            </a:r>
            <a:r>
              <a:rPr lang="id-ID" dirty="0"/>
              <a:t>komputer lain. </a:t>
            </a:r>
            <a:endParaRPr lang="en-US" dirty="0"/>
          </a:p>
          <a:p>
            <a:pPr marL="0" lvl="0" indent="0">
              <a:buNone/>
            </a:pPr>
            <a:r>
              <a:rPr lang="en-US" dirty="0"/>
              <a:t>	</a:t>
            </a:r>
            <a:r>
              <a:rPr lang="id-ID" dirty="0"/>
              <a:t>Ujung pada kabel ini diberi sebuah konektor </a:t>
            </a:r>
            <a:r>
              <a:rPr lang="en-US" dirty="0"/>
              <a:t>	</a:t>
            </a:r>
            <a:r>
              <a:rPr lang="id-ID" dirty="0"/>
              <a:t>yang disebut RJ-</a:t>
            </a:r>
            <a:r>
              <a:rPr lang="en-US" dirty="0"/>
              <a:t>	</a:t>
            </a:r>
            <a:r>
              <a:rPr lang="id-ID" dirty="0"/>
              <a:t>45. RJ-45 memiliki 2 settingan, yaitu </a:t>
            </a:r>
            <a:r>
              <a:rPr lang="id-ID" b="1" dirty="0"/>
              <a:t>straight</a:t>
            </a:r>
            <a:r>
              <a:rPr lang="id-ID" dirty="0"/>
              <a:t> dan </a:t>
            </a:r>
            <a:r>
              <a:rPr lang="id-ID" b="1" dirty="0"/>
              <a:t>cross</a:t>
            </a:r>
            <a:r>
              <a:rPr lang="id-ID" dirty="0"/>
              <a:t>. </a:t>
            </a:r>
            <a:r>
              <a:rPr lang="en-US" dirty="0"/>
              <a:t>	</a:t>
            </a:r>
          </a:p>
          <a:p>
            <a:pPr marL="0" lvl="0" indent="0">
              <a:buNone/>
            </a:pPr>
            <a:r>
              <a:rPr lang="en-US" dirty="0"/>
              <a:t>	</a:t>
            </a:r>
            <a:r>
              <a:rPr lang="id-ID" b="1" dirty="0"/>
              <a:t>Straight </a:t>
            </a:r>
            <a:r>
              <a:rPr lang="id-ID" dirty="0"/>
              <a:t>digunakan untuk menghubungkan komputer ke </a:t>
            </a:r>
            <a:r>
              <a:rPr lang="en-US" dirty="0"/>
              <a:t>	</a:t>
            </a:r>
            <a:r>
              <a:rPr lang="id-ID" dirty="0"/>
              <a:t>router sedangkan </a:t>
            </a:r>
            <a:endParaRPr lang="en-US" dirty="0"/>
          </a:p>
          <a:p>
            <a:pPr marL="0" lvl="0" indent="0">
              <a:buNone/>
            </a:pPr>
            <a:r>
              <a:rPr lang="en-US" dirty="0"/>
              <a:t>	</a:t>
            </a:r>
            <a:r>
              <a:rPr lang="id-ID" b="1" dirty="0"/>
              <a:t>cross</a:t>
            </a:r>
            <a:r>
              <a:rPr lang="id-ID" dirty="0"/>
              <a:t> digunakan untuk menyambungkan komputer langsung </a:t>
            </a:r>
            <a:r>
              <a:rPr lang="en-US" dirty="0"/>
              <a:t>	</a:t>
            </a:r>
            <a:r>
              <a:rPr lang="id-ID" dirty="0"/>
              <a:t>dengan komputer.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2619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6"/>
            <a:ext cx="7524003" cy="4350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b="1" dirty="0">
                <a:solidFill>
                  <a:srgbClr val="FFFF00"/>
                </a:solidFill>
              </a:rPr>
              <a:t>Alat untuk membangun sebuah jaringan LAN</a:t>
            </a:r>
            <a:endParaRPr lang="id-ID" b="1" dirty="0">
              <a:solidFill>
                <a:srgbClr val="FFFF00"/>
              </a:solidFill>
            </a:endParaRPr>
          </a:p>
          <a:p>
            <a:r>
              <a:rPr lang="id-ID" b="1" dirty="0"/>
              <a:t>Modem 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id-ID" dirty="0"/>
              <a:t>Jika anda ingin menghubungkan jaringan anda ke internet, </a:t>
            </a:r>
            <a:r>
              <a:rPr lang="en-US" dirty="0"/>
              <a:t>	</a:t>
            </a:r>
            <a:r>
              <a:rPr lang="id-ID" dirty="0"/>
              <a:t>maka anda juga harus membeli sebuah modem.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Jika anda tidak membeli sebuah modem, maka komputer </a:t>
            </a:r>
            <a:r>
              <a:rPr lang="en-US" dirty="0"/>
              <a:t>	</a:t>
            </a:r>
            <a:r>
              <a:rPr lang="id-ID" dirty="0"/>
              <a:t>anda hanya bisa berkomunikasi dengan komputer lain yang </a:t>
            </a:r>
            <a:r>
              <a:rPr lang="en-US" dirty="0"/>
              <a:t>	</a:t>
            </a:r>
            <a:r>
              <a:rPr lang="id-ID" dirty="0"/>
              <a:t>terdapat pada jaringan LAN tersebut.</a:t>
            </a:r>
          </a:p>
          <a:p>
            <a:pPr marL="0" lvl="0" indent="0">
              <a:buNone/>
            </a:pPr>
            <a:endParaRPr lang="en-US" b="1" dirty="0"/>
          </a:p>
          <a:p>
            <a:pPr marL="0" lvl="0" indent="0">
              <a:buNone/>
            </a:pP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8369703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6"/>
            <a:ext cx="7524003" cy="4350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FFFF00"/>
                </a:solidFill>
              </a:rPr>
              <a:t>Peralatan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lainnya</a:t>
            </a:r>
            <a:endParaRPr lang="id-ID" b="1" dirty="0">
              <a:solidFill>
                <a:srgbClr val="FFFF00"/>
              </a:solidFill>
            </a:endParaRPr>
          </a:p>
          <a:p>
            <a:r>
              <a:rPr lang="id-ID" dirty="0"/>
              <a:t>Crimping tool, </a:t>
            </a:r>
            <a:endParaRPr lang="en-US" dirty="0"/>
          </a:p>
          <a:p>
            <a:r>
              <a:rPr lang="id-ID" dirty="0"/>
              <a:t>LAN tester, </a:t>
            </a:r>
            <a:endParaRPr lang="en-US" dirty="0"/>
          </a:p>
          <a:p>
            <a:r>
              <a:rPr lang="id-ID" dirty="0"/>
              <a:t>gunting, </a:t>
            </a:r>
            <a:endParaRPr lang="en-US" dirty="0"/>
          </a:p>
          <a:p>
            <a:r>
              <a:rPr lang="id-ID" dirty="0"/>
              <a:t>multimeter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	</a:t>
            </a:r>
          </a:p>
          <a:p>
            <a:pPr marL="0" lvl="0" indent="0">
              <a:buNone/>
            </a:pP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8996435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6"/>
            <a:ext cx="7524003" cy="4350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FFFF00"/>
                </a:solidFill>
              </a:rPr>
              <a:t>Peralatan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lainnya</a:t>
            </a:r>
            <a:endParaRPr lang="id-ID" b="1" dirty="0">
              <a:solidFill>
                <a:srgbClr val="FFFF00"/>
              </a:solidFill>
            </a:endParaRPr>
          </a:p>
          <a:p>
            <a:r>
              <a:rPr lang="id-ID" dirty="0"/>
              <a:t>Crimping tool digunakan untuk menyambungkan RJ-45 dengan kabel ethernet. </a:t>
            </a:r>
            <a:endParaRPr lang="en-US" dirty="0"/>
          </a:p>
          <a:p>
            <a:r>
              <a:rPr lang="id-ID" dirty="0"/>
              <a:t>LAN tester digunakan untuk testing kabel LAN telah berfungsi ata</a:t>
            </a:r>
            <a:r>
              <a:rPr lang="en-US" dirty="0"/>
              <a:t>u</a:t>
            </a:r>
            <a:r>
              <a:rPr lang="id-ID" dirty="0"/>
              <a:t> tidak. </a:t>
            </a:r>
            <a:endParaRPr lang="en-US" dirty="0"/>
          </a:p>
          <a:p>
            <a:r>
              <a:rPr lang="id-ID" dirty="0"/>
              <a:t>Sebagai alternatif untuk mempercepat ataupun mempermudah pekerjaan anda, anda bisa meminta tolong kepada penjual kabel ehternet misalnya untuk sekaligus memasangkan RJ-45 sehingga anda tinggal memasangkan kabel-kabel tersebut menuju router dan komputer. </a:t>
            </a:r>
            <a:r>
              <a:rPr lang="en-US" b="1" dirty="0"/>
              <a:t>	</a:t>
            </a:r>
          </a:p>
          <a:p>
            <a:pPr marL="0" lvl="0" indent="0">
              <a:buNone/>
            </a:pP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8346558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6"/>
            <a:ext cx="7524003" cy="4350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FFFF00"/>
                </a:solidFill>
              </a:rPr>
              <a:t>Peralatan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lainnya</a:t>
            </a:r>
            <a:r>
              <a:rPr lang="id-ID" dirty="0"/>
              <a:t> </a:t>
            </a:r>
            <a:endParaRPr lang="en-US" dirty="0"/>
          </a:p>
          <a:p>
            <a:r>
              <a:rPr lang="id-ID" dirty="0"/>
              <a:t>Sebelum menyiapkan peralatan di atas</a:t>
            </a:r>
            <a:r>
              <a:rPr lang="en-US" dirty="0"/>
              <a:t> </a:t>
            </a:r>
            <a:r>
              <a:rPr lang="id-ID" dirty="0"/>
              <a:t>sangat disarankan anda melakukan perencanaan terlebih dahulu, yaitu meliputi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</a:t>
            </a:r>
            <a:r>
              <a:rPr lang="id-ID" dirty="0"/>
              <a:t>jumlah komputer,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</a:t>
            </a:r>
            <a:r>
              <a:rPr lang="id-ID" dirty="0"/>
              <a:t>luas area,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dengan begitu anda bisa membuat rancangan kabel yang </a:t>
            </a:r>
            <a:r>
              <a:rPr lang="en-US" dirty="0"/>
              <a:t>	</a:t>
            </a:r>
            <a:r>
              <a:rPr lang="id-ID" dirty="0"/>
              <a:t>efektif sehingga bisa menghemat biaya yang dibutuhkan.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anda bi</a:t>
            </a:r>
            <a:r>
              <a:rPr lang="en-US" dirty="0"/>
              <a:t>s</a:t>
            </a:r>
            <a:r>
              <a:rPr lang="id-ID" dirty="0"/>
              <a:t>a menggunakan software seperti paint untuk </a:t>
            </a:r>
            <a:r>
              <a:rPr lang="en-US" dirty="0"/>
              <a:t>	</a:t>
            </a:r>
            <a:r>
              <a:rPr lang="id-ID" dirty="0"/>
              <a:t>membuat rancangan penataan jaringan LAN Anda. </a:t>
            </a: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0969947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6"/>
            <a:ext cx="7524003" cy="4350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FFFF00"/>
                </a:solidFill>
              </a:rPr>
              <a:t>Peralatan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lainnya</a:t>
            </a:r>
            <a:r>
              <a:rPr lang="id-ID" dirty="0"/>
              <a:t> </a:t>
            </a:r>
            <a:endParaRPr lang="en-US" dirty="0"/>
          </a:p>
          <a:p>
            <a:r>
              <a:rPr lang="id-ID" dirty="0"/>
              <a:t>Setelah itu, barulah anda beli perlengkapan yang diperlukan dan pasangkan perlatan-peralatan di atas.</a:t>
            </a:r>
            <a:r>
              <a:rPr lang="en-US" b="1" dirty="0"/>
              <a:t>	</a:t>
            </a:r>
          </a:p>
          <a:p>
            <a:pPr marL="0" lvl="0" indent="0">
              <a:buNone/>
            </a:pP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457674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997" y="447188"/>
            <a:ext cx="7524003" cy="679247"/>
          </a:xfrm>
        </p:spPr>
        <p:txBody>
          <a:bodyPr/>
          <a:lstStyle/>
          <a:p>
            <a:r>
              <a:rPr lang="en-US" sz="3200" dirty="0"/>
              <a:t>MEMBANGUN JARINGAN LAN</a:t>
            </a:r>
            <a:endParaRPr lang="id-ID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550" t="34083" r="47247" b="13331"/>
          <a:stretch/>
        </p:blipFill>
        <p:spPr>
          <a:xfrm>
            <a:off x="2206484" y="1417638"/>
            <a:ext cx="5996611" cy="518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5856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6"/>
            <a:ext cx="7524003" cy="4350791"/>
          </a:xfrm>
        </p:spPr>
        <p:txBody>
          <a:bodyPr>
            <a:normAutofit/>
          </a:bodyPr>
          <a:lstStyle/>
          <a:p>
            <a:r>
              <a:rPr lang="en-US" dirty="0"/>
              <a:t>1 a</a:t>
            </a:r>
            <a:r>
              <a:rPr lang="id-ID" dirty="0"/>
              <a:t>dalah Internet</a:t>
            </a:r>
            <a:endParaRPr lang="en-US" dirty="0"/>
          </a:p>
          <a:p>
            <a:r>
              <a:rPr lang="en-US" dirty="0"/>
              <a:t>2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kabel</a:t>
            </a:r>
            <a:r>
              <a:rPr lang="en-US" dirty="0"/>
              <a:t> DSL</a:t>
            </a:r>
          </a:p>
          <a:p>
            <a:r>
              <a:rPr lang="id-ID" dirty="0"/>
              <a:t>3</a:t>
            </a:r>
            <a:r>
              <a:rPr lang="en-US" dirty="0"/>
              <a:t> a</a:t>
            </a:r>
            <a:r>
              <a:rPr lang="id-ID" dirty="0"/>
              <a:t>dalah modem sekaligus Router yang menghubungkan komputer server menuju internet</a:t>
            </a:r>
            <a:endParaRPr lang="en-US" dirty="0"/>
          </a:p>
          <a:p>
            <a:r>
              <a:rPr lang="id-ID" dirty="0"/>
              <a:t>4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k</a:t>
            </a:r>
            <a:r>
              <a:rPr lang="id-ID" dirty="0"/>
              <a:t>omputer server</a:t>
            </a:r>
            <a:endParaRPr lang="en-US" dirty="0"/>
          </a:p>
          <a:p>
            <a:r>
              <a:rPr lang="id-ID" dirty="0"/>
              <a:t>5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id-ID" dirty="0"/>
              <a:t>Switch</a:t>
            </a:r>
            <a:endParaRPr lang="en-US" dirty="0"/>
          </a:p>
          <a:p>
            <a:r>
              <a:rPr lang="id-ID" dirty="0"/>
              <a:t>Setelah hardware terpasang, sekarang adalah tahap untuk setting software. setting ini meliputi instalasi OS, setting network connection, konfigurasi TCP/IP address, terakhir adalah uji coba jaringan yang telah anda pasang.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631210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3008243"/>
            <a:ext cx="7524003" cy="21601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b="1" dirty="0">
                <a:solidFill>
                  <a:srgbClr val="FFFF00"/>
                </a:solidFill>
              </a:rPr>
              <a:t>Mengaktifkan Internet Connecting Sharing</a:t>
            </a:r>
            <a:endParaRPr lang="id-ID" dirty="0">
              <a:solidFill>
                <a:srgbClr val="FFFF00"/>
              </a:solidFill>
            </a:endParaRPr>
          </a:p>
          <a:p>
            <a:r>
              <a:rPr lang="id-ID" dirty="0"/>
              <a:t>ICS bertujuan untuk membagikan koneksi internet komputer host menuju komputer lainnya.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4800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296" y="2222286"/>
            <a:ext cx="8534399" cy="4350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b="1" dirty="0">
                <a:solidFill>
                  <a:srgbClr val="FFFF00"/>
                </a:solidFill>
              </a:rPr>
              <a:t>Mengaktifkan Internet Connecting Sharing</a:t>
            </a:r>
            <a:endParaRPr lang="id-ID" dirty="0">
              <a:solidFill>
                <a:srgbClr val="FFFF00"/>
              </a:solidFill>
            </a:endParaRPr>
          </a:p>
          <a:p>
            <a:r>
              <a:rPr lang="id-ID" dirty="0"/>
              <a:t>Untuk mengaktifkan ICS pada komputer server, 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silahkan buka </a:t>
            </a:r>
            <a:r>
              <a:rPr lang="id-ID" b="1" dirty="0"/>
              <a:t>Control Panel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 </a:t>
            </a:r>
            <a:r>
              <a:rPr lang="id-ID" dirty="0"/>
              <a:t>klik</a:t>
            </a:r>
            <a:r>
              <a:rPr lang="en-US" dirty="0"/>
              <a:t> </a:t>
            </a:r>
            <a:r>
              <a:rPr lang="id-ID" b="1" dirty="0"/>
              <a:t>Network and Internet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klik </a:t>
            </a:r>
            <a:r>
              <a:rPr lang="id-ID" b="1" dirty="0"/>
              <a:t>Network and Sharing Center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 </a:t>
            </a:r>
            <a:r>
              <a:rPr lang="id-ID" dirty="0"/>
              <a:t>klik </a:t>
            </a:r>
            <a:r>
              <a:rPr lang="id-ID" b="1" dirty="0"/>
              <a:t>Change Adapter Center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Klik kanan pada koneksi yang ingin anda bagikan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id-ID" dirty="0"/>
              <a:t>klik </a:t>
            </a:r>
            <a:r>
              <a:rPr lang="id-ID" b="1" dirty="0"/>
              <a:t>Properties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klik tab</a:t>
            </a:r>
            <a:r>
              <a:rPr lang="en-US" dirty="0"/>
              <a:t> </a:t>
            </a:r>
            <a:r>
              <a:rPr lang="id-ID" b="1" dirty="0"/>
              <a:t>Sharing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 </a:t>
            </a:r>
            <a:r>
              <a:rPr lang="id-ID" dirty="0"/>
              <a:t>lalu centang kotak </a:t>
            </a:r>
            <a:r>
              <a:rPr lang="id-ID" b="1" dirty="0"/>
              <a:t>Allow other network users to 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id-ID" b="1" dirty="0"/>
              <a:t>connect through this computer’s Internet connection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 </a:t>
            </a:r>
            <a:r>
              <a:rPr lang="id-ID" dirty="0"/>
              <a:t>simpan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	</a:t>
            </a:r>
            <a:r>
              <a:rPr lang="id-ID" dirty="0"/>
              <a:t>Oke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sampai tahap ini, hanya komputer server yang bisa terhubung ke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internet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96590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Cara </a:t>
            </a:r>
            <a:r>
              <a:rPr lang="en-US" sz="3600" dirty="0" err="1"/>
              <a:t>Membangun</a:t>
            </a:r>
            <a:r>
              <a:rPr lang="en-US" sz="3600" dirty="0"/>
              <a:t> </a:t>
            </a:r>
            <a:r>
              <a:rPr lang="en-US" sz="3600" dirty="0" err="1"/>
              <a:t>Jaringan</a:t>
            </a:r>
            <a:r>
              <a:rPr lang="en-US" sz="3600" dirty="0"/>
              <a:t> LAN yang MUDAH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539" y="2222286"/>
            <a:ext cx="8441635" cy="4350791"/>
          </a:xfrm>
        </p:spPr>
        <p:txBody>
          <a:bodyPr>
            <a:normAutofit/>
          </a:bodyPr>
          <a:lstStyle/>
          <a:p>
            <a:r>
              <a:rPr lang="id-ID" dirty="0"/>
              <a:t>Setelah koneksi dibagikan, maka masing-masing komputer harus mendapatkan IP address. </a:t>
            </a:r>
            <a:endParaRPr lang="en-US" dirty="0"/>
          </a:p>
          <a:p>
            <a:r>
              <a:rPr lang="id-ID" dirty="0"/>
              <a:t>Caranya</a:t>
            </a:r>
            <a:r>
              <a:rPr lang="en-US" dirty="0"/>
              <a:t> </a:t>
            </a:r>
            <a:endParaRPr lang="en-US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dirty="0">
                <a:sym typeface="Wingdings" panose="05000000000000000000" pitchFamily="2" charset="2"/>
              </a:rPr>
              <a:t>	1. </a:t>
            </a:r>
            <a:r>
              <a:rPr lang="id-ID" dirty="0"/>
              <a:t>buka </a:t>
            </a:r>
            <a:r>
              <a:rPr lang="id-ID" b="1" dirty="0"/>
              <a:t>Control Panel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 </a:t>
            </a:r>
            <a:r>
              <a:rPr lang="id-ID" dirty="0"/>
              <a:t>klik </a:t>
            </a:r>
            <a:r>
              <a:rPr lang="id-ID" b="1" dirty="0"/>
              <a:t>Network and Internet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 </a:t>
            </a:r>
          </a:p>
          <a:p>
            <a:pPr marL="0" indent="0">
              <a:buNone/>
            </a:pPr>
            <a:r>
              <a:rPr lang="en-US" b="1" dirty="0">
                <a:sym typeface="Wingdings" panose="05000000000000000000" pitchFamily="2" charset="2"/>
              </a:rPr>
              <a:t>		</a:t>
            </a:r>
            <a:r>
              <a:rPr lang="id-ID" dirty="0"/>
              <a:t>klik </a:t>
            </a:r>
            <a:r>
              <a:rPr lang="id-ID" b="1" dirty="0"/>
              <a:t>Network and Sharing Center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 </a:t>
            </a:r>
            <a:r>
              <a:rPr lang="id-ID" dirty="0"/>
              <a:t>klik </a:t>
            </a:r>
            <a:r>
              <a:rPr lang="id-ID" b="1" dirty="0"/>
              <a:t>Change Adapter 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		</a:t>
            </a:r>
            <a:r>
              <a:rPr lang="id-ID" b="1" dirty="0"/>
              <a:t>Center</a:t>
            </a:r>
            <a:r>
              <a:rPr lang="en-US" b="1" dirty="0"/>
              <a:t> </a:t>
            </a:r>
            <a:r>
              <a:rPr lang="en-US" b="1" dirty="0">
                <a:sym typeface="Wingdings" panose="05000000000000000000" pitchFamily="2" charset="2"/>
              </a:rPr>
              <a:t></a:t>
            </a:r>
          </a:p>
          <a:p>
            <a:pPr marL="0" indent="0">
              <a:buNone/>
            </a:pPr>
            <a:r>
              <a:rPr lang="en-US" b="1" dirty="0">
                <a:sym typeface="Wingdings" panose="05000000000000000000" pitchFamily="2" charset="2"/>
              </a:rPr>
              <a:t>	2. </a:t>
            </a:r>
            <a:r>
              <a:rPr lang="id-ID" dirty="0"/>
              <a:t>Klik kanan pada Koneksi LAN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id-ID" dirty="0"/>
              <a:t>Klik Properties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endParaRPr lang="id-ID" dirty="0"/>
          </a:p>
          <a:p>
            <a:pPr marL="0" lvl="0" indent="0">
              <a:buNone/>
            </a:pPr>
            <a:r>
              <a:rPr lang="en-US" dirty="0"/>
              <a:t>	3. </a:t>
            </a:r>
            <a:r>
              <a:rPr lang="id-ID" dirty="0"/>
              <a:t>Klik Internet Protocol Version 4 (TCP/IPv4) atau Internet</a:t>
            </a:r>
            <a:endParaRPr lang="en-US" dirty="0"/>
          </a:p>
          <a:p>
            <a:pPr marL="0" lvl="0" indent="0">
              <a:buNone/>
            </a:pPr>
            <a:r>
              <a:rPr lang="en-US" dirty="0"/>
              <a:t>		</a:t>
            </a:r>
            <a:r>
              <a:rPr lang="id-ID" dirty="0"/>
              <a:t>Protocol Version 6 (TCP/IPv6)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id-ID" dirty="0"/>
              <a:t>kemudian pilih </a:t>
            </a:r>
            <a:r>
              <a:rPr lang="id-ID" b="1" dirty="0"/>
              <a:t>properties</a:t>
            </a:r>
            <a:r>
              <a:rPr lang="en-US" b="1" dirty="0"/>
              <a:t> </a:t>
            </a:r>
            <a:endParaRPr lang="en-US" b="1" dirty="0">
              <a:sym typeface="Wingdings" panose="05000000000000000000" pitchFamily="2" charset="2"/>
            </a:endParaRPr>
          </a:p>
          <a:p>
            <a:pPr marL="0" lvl="0" indent="0">
              <a:buNone/>
            </a:pPr>
            <a:r>
              <a:rPr lang="en-US" b="1" dirty="0">
                <a:sym typeface="Wingdings" panose="05000000000000000000" pitchFamily="2" charset="2"/>
              </a:rPr>
              <a:t>	4. </a:t>
            </a:r>
            <a:r>
              <a:rPr lang="id-ID" dirty="0"/>
              <a:t>klik </a:t>
            </a:r>
            <a:r>
              <a:rPr lang="id-ID" b="1" dirty="0"/>
              <a:t>Obtain an IP address automatically</a:t>
            </a:r>
            <a:r>
              <a:rPr lang="id-ID" dirty="0"/>
              <a:t> atau </a:t>
            </a:r>
            <a:r>
              <a:rPr lang="id-ID" b="1" dirty="0"/>
              <a:t>Obtain an IPv6 </a:t>
            </a:r>
            <a:endParaRPr lang="en-US" b="1" dirty="0"/>
          </a:p>
          <a:p>
            <a:pPr marL="0" lvl="0" indent="0">
              <a:buNone/>
            </a:pPr>
            <a:r>
              <a:rPr lang="en-US" b="1" dirty="0"/>
              <a:t>		</a:t>
            </a:r>
            <a:r>
              <a:rPr lang="id-ID" b="1" dirty="0"/>
              <a:t>address automatically</a:t>
            </a:r>
            <a:r>
              <a:rPr lang="id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91574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584</TotalTime>
  <Words>957</Words>
  <Application>Microsoft Office PowerPoint</Application>
  <PresentationFormat>On-screen Show (4:3)</PresentationFormat>
  <Paragraphs>230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Century Gothic</vt:lpstr>
      <vt:lpstr>Trebuchet MS</vt:lpstr>
      <vt:lpstr>Wingdings</vt:lpstr>
      <vt:lpstr>Wingdings 2</vt:lpstr>
      <vt:lpstr>Quotable</vt:lpstr>
      <vt:lpstr>Local Area Network</vt:lpstr>
      <vt:lpstr>LAN</vt:lpstr>
      <vt:lpstr>LAN</vt:lpstr>
      <vt:lpstr>LAN</vt:lpstr>
      <vt:lpstr>Local Area Network (LAN)</vt:lpstr>
      <vt:lpstr>Keuntungan LAN</vt:lpstr>
      <vt:lpstr>Keuntungan LAN</vt:lpstr>
      <vt:lpstr>Topologi </vt:lpstr>
      <vt:lpstr>Topologi </vt:lpstr>
      <vt:lpstr>Topologi </vt:lpstr>
      <vt:lpstr>Topologi </vt:lpstr>
      <vt:lpstr>Topologi </vt:lpstr>
      <vt:lpstr>Topologi </vt:lpstr>
      <vt:lpstr>Konsep Dasar TCP/IP</vt:lpstr>
      <vt:lpstr>Konsep Dasar TCP/IP</vt:lpstr>
      <vt:lpstr>Konsep Dasar TCP/IP</vt:lpstr>
      <vt:lpstr>Komponen Fisik dalam Jaringan TCP/IP</vt:lpstr>
      <vt:lpstr>Komponen Fisik dalam Jaringan TCP/IP</vt:lpstr>
      <vt:lpstr>Komponen Fisik dalam Jaringan TCP/IP</vt:lpstr>
      <vt:lpstr>Komponen Fisik dalam Jaringan TCP/IP</vt:lpstr>
      <vt:lpstr>Komponen Fisik dalam Jaringan TCP/IP</vt:lpstr>
      <vt:lpstr>Komponen Fisik dalam Jaringan TCP/IP</vt:lpstr>
      <vt:lpstr>Komponen Fisik dalam Jaringan TCP/IP</vt:lpstr>
      <vt:lpstr>Komponen Fisik dalam Jaringan TCP/IP</vt:lpstr>
      <vt:lpstr>Komponen Fisik dalam Jaringan TCP/IP</vt:lpstr>
      <vt:lpstr>Cara Membangun Jaringan LAN yang MUDAH</vt:lpstr>
      <vt:lpstr>Cara Membangun Jaringan LAN yang MUDAH</vt:lpstr>
      <vt:lpstr>Cara Membangun Jaringan LAN yang MUDAH</vt:lpstr>
      <vt:lpstr>Cara Membangun Jaringan LAN yang MUDAH</vt:lpstr>
      <vt:lpstr>Cara Membangun Jaringan LAN yang MUDAH</vt:lpstr>
      <vt:lpstr>Cara Membangun Jaringan LAN yang MUDAH</vt:lpstr>
      <vt:lpstr>Cara Membangun Jaringan LAN yang MUDAH</vt:lpstr>
      <vt:lpstr>Cara Membangun Jaringan LAN yang MUDAH</vt:lpstr>
      <vt:lpstr>MEMBANGUN JARINGAN LAN</vt:lpstr>
      <vt:lpstr>Cara Membangun Jaringan LAN yang MUDAH</vt:lpstr>
      <vt:lpstr>Cara Membangun Jaringan LAN yang MUDAH</vt:lpstr>
      <vt:lpstr>Cara Membangun Jaringan LAN yang MUDAH</vt:lpstr>
      <vt:lpstr>Cara Membangun Jaringan LAN yang MUDAH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Telekomunikasi jaringan computer internet &amp; komputasi awan</dc:title>
  <dc:creator>ning</dc:creator>
  <cp:lastModifiedBy>ning</cp:lastModifiedBy>
  <cp:revision>45</cp:revision>
  <dcterms:created xsi:type="dcterms:W3CDTF">2016-12-05T03:55:05Z</dcterms:created>
  <dcterms:modified xsi:type="dcterms:W3CDTF">2016-12-25T12:02:17Z</dcterms:modified>
</cp:coreProperties>
</file>