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316" r:id="rId2"/>
    <p:sldId id="335" r:id="rId3"/>
    <p:sldId id="386" r:id="rId4"/>
    <p:sldId id="387" r:id="rId5"/>
    <p:sldId id="415" r:id="rId6"/>
    <p:sldId id="388" r:id="rId7"/>
    <p:sldId id="414" r:id="rId8"/>
    <p:sldId id="389" r:id="rId9"/>
    <p:sldId id="390" r:id="rId10"/>
    <p:sldId id="402" r:id="rId11"/>
    <p:sldId id="416" r:id="rId12"/>
    <p:sldId id="410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5" r:id="rId21"/>
    <p:sldId id="426" r:id="rId22"/>
    <p:sldId id="427" r:id="rId23"/>
    <p:sldId id="379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3190" autoAdjust="0"/>
  </p:normalViewPr>
  <p:slideViewPr>
    <p:cSldViewPr>
      <p:cViewPr varScale="1">
        <p:scale>
          <a:sx n="64" d="100"/>
          <a:sy n="64" d="100"/>
        </p:scale>
        <p:origin x="150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BD5F048-A980-4F04-B1B4-227C3E7B85A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4C3CF4-A6D8-460B-8321-2A85B55AA08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2E8FA8-0519-4A0E-AFA9-D6640C951AA5}" type="datetimeFigureOut">
              <a:rPr lang="id-ID"/>
              <a:pPr>
                <a:defRPr/>
              </a:pPr>
              <a:t>14/08/2018</a:t>
            </a:fld>
            <a:endParaRPr lang="id-ID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03E6C4D-631C-4D28-ADB7-79830A12362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d-ID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66A517E-4A30-4E42-903E-CA0208D0A9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id-ID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28804D-2D19-4C5C-87B1-B5D23943C14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AE1E36-AC08-4F34-904E-E48C72A58E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09292BE-5D9E-475F-B50A-28BD3A4EEABF}" type="slidenum">
              <a:rPr lang="id-ID" altLang="id-ID"/>
              <a:pPr>
                <a:defRPr/>
              </a:pPr>
              <a:t>‹#›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4880257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65CDD198-0B25-41FA-B2D0-3C5E3DC4F4B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7B0C0617-0CDE-4CDF-B7E6-D660942520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D6188EC5-0335-44F8-9D92-E8CE52BED7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DB9E2D0-50D5-468B-8777-7CB366CC4323}" type="slidenum">
              <a:rPr lang="id-ID" altLang="id-ID" smtClean="0"/>
              <a:pPr>
                <a:spcBef>
                  <a:spcPct val="0"/>
                </a:spcBef>
              </a:pPr>
              <a:t>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8676637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3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91941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4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67035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5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4262391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6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571073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7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2403675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8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1810148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9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5094244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10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6048660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11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3285643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9666742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13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5365180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14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6441410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15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2964996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16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9429849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17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40285224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18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0574433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19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8936772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20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4208204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21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40783147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22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4949842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AF18CBD2-AC85-45AF-BA8B-F2B24BC01DE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265AE685-5B6A-4712-A04B-38B012AFB7C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DFA0E70C-F2E5-4D4D-8A88-A98CDFFB1E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EA46E4-5D75-4B41-A916-CF3CF7AD4535}" type="slidenum">
              <a:rPr lang="id-ID" altLang="id-ID" smtClean="0"/>
              <a:pPr>
                <a:spcBef>
                  <a:spcPct val="0"/>
                </a:spcBef>
              </a:pPr>
              <a:t>23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917254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CE380CB3-EB12-4BE1-995A-A40CD0FF765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1228DF93-58F7-4B7B-994B-CD51F8455C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1506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9A0DDB-2A87-45B5-AE2D-1971A9F7A4D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4E17C1-9A27-4597-B347-649CED5FAC95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4702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CAFAA3B-0B12-41E7-A060-03E847D4B21B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9E77A36-DEC5-4D91-AC69-C65236B848B8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8732193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952EB9-D27F-4876-8758-1D2184C70B4C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9C8F2F-6B46-4B0A-B99D-5E7C18D06CE8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5437502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F6399C-9B4B-477C-AC2A-4F82CFB721C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9C6432-B39E-402E-BC19-C46313C64C2A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568956972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4D2F0E-B496-4E6B-A00B-804D50DC1F1B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B5C67-D096-46A8-BA7E-3B99F95AEFFF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426148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0E7B38-927D-4D97-B2D0-D08D1653EC2A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83C6D6-E15B-474C-A87B-26DD35BFD668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63107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pPr>
              <a:defRPr/>
            </a:pPr>
            <a:fld id="{CDFE616A-9DB0-4874-89A5-F6C41A139CAB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pPr>
              <a:defRPr/>
            </a:pPr>
            <a:fld id="{9E8906F6-5CA1-4775-AC77-C213C1266A8C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4021232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pPr>
              <a:defRPr/>
            </a:pPr>
            <a:fld id="{08EB3BF2-442D-4481-AF6A-E9CB0A7E140E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pPr>
              <a:defRPr/>
            </a:pPr>
            <a:fld id="{5AD8D4C6-24D5-47B8-A106-0F2CB357A773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38257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C8BDB2-A9C4-40D3-9537-F6B1E7A95D2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3D60F8-34DC-4038-9222-08938910DE39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2634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C5A873-DB6B-41A3-865C-160373DA62E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8088AD-1792-424C-BB7C-200AA43F99B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897831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E3CA602A-B74F-4011-816A-A3DE3A4B904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BADF5F43-ED65-4444-B64C-5221C8804F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572419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0" pos="594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1">
            <a:extLst>
              <a:ext uri="{FF2B5EF4-FFF2-40B4-BE49-F238E27FC236}">
                <a16:creationId xmlns:a16="http://schemas.microsoft.com/office/drawing/2014/main" id="{DA54B91A-B822-41C6-B00C-B95E43185B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2828835"/>
            <a:ext cx="56388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id-ID" sz="4000" b="1" dirty="0">
                <a:latin typeface="Arial" panose="020B0604020202020204" pitchFamily="34" charset="0"/>
              </a:rPr>
              <a:t>ASSOCIATION RULE DAN PENERAPANNYA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itle 5">
            <a:extLst>
              <a:ext uri="{FF2B5EF4-FFF2-40B4-BE49-F238E27FC236}">
                <a16:creationId xmlns:a16="http://schemas.microsoft.com/office/drawing/2014/main" id="{6A0AC7C9-C99C-48C9-B35A-6EF9396AB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0002" y="385730"/>
            <a:ext cx="7772400" cy="1219200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KEMAMPUAN AKHIR YANG DIHARAPKAN</a:t>
            </a:r>
          </a:p>
        </p:txBody>
      </p:sp>
      <p:sp>
        <p:nvSpPr>
          <p:cNvPr id="4100" name="Content Placeholder 5">
            <a:extLst>
              <a:ext uri="{FF2B5EF4-FFF2-40B4-BE49-F238E27FC236}">
                <a16:creationId xmlns:a16="http://schemas.microsoft.com/office/drawing/2014/main" id="{F6972F88-638D-473A-8000-4ED046E2E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2728615"/>
            <a:ext cx="8229600" cy="4068763"/>
          </a:xfrm>
        </p:spPr>
        <p:txBody>
          <a:bodyPr/>
          <a:lstStyle/>
          <a:p>
            <a:pPr marL="0" indent="0" algn="just">
              <a:buNone/>
            </a:pPr>
            <a:endParaRPr lang="id-ID" altLang="id-ID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id-ID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87762A1-FCB7-4AF5-BD6B-E29CF379E013}"/>
              </a:ext>
            </a:extLst>
          </p:cNvPr>
          <p:cNvSpPr/>
          <p:nvPr/>
        </p:nvSpPr>
        <p:spPr>
          <a:xfrm>
            <a:off x="990600" y="2057400"/>
            <a:ext cx="7543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457200" algn="l"/>
              </a:tabLst>
            </a:pP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prosedur</a:t>
            </a:r>
            <a:r>
              <a:rPr lang="en-US" sz="2800" dirty="0"/>
              <a:t> </a:t>
            </a:r>
            <a:r>
              <a:rPr lang="en-US" sz="2800" i="1" dirty="0"/>
              <a:t>association rules</a:t>
            </a:r>
            <a:r>
              <a:rPr lang="en-US" sz="2800" dirty="0"/>
              <a:t> dan </a:t>
            </a:r>
            <a:r>
              <a:rPr lang="en-US" sz="2800" dirty="0" err="1"/>
              <a:t>menerapkannya</a:t>
            </a:r>
            <a:r>
              <a:rPr lang="en-US" sz="2800" dirty="0"/>
              <a:t> pada data</a:t>
            </a:r>
            <a:r>
              <a:rPr lang="id-ID" sz="2800" dirty="0"/>
              <a:t>.</a:t>
            </a:r>
            <a:endParaRPr lang="id-ID" sz="3600" i="1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154" y="152400"/>
            <a:ext cx="7931046" cy="8382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ASSOCIATION RULE</a:t>
            </a:r>
            <a:endParaRPr lang="id-ID" altLang="id-ID" sz="3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4E2867-C8E9-4B44-A000-4E1680E7BE80}"/>
              </a:ext>
            </a:extLst>
          </p:cNvPr>
          <p:cNvSpPr txBox="1"/>
          <p:nvPr/>
        </p:nvSpPr>
        <p:spPr>
          <a:xfrm>
            <a:off x="501162" y="2209800"/>
            <a:ext cx="5290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	</a:t>
            </a:r>
            <a:br>
              <a:rPr lang="id-ID" sz="2000" dirty="0"/>
            </a:br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0EF31E-D271-4944-9C7D-6F300FEC4517}"/>
              </a:ext>
            </a:extLst>
          </p:cNvPr>
          <p:cNvSpPr txBox="1"/>
          <p:nvPr/>
        </p:nvSpPr>
        <p:spPr>
          <a:xfrm>
            <a:off x="908154" y="1024328"/>
            <a:ext cx="769986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800" i="1" dirty="0"/>
              <a:t>Association rule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analisis</a:t>
            </a:r>
            <a:r>
              <a:rPr lang="en-US" sz="2800" dirty="0"/>
              <a:t> </a:t>
            </a:r>
            <a:r>
              <a:rPr lang="en-US" sz="2800" dirty="0" err="1"/>
              <a:t>asosiasi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teknik</a:t>
            </a:r>
            <a:r>
              <a:rPr lang="en-US" sz="2800" dirty="0"/>
              <a:t> data mining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menemukan</a:t>
            </a:r>
            <a:r>
              <a:rPr lang="en-US" sz="2800" dirty="0"/>
              <a:t> </a:t>
            </a:r>
            <a:r>
              <a:rPr lang="en-US" sz="2800" dirty="0" err="1"/>
              <a:t>aturan</a:t>
            </a:r>
            <a:r>
              <a:rPr lang="en-US" sz="2800" dirty="0"/>
              <a:t> </a:t>
            </a:r>
            <a:r>
              <a:rPr lang="en-US" sz="2800" dirty="0" err="1"/>
              <a:t>asosiasi</a:t>
            </a:r>
            <a:r>
              <a:rPr lang="en-US" sz="2800" dirty="0"/>
              <a:t> </a:t>
            </a:r>
            <a:r>
              <a:rPr lang="en-US" sz="2800" dirty="0" err="1"/>
              <a:t>antara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kombinasi</a:t>
            </a:r>
            <a:r>
              <a:rPr lang="en-US" sz="2800" dirty="0"/>
              <a:t> item.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800" dirty="0" err="1"/>
              <a:t>Contoh</a:t>
            </a:r>
            <a:r>
              <a:rPr lang="en-US" sz="2800" dirty="0"/>
              <a:t> </a:t>
            </a:r>
            <a:r>
              <a:rPr lang="en-US" sz="2800" dirty="0" err="1"/>
              <a:t>aplikasi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analisis</a:t>
            </a:r>
            <a:r>
              <a:rPr lang="en-US" sz="2800" dirty="0"/>
              <a:t> </a:t>
            </a:r>
            <a:r>
              <a:rPr lang="en-US" sz="2800" dirty="0" err="1"/>
              <a:t>asosiasi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menganalisa</a:t>
            </a:r>
            <a:r>
              <a:rPr lang="en-US" sz="2800" dirty="0"/>
              <a:t> </a:t>
            </a:r>
            <a:r>
              <a:rPr lang="en-US" sz="2800" dirty="0" err="1"/>
              <a:t>isi</a:t>
            </a:r>
            <a:r>
              <a:rPr lang="en-US" sz="2800" dirty="0"/>
              <a:t> </a:t>
            </a:r>
            <a:r>
              <a:rPr lang="en-US" sz="2800" dirty="0" err="1"/>
              <a:t>keranjang</a:t>
            </a:r>
            <a:r>
              <a:rPr lang="en-US" sz="2800" dirty="0"/>
              <a:t> </a:t>
            </a:r>
            <a:r>
              <a:rPr lang="en-US" sz="2800" dirty="0" err="1"/>
              <a:t>belanja</a:t>
            </a:r>
            <a:r>
              <a:rPr lang="en-US" sz="2800" dirty="0"/>
              <a:t> di </a:t>
            </a:r>
            <a:r>
              <a:rPr lang="en-US" sz="2800" dirty="0" err="1"/>
              <a:t>pasar</a:t>
            </a:r>
            <a:r>
              <a:rPr lang="en-US" sz="2800" dirty="0"/>
              <a:t> </a:t>
            </a:r>
            <a:r>
              <a:rPr lang="en-US" sz="2800" dirty="0" err="1"/>
              <a:t>swalayan</a:t>
            </a:r>
            <a:r>
              <a:rPr lang="en-US" sz="2800" dirty="0"/>
              <a:t>. </a:t>
            </a:r>
            <a:r>
              <a:rPr lang="en-US" sz="2800" dirty="0" err="1"/>
              <a:t>Analisis</a:t>
            </a:r>
            <a:r>
              <a:rPr lang="en-US" sz="2800" dirty="0"/>
              <a:t> </a:t>
            </a:r>
            <a:r>
              <a:rPr lang="en-US" sz="2800" dirty="0" err="1"/>
              <a:t>asosiasi</a:t>
            </a:r>
            <a:r>
              <a:rPr lang="en-US" sz="2800" dirty="0"/>
              <a:t> juga </a:t>
            </a:r>
            <a:r>
              <a:rPr lang="en-US" sz="2800" dirty="0" err="1"/>
              <a:t>sering</a:t>
            </a:r>
            <a:r>
              <a:rPr lang="en-US" sz="2800" dirty="0"/>
              <a:t> </a:t>
            </a:r>
            <a:r>
              <a:rPr lang="en-US" sz="2800" dirty="0" err="1"/>
              <a:t>disebut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istilah</a:t>
            </a:r>
            <a:r>
              <a:rPr lang="en-US" sz="2800" dirty="0"/>
              <a:t> </a:t>
            </a:r>
            <a:r>
              <a:rPr lang="en-US" sz="2800" i="1" dirty="0"/>
              <a:t>market basket analysis</a:t>
            </a:r>
            <a:r>
              <a:rPr lang="en-US" sz="2800" dirty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dua</a:t>
            </a:r>
            <a:r>
              <a:rPr lang="en-US" sz="2800" dirty="0"/>
              <a:t> parameter yang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mengukur</a:t>
            </a:r>
            <a:r>
              <a:rPr lang="en-US" sz="2800" dirty="0"/>
              <a:t> </a:t>
            </a:r>
            <a:r>
              <a:rPr lang="en-US" sz="2800" dirty="0" err="1"/>
              <a:t>aturan</a:t>
            </a:r>
            <a:r>
              <a:rPr lang="en-US" sz="2800" dirty="0"/>
              <a:t> </a:t>
            </a:r>
            <a:r>
              <a:rPr lang="en-US" sz="2800" dirty="0" err="1"/>
              <a:t>asosiatif</a:t>
            </a:r>
            <a:r>
              <a:rPr lang="en-US" sz="2800" dirty="0"/>
              <a:t> </a:t>
            </a:r>
            <a:r>
              <a:rPr lang="en-US" sz="2800" dirty="0" err="1"/>
              <a:t>yaitu</a:t>
            </a:r>
            <a:r>
              <a:rPr lang="en-US" sz="2800" dirty="0"/>
              <a:t>, </a:t>
            </a:r>
            <a:r>
              <a:rPr lang="en-US" sz="2800" i="1" dirty="0"/>
              <a:t>support</a:t>
            </a:r>
            <a:r>
              <a:rPr lang="en-US" sz="2800" dirty="0"/>
              <a:t> (</a:t>
            </a:r>
            <a:r>
              <a:rPr lang="en-US" sz="2800" dirty="0" err="1"/>
              <a:t>nilai</a:t>
            </a:r>
            <a:r>
              <a:rPr lang="en-US" sz="2800" dirty="0"/>
              <a:t> </a:t>
            </a:r>
            <a:r>
              <a:rPr lang="en-US" sz="2800" dirty="0" err="1"/>
              <a:t>penunjang</a:t>
            </a:r>
            <a:r>
              <a:rPr lang="en-US" sz="2800" dirty="0"/>
              <a:t>) </a:t>
            </a:r>
            <a:r>
              <a:rPr lang="en-US" sz="2800" dirty="0" err="1"/>
              <a:t>yaitu</a:t>
            </a:r>
            <a:r>
              <a:rPr lang="en-US" sz="2800" dirty="0"/>
              <a:t> </a:t>
            </a:r>
            <a:r>
              <a:rPr lang="en-US" sz="2800" dirty="0" err="1"/>
              <a:t>persentase</a:t>
            </a:r>
            <a:r>
              <a:rPr lang="en-US" sz="2800" dirty="0"/>
              <a:t> </a:t>
            </a:r>
            <a:r>
              <a:rPr lang="en-US" sz="2800" dirty="0" err="1"/>
              <a:t>kombinasi</a:t>
            </a:r>
            <a:r>
              <a:rPr lang="en-US" sz="2800" dirty="0"/>
              <a:t> item </a:t>
            </a:r>
            <a:r>
              <a:rPr lang="en-US" sz="2800" dirty="0" err="1"/>
              <a:t>tersebut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database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i="1" dirty="0" err="1"/>
              <a:t>confidance</a:t>
            </a:r>
            <a:r>
              <a:rPr lang="en-US" sz="2800" i="1" dirty="0"/>
              <a:t> </a:t>
            </a:r>
            <a:r>
              <a:rPr lang="en-US" sz="2800" dirty="0"/>
              <a:t>(</a:t>
            </a:r>
            <a:r>
              <a:rPr lang="en-US" sz="2800" dirty="0" err="1"/>
              <a:t>nilai</a:t>
            </a:r>
            <a:r>
              <a:rPr lang="en-US" sz="2800" dirty="0"/>
              <a:t> </a:t>
            </a:r>
            <a:r>
              <a:rPr lang="en-US" sz="2800" dirty="0" err="1"/>
              <a:t>kepastian</a:t>
            </a:r>
            <a:r>
              <a:rPr lang="en-US" sz="2800" dirty="0"/>
              <a:t>), </a:t>
            </a:r>
            <a:r>
              <a:rPr lang="en-US" sz="2800" dirty="0" err="1"/>
              <a:t>yaitu</a:t>
            </a:r>
            <a:r>
              <a:rPr lang="en-US" sz="2800" dirty="0"/>
              <a:t> </a:t>
            </a:r>
            <a:r>
              <a:rPr lang="en-US" sz="2800" dirty="0" err="1"/>
              <a:t>kuatnya</a:t>
            </a:r>
            <a:r>
              <a:rPr lang="en-US" sz="2800" dirty="0"/>
              <a:t> </a:t>
            </a:r>
            <a:r>
              <a:rPr lang="en-US" sz="2800" dirty="0" err="1"/>
              <a:t>hubungan</a:t>
            </a:r>
            <a:r>
              <a:rPr lang="en-US" sz="2800" dirty="0"/>
              <a:t> </a:t>
            </a:r>
            <a:r>
              <a:rPr lang="en-US" sz="2800" dirty="0" err="1"/>
              <a:t>antar</a:t>
            </a:r>
            <a:r>
              <a:rPr lang="en-US" sz="2800" dirty="0"/>
              <a:t> item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aturan</a:t>
            </a:r>
            <a:r>
              <a:rPr lang="en-US" sz="2800" dirty="0"/>
              <a:t> </a:t>
            </a:r>
            <a:r>
              <a:rPr lang="en-US" sz="2800" dirty="0" err="1"/>
              <a:t>asosiatif</a:t>
            </a:r>
            <a:r>
              <a:rPr lang="en-US" sz="2800" dirty="0"/>
              <a:t>.</a:t>
            </a:r>
          </a:p>
          <a:p>
            <a:pPr algn="just"/>
            <a:br>
              <a:rPr lang="id-ID" sz="2800" dirty="0"/>
            </a:br>
            <a:endParaRPr lang="en-US" sz="2800" dirty="0"/>
          </a:p>
          <a:p>
            <a:pPr algn="just"/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87915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8533"/>
            <a:ext cx="8001000" cy="754467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Def</a:t>
            </a:r>
            <a:r>
              <a:rPr lang="id-ID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nisi Frequent Item Set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89BFFD-6F6D-455E-89FF-415AB9AA5FF7}"/>
              </a:ext>
            </a:extLst>
          </p:cNvPr>
          <p:cNvSpPr txBox="1"/>
          <p:nvPr/>
        </p:nvSpPr>
        <p:spPr>
          <a:xfrm>
            <a:off x="228600" y="22098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FEB578-5885-4D3D-B996-CB598FA757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935" y="1371599"/>
            <a:ext cx="7785487" cy="5097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87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4459" y="914400"/>
            <a:ext cx="7924800" cy="9144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600" b="1" dirty="0">
                <a:latin typeface="Arial" panose="020B0604020202020204" pitchFamily="34" charset="0"/>
                <a:cs typeface="Arial" panose="020B0604020202020204" pitchFamily="34" charset="0"/>
              </a:rPr>
              <a:t>ANALISIS ATURAN ASOSIASI</a:t>
            </a:r>
            <a:endParaRPr lang="id-ID" altLang="id-ID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89BFFD-6F6D-455E-89FF-415AB9AA5FF7}"/>
              </a:ext>
            </a:extLst>
          </p:cNvPr>
          <p:cNvSpPr txBox="1"/>
          <p:nvPr/>
        </p:nvSpPr>
        <p:spPr>
          <a:xfrm>
            <a:off x="228600" y="22098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02E7C7-1F75-4F30-A41F-721E8674CE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961" y="2209800"/>
            <a:ext cx="7924800" cy="310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5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910" y="255781"/>
            <a:ext cx="8130290" cy="933409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PARAMETER ATURAN ASOSIASI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191258-F01C-4019-BF45-301759006D01}"/>
              </a:ext>
            </a:extLst>
          </p:cNvPr>
          <p:cNvSpPr txBox="1"/>
          <p:nvPr/>
        </p:nvSpPr>
        <p:spPr>
          <a:xfrm>
            <a:off x="914400" y="1752600"/>
            <a:ext cx="8610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i="1" dirty="0"/>
              <a:t>Support </a:t>
            </a:r>
            <a:r>
              <a:rPr lang="en-US" sz="2800" dirty="0"/>
              <a:t>(s)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pembagian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transaksi</a:t>
            </a:r>
            <a:r>
              <a:rPr lang="en-US" sz="2800" dirty="0"/>
              <a:t> yang </a:t>
            </a:r>
            <a:r>
              <a:rPr lang="en-US" sz="2800" dirty="0" err="1"/>
              <a:t>mengandung</a:t>
            </a:r>
            <a:r>
              <a:rPr lang="en-US" sz="2800" dirty="0"/>
              <a:t> </a:t>
            </a:r>
            <a:r>
              <a:rPr lang="en-US" sz="2800" dirty="0" err="1"/>
              <a:t>nilai</a:t>
            </a:r>
            <a:r>
              <a:rPr lang="en-US" sz="2800" dirty="0"/>
              <a:t> A </a:t>
            </a:r>
            <a:r>
              <a:rPr lang="en-US" sz="2800" dirty="0" err="1"/>
              <a:t>dengan</a:t>
            </a:r>
            <a:r>
              <a:rPr lang="en-US" sz="2800" dirty="0"/>
              <a:t> total </a:t>
            </a:r>
            <a:r>
              <a:rPr lang="en-US" sz="2800" dirty="0" err="1"/>
              <a:t>transaksi</a:t>
            </a:r>
            <a:r>
              <a:rPr lang="en-US" sz="28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/>
          </a:p>
          <a:p>
            <a:endParaRPr lang="id-ID" sz="2800" dirty="0"/>
          </a:p>
          <a:p>
            <a:endParaRPr lang="id-ID" sz="2800" dirty="0"/>
          </a:p>
          <a:p>
            <a:endParaRPr lang="id-ID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D19BECA-20EC-46B7-8B34-C31E000C7A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0316" y="2835856"/>
            <a:ext cx="5270319" cy="105072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DD3EC6D-65E7-4F25-9388-37C06060CEAF}"/>
              </a:ext>
            </a:extLst>
          </p:cNvPr>
          <p:cNvSpPr txBox="1"/>
          <p:nvPr/>
        </p:nvSpPr>
        <p:spPr>
          <a:xfrm>
            <a:off x="961126" y="3399266"/>
            <a:ext cx="86487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d-ID" sz="2800" i="1" dirty="0"/>
          </a:p>
          <a:p>
            <a:r>
              <a:rPr lang="en-US" sz="2800" i="1" dirty="0"/>
              <a:t>Support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dua</a:t>
            </a:r>
            <a:r>
              <a:rPr lang="en-US" sz="2800" dirty="0"/>
              <a:t> item </a:t>
            </a:r>
            <a:r>
              <a:rPr lang="en-US" sz="2800" dirty="0" err="1"/>
              <a:t>diperoleh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rumus</a:t>
            </a:r>
            <a:r>
              <a:rPr lang="en-US" sz="2800" dirty="0"/>
              <a:t> </a:t>
            </a:r>
            <a:r>
              <a:rPr lang="en-US" sz="2800" dirty="0" err="1"/>
              <a:t>berikut</a:t>
            </a:r>
            <a:r>
              <a:rPr lang="en-US" sz="2800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d-ID" sz="2800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567A1C8-4B03-4E8F-AFA4-209308BE2B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1743" y="4449994"/>
            <a:ext cx="4864624" cy="829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920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381000"/>
            <a:ext cx="8039100" cy="933409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PARAMETER ATURAN ASOSIASI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191258-F01C-4019-BF45-301759006D01}"/>
              </a:ext>
            </a:extLst>
          </p:cNvPr>
          <p:cNvSpPr txBox="1"/>
          <p:nvPr/>
        </p:nvSpPr>
        <p:spPr>
          <a:xfrm>
            <a:off x="757628" y="1399975"/>
            <a:ext cx="80391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i="1" dirty="0" err="1"/>
              <a:t>Confidance</a:t>
            </a:r>
            <a:r>
              <a:rPr lang="en-US" sz="2800" i="1" dirty="0"/>
              <a:t> (c)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ukuran</a:t>
            </a:r>
            <a:r>
              <a:rPr lang="en-US" sz="2800" dirty="0"/>
              <a:t> </a:t>
            </a:r>
            <a:r>
              <a:rPr lang="en-US" sz="2800" dirty="0" err="1"/>
              <a:t>seberapa</a:t>
            </a:r>
            <a:r>
              <a:rPr lang="en-US" sz="2800" dirty="0"/>
              <a:t> </a:t>
            </a:r>
            <a:r>
              <a:rPr lang="en-US" sz="2800" dirty="0" err="1"/>
              <a:t>sering</a:t>
            </a:r>
            <a:r>
              <a:rPr lang="en-US" sz="2800" dirty="0"/>
              <a:t> item A </a:t>
            </a:r>
            <a:r>
              <a:rPr lang="en-US" sz="2800" dirty="0" err="1"/>
              <a:t>muncul</a:t>
            </a:r>
            <a:r>
              <a:rPr lang="en-US" sz="2800" dirty="0"/>
              <a:t> di </a:t>
            </a:r>
            <a:r>
              <a:rPr lang="en-US" sz="2800" dirty="0" err="1"/>
              <a:t>transaksi</a:t>
            </a:r>
            <a:r>
              <a:rPr lang="en-US" sz="2800" dirty="0"/>
              <a:t> yang </a:t>
            </a:r>
            <a:r>
              <a:rPr lang="en-US" sz="2800" dirty="0" err="1"/>
              <a:t>mengandung</a:t>
            </a:r>
            <a:r>
              <a:rPr lang="en-US" sz="2800" dirty="0"/>
              <a:t> item A’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i="1" dirty="0" err="1"/>
              <a:t>Confidance</a:t>
            </a:r>
            <a:r>
              <a:rPr lang="en-US" sz="2800" i="1" dirty="0"/>
              <a:t> </a:t>
            </a:r>
            <a:r>
              <a:rPr lang="en-US" sz="2800" dirty="0" err="1"/>
              <a:t>dihitung</a:t>
            </a:r>
            <a:r>
              <a:rPr lang="en-US" sz="2800" dirty="0"/>
              <a:t> </a:t>
            </a:r>
            <a:r>
              <a:rPr lang="en-US" sz="2800" dirty="0" err="1"/>
              <a:t>setelah</a:t>
            </a:r>
            <a:r>
              <a:rPr lang="en-US" sz="2800" dirty="0"/>
              <a:t> support </a:t>
            </a:r>
            <a:r>
              <a:rPr lang="en-US" sz="2800" dirty="0" err="1"/>
              <a:t>ditentukan</a:t>
            </a:r>
            <a:r>
              <a:rPr lang="en-US" sz="2800" dirty="0"/>
              <a:t>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i="1" dirty="0" err="1"/>
              <a:t>Nilai</a:t>
            </a:r>
            <a:r>
              <a:rPr lang="en-US" sz="2800" i="1" dirty="0"/>
              <a:t> </a:t>
            </a:r>
            <a:r>
              <a:rPr lang="en-US" sz="2800" i="1" dirty="0" err="1"/>
              <a:t>confidance</a:t>
            </a:r>
            <a:r>
              <a:rPr lang="en-US" sz="2800" i="1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aturan</a:t>
            </a:r>
            <a:r>
              <a:rPr lang="en-US" sz="2800" dirty="0"/>
              <a:t> A-&gt; B </a:t>
            </a:r>
            <a:r>
              <a:rPr lang="en-US" sz="2800" dirty="0" err="1"/>
              <a:t>dioperoleh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rumus</a:t>
            </a:r>
            <a:r>
              <a:rPr lang="en-US" sz="2800" dirty="0"/>
              <a:t> </a:t>
            </a:r>
            <a:r>
              <a:rPr lang="en-US" sz="2800" dirty="0" err="1"/>
              <a:t>berikut</a:t>
            </a:r>
            <a:r>
              <a:rPr lang="en-US" sz="2800" dirty="0"/>
              <a:t>:</a:t>
            </a:r>
            <a:endParaRPr lang="en-US" sz="2800" i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5FC409-EFB0-403B-933F-C8D68A28F4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3886200"/>
            <a:ext cx="7010400" cy="106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765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0808" y="457200"/>
            <a:ext cx="7924800" cy="99059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1C1A1C-1372-4DA3-BEA9-AB9BC72C3E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808" y="2133600"/>
            <a:ext cx="3512541" cy="200501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EC0469A-60F3-48DA-BB94-607FADE7B261}"/>
                  </a:ext>
                </a:extLst>
              </p:cNvPr>
              <p:cNvSpPr txBox="1"/>
              <p:nvPr/>
            </p:nvSpPr>
            <p:spPr>
              <a:xfrm>
                <a:off x="4724400" y="1826518"/>
                <a:ext cx="3810000" cy="26191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Contoh: </a:t>
                </a:r>
              </a:p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{ Milk, Diaper } -&gt; Beer</a:t>
                </a:r>
              </a:p>
              <a:p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  <m:r>
                          <a:rPr 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(</m:t>
                        </m:r>
                        <m:d>
                          <m:dPr>
                            <m:begChr m:val="{"/>
                            <m:endChr m:val="}"/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Milk</m:t>
                            </m:r>
                            <m: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 </m:t>
                            </m:r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Diaper</m:t>
                            </m:r>
                            <m: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 </m:t>
                            </m:r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Beer</m:t>
                            </m:r>
                          </m:e>
                        </m:d>
                        <m:r>
                          <a:rPr lang="en-US" sz="2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2000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T</m:t>
                            </m:r>
                          </m:e>
                        </m:d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0.4</a:t>
                </a:r>
              </a:p>
              <a:p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  <m:r>
                          <a:rPr 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(</m:t>
                        </m:r>
                        <m:d>
                          <m:dPr>
                            <m:begChr m:val="{"/>
                            <m:endChr m:val="}"/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Milk</m:t>
                            </m:r>
                            <m: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 </m:t>
                            </m:r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Diaper</m:t>
                            </m:r>
                            <m: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 </m:t>
                            </m:r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Beer</m:t>
                            </m:r>
                          </m:e>
                        </m:d>
                        <m:r>
                          <a:rPr lang="en-US" sz="2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  <m:r>
                          <a:rPr 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(</m:t>
                        </m:r>
                        <m:d>
                          <m:dPr>
                            <m:begChr m:val="{"/>
                            <m:endChr m:val="}"/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Milk</m:t>
                            </m:r>
                            <m: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 </m:t>
                            </m:r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Diaper</m:t>
                            </m:r>
                          </m:e>
                        </m:d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0.67</a:t>
                </a:r>
                <a:endParaRPr lang="id-ID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EC0469A-60F3-48DA-BB94-607FADE7B2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4400" y="1826518"/>
                <a:ext cx="3810000" cy="2619179"/>
              </a:xfrm>
              <a:prstGeom prst="rect">
                <a:avLst/>
              </a:prstGeom>
              <a:blipFill>
                <a:blip r:embed="rId4"/>
                <a:stretch>
                  <a:fillRect l="-1600" t="-139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E30A2F0F-D880-46C6-9287-B156A463FC27}"/>
              </a:ext>
            </a:extLst>
          </p:cNvPr>
          <p:cNvSpPr txBox="1"/>
          <p:nvPr/>
        </p:nvSpPr>
        <p:spPr>
          <a:xfrm>
            <a:off x="695793" y="4847166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err="1"/>
              <a:t>Artinya</a:t>
            </a:r>
            <a:r>
              <a:rPr lang="en-US" sz="2400" dirty="0"/>
              <a:t> :67%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transaksi</a:t>
            </a:r>
            <a:r>
              <a:rPr lang="en-US" sz="2400" dirty="0"/>
              <a:t> di database yang </a:t>
            </a:r>
            <a:r>
              <a:rPr lang="en-US" sz="2400" dirty="0" err="1"/>
              <a:t>memuat</a:t>
            </a:r>
            <a:r>
              <a:rPr lang="en-US" sz="2400" dirty="0"/>
              <a:t> item milk </a:t>
            </a:r>
            <a:r>
              <a:rPr lang="en-US" sz="2400" dirty="0" err="1"/>
              <a:t>dan</a:t>
            </a:r>
            <a:r>
              <a:rPr lang="en-US" sz="2400" dirty="0"/>
              <a:t> diaper juga </a:t>
            </a:r>
            <a:r>
              <a:rPr lang="en-US" sz="2400" dirty="0" err="1"/>
              <a:t>memuat</a:t>
            </a:r>
            <a:r>
              <a:rPr lang="en-US" sz="2400" dirty="0"/>
              <a:t> beer, </a:t>
            </a:r>
            <a:r>
              <a:rPr lang="en-US" sz="2400" dirty="0" err="1"/>
              <a:t>sedangkan</a:t>
            </a:r>
            <a:r>
              <a:rPr lang="en-US" sz="2400" dirty="0"/>
              <a:t> 40%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seluruh</a:t>
            </a:r>
            <a:r>
              <a:rPr lang="en-US" sz="2400" dirty="0"/>
              <a:t> </a:t>
            </a:r>
            <a:r>
              <a:rPr lang="en-US" sz="2400" dirty="0" err="1"/>
              <a:t>transaksi</a:t>
            </a:r>
            <a:r>
              <a:rPr lang="en-US" sz="2400" dirty="0"/>
              <a:t> </a:t>
            </a:r>
            <a:r>
              <a:rPr lang="en-US" sz="2400" dirty="0" err="1"/>
              <a:t>memuat</a:t>
            </a:r>
            <a:r>
              <a:rPr lang="en-US" sz="2400" dirty="0"/>
              <a:t> </a:t>
            </a:r>
            <a:r>
              <a:rPr lang="en-US" sz="2400" dirty="0" err="1"/>
              <a:t>ketiga</a:t>
            </a:r>
            <a:r>
              <a:rPr lang="en-US" sz="2400" dirty="0"/>
              <a:t> item </a:t>
            </a:r>
            <a:r>
              <a:rPr lang="en-US" sz="2400" dirty="0" err="1"/>
              <a:t>tersebut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449703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762000"/>
            <a:ext cx="8001000" cy="114299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TEKNIK ANALISIS ASOSIASI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CDE721-D040-43B3-A908-DF3E4FE3EBB3}"/>
              </a:ext>
            </a:extLst>
          </p:cNvPr>
          <p:cNvSpPr txBox="1"/>
          <p:nvPr/>
        </p:nvSpPr>
        <p:spPr>
          <a:xfrm>
            <a:off x="1066800" y="2362200"/>
            <a:ext cx="7239000" cy="1309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err="1"/>
              <a:t>Algoritme</a:t>
            </a:r>
            <a:r>
              <a:rPr lang="en-US" sz="2800" dirty="0"/>
              <a:t> </a:t>
            </a:r>
            <a:r>
              <a:rPr lang="en-US" sz="2800" dirty="0" err="1"/>
              <a:t>Apriori</a:t>
            </a:r>
            <a:endParaRPr lang="en-US" sz="2800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err="1"/>
              <a:t>Algoritme</a:t>
            </a:r>
            <a:r>
              <a:rPr lang="en-US" sz="2800" dirty="0"/>
              <a:t> FP-Growth</a:t>
            </a:r>
          </a:p>
        </p:txBody>
      </p:sp>
    </p:spTree>
    <p:extLst>
      <p:ext uri="{BB962C8B-B14F-4D97-AF65-F5344CB8AC3E}">
        <p14:creationId xmlns:p14="http://schemas.microsoft.com/office/powerpoint/2010/main" val="1749429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71590"/>
            <a:ext cx="80772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ALGORITME APRIORI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838200" y="2209800"/>
            <a:ext cx="78486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err="1"/>
              <a:t>Algoritme</a:t>
            </a:r>
            <a:r>
              <a:rPr lang="en-US" sz="2800" dirty="0"/>
              <a:t> </a:t>
            </a:r>
            <a:r>
              <a:rPr lang="en-US" sz="2800" dirty="0" err="1"/>
              <a:t>apriori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metode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mencari</a:t>
            </a:r>
            <a:r>
              <a:rPr lang="en-US" sz="2800" dirty="0"/>
              <a:t> </a:t>
            </a:r>
            <a:r>
              <a:rPr lang="en-US" sz="2800" dirty="0" err="1"/>
              <a:t>pola</a:t>
            </a:r>
            <a:r>
              <a:rPr lang="en-US" sz="2800" dirty="0"/>
              <a:t> </a:t>
            </a:r>
            <a:r>
              <a:rPr lang="en-US" sz="2800" dirty="0" err="1"/>
              <a:t>hubungan</a:t>
            </a:r>
            <a:r>
              <a:rPr lang="en-US" sz="2800" dirty="0"/>
              <a:t> </a:t>
            </a:r>
            <a:r>
              <a:rPr lang="en-US" sz="2800" dirty="0" err="1"/>
              <a:t>antara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item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dataset.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err="1"/>
              <a:t>Algoritme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banyak</a:t>
            </a:r>
            <a:r>
              <a:rPr lang="en-US" sz="2800" dirty="0"/>
              <a:t> </a:t>
            </a:r>
            <a:r>
              <a:rPr lang="en-US" sz="2800" dirty="0" err="1"/>
              <a:t>digunkaan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data </a:t>
            </a:r>
            <a:r>
              <a:rPr lang="en-US" sz="2800" dirty="0" err="1"/>
              <a:t>transaksi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biasa</a:t>
            </a:r>
            <a:r>
              <a:rPr lang="en-US" sz="2800" dirty="0"/>
              <a:t> </a:t>
            </a:r>
            <a:r>
              <a:rPr lang="en-US" sz="2800" dirty="0" err="1"/>
              <a:t>disebut</a:t>
            </a:r>
            <a:r>
              <a:rPr lang="en-US" sz="2800" dirty="0"/>
              <a:t> </a:t>
            </a:r>
            <a:r>
              <a:rPr lang="en-US" sz="2800" i="1" dirty="0"/>
              <a:t>market basket</a:t>
            </a:r>
            <a:r>
              <a:rPr lang="en-US" sz="2800" dirty="0"/>
              <a:t> 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adanya</a:t>
            </a:r>
            <a:r>
              <a:rPr lang="en-US" sz="2800" dirty="0"/>
              <a:t> </a:t>
            </a:r>
            <a:r>
              <a:rPr lang="en-US" sz="2800" dirty="0" err="1"/>
              <a:t>algoritma</a:t>
            </a:r>
            <a:r>
              <a:rPr lang="en-US" sz="2800" dirty="0"/>
              <a:t> </a:t>
            </a:r>
            <a:r>
              <a:rPr lang="en-US" sz="2800" dirty="0" err="1"/>
              <a:t>apriori</a:t>
            </a:r>
            <a:r>
              <a:rPr lang="en-US" sz="2800" dirty="0"/>
              <a:t>, </a:t>
            </a:r>
            <a:r>
              <a:rPr lang="en-US" sz="2800" dirty="0" err="1"/>
              <a:t>pemilik</a:t>
            </a:r>
            <a:r>
              <a:rPr lang="en-US" sz="2800" dirty="0"/>
              <a:t> </a:t>
            </a:r>
            <a:r>
              <a:rPr lang="en-US" sz="2800" dirty="0" err="1"/>
              <a:t>swalayan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mengetahui</a:t>
            </a:r>
            <a:r>
              <a:rPr lang="en-US" sz="2800" dirty="0"/>
              <a:t> </a:t>
            </a:r>
            <a:r>
              <a:rPr lang="en-US" sz="2800" dirty="0" err="1"/>
              <a:t>pola</a:t>
            </a:r>
            <a:r>
              <a:rPr lang="en-US" sz="2800" dirty="0"/>
              <a:t> </a:t>
            </a:r>
            <a:r>
              <a:rPr lang="en-US" sz="2800" dirty="0" err="1"/>
              <a:t>pembelian</a:t>
            </a:r>
            <a:r>
              <a:rPr lang="en-US" sz="2800" dirty="0"/>
              <a:t> </a:t>
            </a:r>
            <a:r>
              <a:rPr lang="en-US" sz="2800" dirty="0" err="1"/>
              <a:t>seorang</a:t>
            </a:r>
            <a:r>
              <a:rPr lang="en-US" sz="2800" dirty="0"/>
              <a:t> </a:t>
            </a:r>
            <a:r>
              <a:rPr lang="en-US" sz="2800" dirty="0" err="1"/>
              <a:t>konsumen</a:t>
            </a:r>
            <a:r>
              <a:rPr lang="en-US" sz="2800" dirty="0"/>
              <a:t>. </a:t>
            </a:r>
          </a:p>
          <a:p>
            <a:pPr algn="just"/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891016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473" y="269899"/>
            <a:ext cx="7848601" cy="1066799"/>
          </a:xfrm>
        </p:spPr>
        <p:txBody>
          <a:bodyPr>
            <a:noAutofit/>
          </a:bodyPr>
          <a:lstStyle/>
          <a:p>
            <a:pPr algn="ctr"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CARA KERJA ALGORITME APRIORI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752473" y="1879120"/>
            <a:ext cx="808672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id-ID" sz="2000" dirty="0"/>
              <a:t>Iterasi 1 : hitung item-item dari support (transaksi yang memuat seluruh item) dengan men-scan database untuk 1-itemset, setelah 1-itemset didapatkan, dari 1-itemset apakah diatas minimum support, apabila telah memenuhi minimum support, 1-itemset tersebut akan menjadi pola frequent tinggi,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/>
              <a:t>Tentukan minimum support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/>
              <a:t>Iterasi 2 : untuk mendapatkan 2-itemset, harus dilakukan kombinasi dari k-itemset sebelumnya, kemudian scan database lagi untuk hitung item-item yang memuat support. itemset yang memenuhi minimum support akan dipilih sebagai pola frequent tinggi dari kandidat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/>
              <a:t>Tetapkan nilai k-itemset dari support yang telah memenuhi minimum support dari k-itemset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L</a:t>
            </a:r>
            <a:r>
              <a:rPr lang="id-ID" sz="2000" dirty="0"/>
              <a:t>akukan proses untuk iterasi selanjutnya hingga tidak ada lagi k-itemset yang memenuhi minimum support.</a:t>
            </a:r>
          </a:p>
          <a:p>
            <a:pPr algn="just"/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266155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150" y="358854"/>
            <a:ext cx="77343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723900" y="1561315"/>
            <a:ext cx="8039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err="1"/>
              <a:t>Sebuah</a:t>
            </a:r>
            <a:r>
              <a:rPr lang="en-US" sz="2800" dirty="0"/>
              <a:t> supermarket </a:t>
            </a:r>
            <a:r>
              <a:rPr lang="en-US" sz="2800" dirty="0" err="1"/>
              <a:t>memiliki</a:t>
            </a:r>
            <a:r>
              <a:rPr lang="en-US" sz="2800" dirty="0"/>
              <a:t> data </a:t>
            </a:r>
            <a:r>
              <a:rPr lang="en-US" sz="2800" dirty="0" err="1"/>
              <a:t>transaksi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berikut</a:t>
            </a:r>
            <a:r>
              <a:rPr lang="en-US" sz="2800" dirty="0"/>
              <a:t>:</a:t>
            </a:r>
          </a:p>
          <a:p>
            <a:pPr algn="just"/>
            <a:endParaRPr lang="id-ID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34526E7-B151-427D-9A7A-20F070F2F2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450" y="2777546"/>
            <a:ext cx="6096000" cy="294735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6F32680-77EB-4968-9221-F828A3DD1182}"/>
              </a:ext>
            </a:extLst>
          </p:cNvPr>
          <p:cNvSpPr txBox="1"/>
          <p:nvPr/>
        </p:nvSpPr>
        <p:spPr>
          <a:xfrm>
            <a:off x="914400" y="5855319"/>
            <a:ext cx="75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minimum dari nilai support pola frekuensi tinggi adalah 2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04979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71590"/>
            <a:ext cx="78105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838200" y="1910766"/>
            <a:ext cx="78105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 err="1"/>
              <a:t>Iterasi</a:t>
            </a:r>
            <a:r>
              <a:rPr lang="en-US" sz="2800" dirty="0"/>
              <a:t> 1</a:t>
            </a:r>
          </a:p>
          <a:p>
            <a:pPr algn="just"/>
            <a:r>
              <a:rPr lang="en-US" sz="2800" dirty="0"/>
              <a:t>	</a:t>
            </a:r>
            <a:r>
              <a:rPr lang="en-US" sz="2800" dirty="0" err="1"/>
              <a:t>Untuk</a:t>
            </a:r>
            <a:r>
              <a:rPr lang="en-US" sz="2800" dirty="0"/>
              <a:t> 1-itemset </a:t>
            </a:r>
            <a:r>
              <a:rPr lang="en-US" sz="2800" dirty="0" err="1"/>
              <a:t>hitung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scan database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mendapatkan</a:t>
            </a:r>
            <a:r>
              <a:rPr lang="en-US" sz="2800" dirty="0"/>
              <a:t> </a:t>
            </a:r>
            <a:r>
              <a:rPr lang="en-US" sz="2800" dirty="0" err="1"/>
              <a:t>pola</a:t>
            </a:r>
            <a:r>
              <a:rPr lang="en-US" sz="2800" dirty="0"/>
              <a:t> frequent </a:t>
            </a:r>
            <a:r>
              <a:rPr lang="en-US" sz="2800" dirty="0" err="1"/>
              <a:t>dari</a:t>
            </a:r>
            <a:r>
              <a:rPr lang="en-US" sz="2800" dirty="0"/>
              <a:t> support</a:t>
            </a:r>
          </a:p>
          <a:p>
            <a:pPr algn="just"/>
            <a:endParaRPr lang="en-US" sz="2800" dirty="0"/>
          </a:p>
          <a:p>
            <a:pPr algn="just"/>
            <a:endParaRPr lang="id-ID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4FE109-98BA-492C-9677-696AEFDAF0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25" y="3428998"/>
            <a:ext cx="4038600" cy="2638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4F1DC7-8854-4E5C-90AB-1481EB7970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8600" y="3802395"/>
            <a:ext cx="4981575" cy="189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16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775" y="679016"/>
            <a:ext cx="7896225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866774" y="1748437"/>
            <a:ext cx="789622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 err="1"/>
              <a:t>Iterasi</a:t>
            </a:r>
            <a:r>
              <a:rPr lang="en-US" sz="2800" dirty="0"/>
              <a:t> 2</a:t>
            </a:r>
          </a:p>
          <a:p>
            <a:pPr algn="just"/>
            <a:r>
              <a:rPr lang="en-US" sz="2800" dirty="0"/>
              <a:t>	P</a:t>
            </a:r>
            <a:r>
              <a:rPr lang="id-ID" sz="2800" dirty="0"/>
              <a:t>ada iterasi sebelumnya pola frequent dari support telah didapatkan dari 1-itemset, untuk 2-itemset, generate k-itemset dari k-itemset iterasi sebelumnya, dengan melakukan kombinasi dari k-itemset tersebut.</a:t>
            </a:r>
          </a:p>
          <a:p>
            <a:br>
              <a:rPr lang="id-ID" sz="2800" dirty="0"/>
            </a:br>
            <a:endParaRPr lang="en-US" sz="2800" dirty="0"/>
          </a:p>
          <a:p>
            <a:pPr algn="just"/>
            <a:endParaRPr lang="en-US" sz="2800" dirty="0"/>
          </a:p>
          <a:p>
            <a:pPr algn="just"/>
            <a:endParaRPr lang="id-ID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9907120-BB55-4831-828C-3A3E481D84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774" y="4419599"/>
            <a:ext cx="3081837" cy="22606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30D0D8-25EC-4A2C-B661-9506F9898A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3388" y="4419599"/>
            <a:ext cx="4033838" cy="2260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94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441915"/>
            <a:ext cx="80010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762000" y="1474619"/>
            <a:ext cx="80010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 err="1"/>
              <a:t>Iterasi</a:t>
            </a:r>
            <a:r>
              <a:rPr lang="en-US" sz="2800" dirty="0"/>
              <a:t> 2</a:t>
            </a:r>
          </a:p>
          <a:p>
            <a:pPr algn="just"/>
            <a:r>
              <a:rPr lang="en-US" sz="2800" dirty="0"/>
              <a:t>	P</a:t>
            </a:r>
            <a:r>
              <a:rPr lang="id-ID" sz="2800" dirty="0"/>
              <a:t>ada iterasi sebelumnya pola frequent dari support telah didapatkan dari 1-itemset, untuk 2-itemset, generate k-itemset dari k-itemset iterasi sebelumnya, dengan melakukan kombinasi dari k-itemset tersebut.</a:t>
            </a:r>
          </a:p>
          <a:p>
            <a:pPr algn="just"/>
            <a:br>
              <a:rPr lang="id-ID" sz="2800" dirty="0"/>
            </a:br>
            <a:endParaRPr lang="en-US" sz="2800" dirty="0"/>
          </a:p>
          <a:p>
            <a:pPr algn="just"/>
            <a:endParaRPr lang="en-US" sz="2800" dirty="0"/>
          </a:p>
          <a:p>
            <a:pPr algn="just"/>
            <a:endParaRPr lang="id-ID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E47D60-31D9-4733-9EDA-25E8B41837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1350" y="3657600"/>
            <a:ext cx="5721299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525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511395"/>
            <a:ext cx="77724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762000" y="1526579"/>
            <a:ext cx="7620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 err="1"/>
              <a:t>Iterasi</a:t>
            </a:r>
            <a:r>
              <a:rPr lang="en-US" sz="2800" dirty="0"/>
              <a:t> 3</a:t>
            </a:r>
          </a:p>
          <a:p>
            <a:pPr algn="just"/>
            <a:r>
              <a:rPr lang="en-US" sz="2800" dirty="0"/>
              <a:t>	</a:t>
            </a:r>
            <a:br>
              <a:rPr lang="id-ID" sz="2800" dirty="0"/>
            </a:br>
            <a:endParaRPr lang="en-US" sz="2800" dirty="0"/>
          </a:p>
          <a:p>
            <a:pPr algn="just"/>
            <a:endParaRPr lang="en-US" sz="2800" dirty="0"/>
          </a:p>
          <a:p>
            <a:pPr algn="just"/>
            <a:endParaRPr lang="id-ID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CE7F1F-AAFD-416D-8486-0E12DB1BD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419" y="2212779"/>
            <a:ext cx="7457848" cy="4528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550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631" y="626021"/>
            <a:ext cx="81534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795415" y="1588161"/>
            <a:ext cx="7553169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 err="1"/>
              <a:t>Iterasi</a:t>
            </a:r>
            <a:r>
              <a:rPr lang="en-US" sz="2800" dirty="0"/>
              <a:t> 3</a:t>
            </a:r>
          </a:p>
          <a:p>
            <a:pPr algn="just"/>
            <a:r>
              <a:rPr lang="en-US" sz="2800" dirty="0"/>
              <a:t>	</a:t>
            </a:r>
            <a:br>
              <a:rPr lang="id-ID" sz="2800" dirty="0"/>
            </a:br>
            <a:endParaRPr lang="en-US" sz="2800" dirty="0"/>
          </a:p>
          <a:p>
            <a:pPr algn="just"/>
            <a:endParaRPr lang="en-US" sz="2800" dirty="0"/>
          </a:p>
          <a:p>
            <a:pPr algn="just"/>
            <a:endParaRPr lang="id-ID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CE7F1F-AAFD-416D-8486-0E12DB1BD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2362200"/>
            <a:ext cx="6858001" cy="416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4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38959"/>
            <a:ext cx="79248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914400" y="1372368"/>
            <a:ext cx="81534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 err="1"/>
              <a:t>Iterasi</a:t>
            </a:r>
            <a:r>
              <a:rPr lang="en-US" sz="2800" dirty="0"/>
              <a:t> 3</a:t>
            </a:r>
          </a:p>
          <a:p>
            <a:pPr algn="just"/>
            <a:r>
              <a:rPr lang="en-US" sz="2800" dirty="0"/>
              <a:t>	</a:t>
            </a:r>
            <a:br>
              <a:rPr lang="id-ID" sz="2800" dirty="0"/>
            </a:br>
            <a:endParaRPr lang="en-US" sz="2800" dirty="0"/>
          </a:p>
          <a:p>
            <a:pPr algn="just"/>
            <a:endParaRPr lang="en-US" sz="2800" dirty="0"/>
          </a:p>
          <a:p>
            <a:pPr algn="just"/>
            <a:endParaRPr lang="id-ID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5F311A5-1824-41BF-A7C8-79A95584B9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464975"/>
            <a:ext cx="7924800" cy="3068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725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884" y="229889"/>
            <a:ext cx="81534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id-ID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endParaRPr lang="id-ID" altLang="id-ID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697706" y="1163298"/>
            <a:ext cx="764857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 err="1"/>
              <a:t>Iterasi</a:t>
            </a:r>
            <a:r>
              <a:rPr lang="en-US" sz="2800" dirty="0"/>
              <a:t> 4</a:t>
            </a:r>
          </a:p>
          <a:p>
            <a:pPr algn="just"/>
            <a:r>
              <a:rPr lang="en-US" sz="2800" dirty="0"/>
              <a:t>	</a:t>
            </a:r>
            <a:br>
              <a:rPr lang="id-ID" sz="2800" dirty="0"/>
            </a:br>
            <a:endParaRPr lang="en-US" sz="2800" dirty="0"/>
          </a:p>
          <a:p>
            <a:pPr algn="just"/>
            <a:endParaRPr lang="en-US" sz="2800" dirty="0"/>
          </a:p>
          <a:p>
            <a:pPr algn="just"/>
            <a:endParaRPr lang="id-ID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C4521B-FED6-44DD-BE8E-61C496FB4C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984" y="2255905"/>
            <a:ext cx="3967163" cy="162957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AA0383D-6BDE-4DCD-9C8E-86D4BA6EDCF8}"/>
              </a:ext>
            </a:extLst>
          </p:cNvPr>
          <p:cNvSpPr/>
          <p:nvPr/>
        </p:nvSpPr>
        <p:spPr>
          <a:xfrm>
            <a:off x="4049376" y="2214381"/>
            <a:ext cx="482917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cs typeface="Arial" panose="020B0604020202020204" pitchFamily="34" charset="0"/>
              </a:rPr>
              <a:t>Scan </a:t>
            </a:r>
            <a:r>
              <a:rPr lang="en-US" sz="2000" dirty="0" err="1">
                <a:cs typeface="Arial" panose="020B0604020202020204" pitchFamily="34" charset="0"/>
              </a:rPr>
              <a:t>dabatase</a:t>
            </a:r>
            <a:r>
              <a:rPr lang="en-US" sz="2000" dirty="0">
                <a:cs typeface="Arial" panose="020B0604020202020204" pitchFamily="34" charset="0"/>
              </a:rPr>
              <a:t> </a:t>
            </a:r>
            <a:r>
              <a:rPr lang="en-US" sz="2000" dirty="0" err="1">
                <a:cs typeface="Arial" panose="020B0604020202020204" pitchFamily="34" charset="0"/>
              </a:rPr>
              <a:t>untuk</a:t>
            </a:r>
            <a:r>
              <a:rPr lang="en-US" sz="2000" dirty="0">
                <a:cs typeface="Arial" panose="020B0604020202020204" pitchFamily="34" charset="0"/>
              </a:rPr>
              <a:t> </a:t>
            </a:r>
            <a:r>
              <a:rPr lang="en-US" sz="2000" dirty="0" err="1">
                <a:cs typeface="Arial" panose="020B0604020202020204" pitchFamily="34" charset="0"/>
              </a:rPr>
              <a:t>mendapatkan</a:t>
            </a:r>
            <a:r>
              <a:rPr lang="en-US" sz="2000" dirty="0">
                <a:cs typeface="Arial" panose="020B0604020202020204" pitchFamily="34" charset="0"/>
              </a:rPr>
              <a:t> itemset </a:t>
            </a:r>
            <a:r>
              <a:rPr lang="en-US" sz="2000" dirty="0" err="1">
                <a:cs typeface="Arial" panose="020B0604020202020204" pitchFamily="34" charset="0"/>
              </a:rPr>
              <a:t>dari</a:t>
            </a:r>
            <a:r>
              <a:rPr lang="en-US" sz="2000" dirty="0">
                <a:cs typeface="Arial" panose="020B0604020202020204" pitchFamily="34" charset="0"/>
              </a:rPr>
              <a:t> support, itemset yang </a:t>
            </a:r>
            <a:r>
              <a:rPr lang="en-US" sz="2000" dirty="0" err="1">
                <a:cs typeface="Arial" panose="020B0604020202020204" pitchFamily="34" charset="0"/>
              </a:rPr>
              <a:t>memenuhi</a:t>
            </a:r>
            <a:r>
              <a:rPr lang="en-US" sz="2000" dirty="0">
                <a:cs typeface="Arial" panose="020B0604020202020204" pitchFamily="34" charset="0"/>
              </a:rPr>
              <a:t> minimum support </a:t>
            </a:r>
            <a:r>
              <a:rPr lang="en-US" sz="2000" dirty="0" err="1">
                <a:cs typeface="Arial" panose="020B0604020202020204" pitchFamily="34" charset="0"/>
              </a:rPr>
              <a:t>dipilih</a:t>
            </a:r>
            <a:r>
              <a:rPr lang="en-US" sz="2000" dirty="0">
                <a:cs typeface="Arial" panose="020B0604020202020204" pitchFamily="34" charset="0"/>
              </a:rPr>
              <a:t> </a:t>
            </a:r>
            <a:r>
              <a:rPr lang="en-US" sz="2000" dirty="0" err="1">
                <a:cs typeface="Arial" panose="020B0604020202020204" pitchFamily="34" charset="0"/>
              </a:rPr>
              <a:t>sebagai</a:t>
            </a:r>
            <a:r>
              <a:rPr lang="en-US" sz="2000" dirty="0">
                <a:cs typeface="Arial" panose="020B0604020202020204" pitchFamily="34" charset="0"/>
              </a:rPr>
              <a:t> </a:t>
            </a:r>
            <a:r>
              <a:rPr lang="en-US" sz="2000" dirty="0" err="1">
                <a:cs typeface="Arial" panose="020B0604020202020204" pitchFamily="34" charset="0"/>
              </a:rPr>
              <a:t>pola</a:t>
            </a:r>
            <a:r>
              <a:rPr lang="en-US" sz="2000" dirty="0">
                <a:cs typeface="Arial" panose="020B0604020202020204" pitchFamily="34" charset="0"/>
              </a:rPr>
              <a:t> frequent </a:t>
            </a:r>
            <a:r>
              <a:rPr lang="en-US" sz="2000" dirty="0" err="1">
                <a:cs typeface="Arial" panose="020B0604020202020204" pitchFamily="34" charset="0"/>
              </a:rPr>
              <a:t>tinggi</a:t>
            </a:r>
            <a:endParaRPr lang="en-US" sz="2000" dirty="0">
              <a:cs typeface="Arial" panose="020B0604020202020204" pitchFamily="34" charset="0"/>
            </a:endParaRPr>
          </a:p>
          <a:p>
            <a:br>
              <a:rPr lang="en-US" dirty="0"/>
            </a:br>
            <a:endParaRPr lang="id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D22AAC-314F-46B3-94AF-06FD12192A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8719" y="4441119"/>
            <a:ext cx="3967164" cy="12189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1E91FA-E28F-48CD-BE9C-FA2AD8D8BC7C}"/>
              </a:ext>
            </a:extLst>
          </p:cNvPr>
          <p:cNvSpPr txBox="1"/>
          <p:nvPr/>
        </p:nvSpPr>
        <p:spPr>
          <a:xfrm>
            <a:off x="3942178" y="4298160"/>
            <a:ext cx="482917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/>
              <a:t>Scan </a:t>
            </a:r>
            <a:r>
              <a:rPr lang="en-US" sz="2000" dirty="0" err="1"/>
              <a:t>dabatase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mendapatkan</a:t>
            </a:r>
            <a:r>
              <a:rPr lang="en-US" sz="2000" dirty="0"/>
              <a:t> itemset </a:t>
            </a:r>
            <a:r>
              <a:rPr lang="en-US" sz="2000" dirty="0" err="1"/>
              <a:t>dari</a:t>
            </a:r>
            <a:r>
              <a:rPr lang="en-US" sz="2000" dirty="0"/>
              <a:t> support, itemset yang </a:t>
            </a:r>
            <a:r>
              <a:rPr lang="en-US" sz="2000" dirty="0" err="1"/>
              <a:t>memenuhi</a:t>
            </a:r>
            <a:r>
              <a:rPr lang="en-US" sz="2000" dirty="0"/>
              <a:t> minimum support </a:t>
            </a:r>
            <a:r>
              <a:rPr lang="en-US" sz="2000" dirty="0" err="1"/>
              <a:t>dipilih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pola</a:t>
            </a:r>
            <a:r>
              <a:rPr lang="en-US" sz="2000" dirty="0"/>
              <a:t> frequent </a:t>
            </a:r>
            <a:r>
              <a:rPr lang="en-US" sz="2000" dirty="0" err="1"/>
              <a:t>tinggi</a:t>
            </a:r>
            <a:endParaRPr lang="en-US" sz="2000" dirty="0"/>
          </a:p>
          <a:p>
            <a:br>
              <a:rPr lang="en-US" dirty="0"/>
            </a:b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5580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971590"/>
            <a:ext cx="79248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685800" y="2159901"/>
            <a:ext cx="75438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3200" dirty="0" err="1"/>
              <a:t>Iterasi</a:t>
            </a:r>
            <a:r>
              <a:rPr lang="en-US" sz="3200" dirty="0"/>
              <a:t> 4</a:t>
            </a:r>
          </a:p>
          <a:p>
            <a:pPr algn="just"/>
            <a:r>
              <a:rPr lang="en-US" sz="3200" dirty="0"/>
              <a:t>	</a:t>
            </a:r>
            <a:br>
              <a:rPr lang="id-ID" sz="3200" dirty="0"/>
            </a:br>
            <a:endParaRPr lang="en-US" sz="3200" dirty="0"/>
          </a:p>
          <a:p>
            <a:pPr algn="just"/>
            <a:endParaRPr lang="en-US" sz="3200" dirty="0"/>
          </a:p>
          <a:p>
            <a:pPr algn="just"/>
            <a:endParaRPr lang="id-ID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7CE408-AF89-45C7-AA40-19DD86577FAD}"/>
              </a:ext>
            </a:extLst>
          </p:cNvPr>
          <p:cNvSpPr txBox="1"/>
          <p:nvPr/>
        </p:nvSpPr>
        <p:spPr>
          <a:xfrm>
            <a:off x="762000" y="2971801"/>
            <a:ext cx="7924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/>
              <a:t>	T</a:t>
            </a:r>
            <a:r>
              <a:rPr lang="id-ID" sz="3200" dirty="0"/>
              <a:t>idak ada lagi kombinasi yang bisa dibentuk untuk k-itemset berikutnya, proses berhenti, pola frequent tinggi yang ditemukan adalah “roti,mentega,telur,susu”.</a:t>
            </a:r>
          </a:p>
        </p:txBody>
      </p:sp>
    </p:spTree>
    <p:extLst>
      <p:ext uri="{BB962C8B-B14F-4D97-AF65-F5344CB8AC3E}">
        <p14:creationId xmlns:p14="http://schemas.microsoft.com/office/powerpoint/2010/main" val="4021671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971590"/>
            <a:ext cx="79248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152400" y="2159901"/>
            <a:ext cx="80772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/>
              <a:t>	</a:t>
            </a:r>
            <a:br>
              <a:rPr lang="id-ID" sz="2400" dirty="0"/>
            </a:br>
            <a:endParaRPr lang="en-US" sz="2400" dirty="0"/>
          </a:p>
          <a:p>
            <a:pPr algn="just"/>
            <a:endParaRPr lang="en-US" sz="2400" dirty="0"/>
          </a:p>
          <a:p>
            <a:pPr algn="just"/>
            <a:endParaRPr lang="id-ID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7CE408-AF89-45C7-AA40-19DD86577FAD}"/>
              </a:ext>
            </a:extLst>
          </p:cNvPr>
          <p:cNvSpPr txBox="1"/>
          <p:nvPr/>
        </p:nvSpPr>
        <p:spPr>
          <a:xfrm>
            <a:off x="990600" y="2131326"/>
            <a:ext cx="76819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/>
              <a:t>	B</a:t>
            </a:r>
            <a:r>
              <a:rPr lang="id-ID" sz="2800" dirty="0"/>
              <a:t>entuk association rules yang memenuhi syarat minimum dengan menghitung confidence association rules A-&gt;B</a:t>
            </a:r>
            <a:r>
              <a:rPr lang="en-US" sz="2800" dirty="0"/>
              <a:t>.</a:t>
            </a:r>
          </a:p>
          <a:p>
            <a:pPr algn="just"/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3158106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43586"/>
            <a:ext cx="78486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152400" y="2159901"/>
            <a:ext cx="80772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/>
              <a:t>	</a:t>
            </a:r>
            <a:br>
              <a:rPr lang="id-ID" sz="2400" dirty="0"/>
            </a:br>
            <a:endParaRPr lang="en-US" sz="2400" dirty="0"/>
          </a:p>
          <a:p>
            <a:pPr algn="just"/>
            <a:endParaRPr lang="en-US" sz="2400" dirty="0"/>
          </a:p>
          <a:p>
            <a:pPr algn="just"/>
            <a:endParaRPr lang="id-ID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61C3FB0-3316-4D60-AD56-CE30D81745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900" y="1376995"/>
            <a:ext cx="4648200" cy="526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85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EA63538-11F9-41F8-8855-6A1B563D0206}"/>
              </a:ext>
            </a:extLst>
          </p:cNvPr>
          <p:cNvSpPr txBox="1"/>
          <p:nvPr/>
        </p:nvSpPr>
        <p:spPr>
          <a:xfrm>
            <a:off x="533400" y="2362200"/>
            <a:ext cx="8229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cs typeface="Arial" panose="020B0604020202020204" pitchFamily="34" charset="0"/>
              </a:rPr>
              <a:t>TERIMA KASIH </a:t>
            </a:r>
            <a:r>
              <a:rPr lang="en-US" sz="6600" dirty="0"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id-ID" sz="66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662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2945</TotalTime>
  <Words>406</Words>
  <Application>Microsoft Office PowerPoint</Application>
  <PresentationFormat>On-screen Show (4:3)</PresentationFormat>
  <Paragraphs>105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Cambria Math</vt:lpstr>
      <vt:lpstr>Gill Sans MT</vt:lpstr>
      <vt:lpstr>Impact</vt:lpstr>
      <vt:lpstr>Times New Roman</vt:lpstr>
      <vt:lpstr>Wingdings</vt:lpstr>
      <vt:lpstr>Badge</vt:lpstr>
      <vt:lpstr>PowerPoint Presentation</vt:lpstr>
      <vt:lpstr>KEMAMPUAN AKHIR YANG DIHARAPKAN</vt:lpstr>
      <vt:lpstr>ASSOCIATION RULE</vt:lpstr>
      <vt:lpstr>DefInisi Frequent Item Set</vt:lpstr>
      <vt:lpstr>ANALISIS ATURAN ASOSIASI</vt:lpstr>
      <vt:lpstr>PARAMETER ATURAN ASOSIASI</vt:lpstr>
      <vt:lpstr>PARAMETER ATURAN ASOSIASI</vt:lpstr>
      <vt:lpstr>CONTOH</vt:lpstr>
      <vt:lpstr>TEKNIK ANALISIS ASOSIASI</vt:lpstr>
      <vt:lpstr>ALGORITME APRIORI</vt:lpstr>
      <vt:lpstr>CARA KERJA ALGORITME APRIORI</vt:lpstr>
      <vt:lpstr>Contoh Soal</vt:lpstr>
      <vt:lpstr>Contoh Soal</vt:lpstr>
      <vt:lpstr>Contoh Soal</vt:lpstr>
      <vt:lpstr>Contoh Soal</vt:lpstr>
      <vt:lpstr>Contoh Soal</vt:lpstr>
      <vt:lpstr>Contoh Soal</vt:lpstr>
      <vt:lpstr>Contoh Soal</vt:lpstr>
      <vt:lpstr>Contoh Soal</vt:lpstr>
      <vt:lpstr>Contoh Soal</vt:lpstr>
      <vt:lpstr>Contoh Soal</vt:lpstr>
      <vt:lpstr>Contoh Soal</vt:lpstr>
      <vt:lpstr>PowerPoint Presentation</vt:lpstr>
    </vt:vector>
  </TitlesOfParts>
  <Company>signDesign Communications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rimba</dc:creator>
  <cp:lastModifiedBy>Row_Bee</cp:lastModifiedBy>
  <cp:revision>350</cp:revision>
  <dcterms:created xsi:type="dcterms:W3CDTF">2010-08-24T06:47:44Z</dcterms:created>
  <dcterms:modified xsi:type="dcterms:W3CDTF">2018-08-14T07:06:05Z</dcterms:modified>
</cp:coreProperties>
</file>