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80" r:id="rId5"/>
    <p:sldId id="259" r:id="rId6"/>
    <p:sldId id="260" r:id="rId7"/>
    <p:sldId id="261" r:id="rId8"/>
    <p:sldId id="273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4" r:id="rId18"/>
    <p:sldId id="275" r:id="rId19"/>
    <p:sldId id="276" r:id="rId20"/>
    <p:sldId id="277" r:id="rId21"/>
    <p:sldId id="278" r:id="rId22"/>
    <p:sldId id="279" r:id="rId23"/>
    <p:sldId id="271" r:id="rId24"/>
    <p:sldId id="272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4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527645B-11A1-435A-995D-2295432B2C12}" type="doc">
      <dgm:prSet loTypeId="urn:microsoft.com/office/officeart/2005/8/layout/radial6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5146F93-B48A-4109-B085-0B05ACBF275C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 err="1" smtClean="0"/>
            <a:t>Konsep</a:t>
          </a:r>
          <a:r>
            <a:rPr lang="en-US" dirty="0" smtClean="0"/>
            <a:t> </a:t>
          </a:r>
          <a:r>
            <a:rPr lang="en-US" dirty="0" err="1" smtClean="0"/>
            <a:t>dasar</a:t>
          </a:r>
          <a:r>
            <a:rPr lang="en-US" dirty="0" smtClean="0"/>
            <a:t> </a:t>
          </a:r>
          <a:r>
            <a:rPr lang="en-US" dirty="0" err="1" smtClean="0"/>
            <a:t>Komoditas</a:t>
          </a:r>
          <a:r>
            <a:rPr lang="en-US" dirty="0" smtClean="0"/>
            <a:t> </a:t>
          </a:r>
          <a:r>
            <a:rPr lang="en-US" dirty="0" err="1" smtClean="0"/>
            <a:t>pangan</a:t>
          </a:r>
          <a:endParaRPr lang="en-US" dirty="0"/>
        </a:p>
      </dgm:t>
    </dgm:pt>
    <dgm:pt modelId="{7D7C0C41-EB72-496D-A6CB-3704280BA08F}" type="parTrans" cxnId="{AB698AAA-4DE5-4FB9-92B6-3D80C2AEA56A}">
      <dgm:prSet/>
      <dgm:spPr/>
      <dgm:t>
        <a:bodyPr/>
        <a:lstStyle/>
        <a:p>
          <a:endParaRPr lang="en-US"/>
        </a:p>
      </dgm:t>
    </dgm:pt>
    <dgm:pt modelId="{A382F835-E32A-4438-B5C4-3EBDE774C822}" type="sibTrans" cxnId="{AB698AAA-4DE5-4FB9-92B6-3D80C2AEA56A}">
      <dgm:prSet/>
      <dgm:spPr/>
      <dgm:t>
        <a:bodyPr/>
        <a:lstStyle/>
        <a:p>
          <a:endParaRPr lang="en-US"/>
        </a:p>
      </dgm:t>
    </dgm:pt>
    <dgm:pt modelId="{268F92E1-69FD-4350-869E-2DAE4AE2F2DC}">
      <dgm:prSet phldrT="[Text]"/>
      <dgm:spPr>
        <a:solidFill>
          <a:srgbClr val="00B050"/>
        </a:solidFill>
      </dgm:spPr>
      <dgm:t>
        <a:bodyPr/>
        <a:lstStyle/>
        <a:p>
          <a:r>
            <a:rPr lang="en-US" dirty="0" err="1" smtClean="0"/>
            <a:t>Nabati</a:t>
          </a:r>
          <a:endParaRPr lang="en-US" dirty="0"/>
        </a:p>
      </dgm:t>
    </dgm:pt>
    <dgm:pt modelId="{C615B69D-6EEA-45F7-BB18-ED8596328D16}" type="parTrans" cxnId="{393878BA-F16C-410B-91C5-F7C6060DD8E5}">
      <dgm:prSet/>
      <dgm:spPr/>
      <dgm:t>
        <a:bodyPr/>
        <a:lstStyle/>
        <a:p>
          <a:endParaRPr lang="en-US"/>
        </a:p>
      </dgm:t>
    </dgm:pt>
    <dgm:pt modelId="{64F41481-2937-42C5-AFAA-B6878CEF8E0A}" type="sibTrans" cxnId="{393878BA-F16C-410B-91C5-F7C6060DD8E5}">
      <dgm:prSet/>
      <dgm:spPr>
        <a:solidFill>
          <a:srgbClr val="00B0F0"/>
        </a:solidFill>
      </dgm:spPr>
      <dgm:t>
        <a:bodyPr/>
        <a:lstStyle/>
        <a:p>
          <a:endParaRPr lang="en-US"/>
        </a:p>
      </dgm:t>
    </dgm:pt>
    <dgm:pt modelId="{D518B4EB-D6EC-40E6-857A-D5117F5EEA94}">
      <dgm:prSet phldrT="[Text]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en-US" dirty="0" err="1" smtClean="0"/>
            <a:t>Hewani</a:t>
          </a:r>
          <a:endParaRPr lang="en-US" dirty="0"/>
        </a:p>
      </dgm:t>
    </dgm:pt>
    <dgm:pt modelId="{426181B2-247A-41F6-AEF2-4EAE83862056}" type="parTrans" cxnId="{2A7EC599-0D9B-4B7E-981F-31D5C63AC3ED}">
      <dgm:prSet/>
      <dgm:spPr/>
      <dgm:t>
        <a:bodyPr/>
        <a:lstStyle/>
        <a:p>
          <a:endParaRPr lang="en-US"/>
        </a:p>
      </dgm:t>
    </dgm:pt>
    <dgm:pt modelId="{44C7DB81-2682-4903-AEFA-EE5798577959}" type="sibTrans" cxnId="{2A7EC599-0D9B-4B7E-981F-31D5C63AC3ED}">
      <dgm:prSet/>
      <dgm:spPr>
        <a:solidFill>
          <a:srgbClr val="00B0F0"/>
        </a:solidFill>
      </dgm:spPr>
      <dgm:t>
        <a:bodyPr/>
        <a:lstStyle/>
        <a:p>
          <a:endParaRPr lang="en-US"/>
        </a:p>
      </dgm:t>
    </dgm:pt>
    <dgm:pt modelId="{399545C6-1315-4418-ABE0-EA44EF759554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err="1" smtClean="0"/>
            <a:t>Ingredien</a:t>
          </a:r>
          <a:r>
            <a:rPr lang="en-US" dirty="0" smtClean="0"/>
            <a:t> </a:t>
          </a:r>
          <a:r>
            <a:rPr lang="en-US" dirty="0" err="1" smtClean="0"/>
            <a:t>Pangan</a:t>
          </a:r>
          <a:endParaRPr lang="en-US" dirty="0"/>
        </a:p>
      </dgm:t>
    </dgm:pt>
    <dgm:pt modelId="{B4BA8528-3DB9-408F-8C15-BD48EC4BE40B}" type="parTrans" cxnId="{60CDC25C-D725-4CF0-B065-241D2FA47C8C}">
      <dgm:prSet/>
      <dgm:spPr/>
      <dgm:t>
        <a:bodyPr/>
        <a:lstStyle/>
        <a:p>
          <a:endParaRPr lang="en-US"/>
        </a:p>
      </dgm:t>
    </dgm:pt>
    <dgm:pt modelId="{6EECEFC2-FCA7-40CB-815E-F842AD463ACA}" type="sibTrans" cxnId="{60CDC25C-D725-4CF0-B065-241D2FA47C8C}">
      <dgm:prSet/>
      <dgm:spPr>
        <a:solidFill>
          <a:srgbClr val="00B0F0"/>
        </a:solidFill>
      </dgm:spPr>
      <dgm:t>
        <a:bodyPr/>
        <a:lstStyle/>
        <a:p>
          <a:endParaRPr lang="en-US"/>
        </a:p>
      </dgm:t>
    </dgm:pt>
    <dgm:pt modelId="{1CCF15BE-09F0-40C1-89B3-575AD0172335}" type="pres">
      <dgm:prSet presAssocID="{9527645B-11A1-435A-995D-2295432B2C12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B1A2A5F-DB52-4AF7-8623-E0084CF8EB93}" type="pres">
      <dgm:prSet presAssocID="{85146F93-B48A-4109-B085-0B05ACBF275C}" presName="centerShape" presStyleLbl="node0" presStyleIdx="0" presStyleCnt="1"/>
      <dgm:spPr/>
      <dgm:t>
        <a:bodyPr/>
        <a:lstStyle/>
        <a:p>
          <a:endParaRPr lang="en-US"/>
        </a:p>
      </dgm:t>
    </dgm:pt>
    <dgm:pt modelId="{84C63FD4-0B5E-4DE4-ABDA-F843775D97EC}" type="pres">
      <dgm:prSet presAssocID="{268F92E1-69FD-4350-869E-2DAE4AE2F2DC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BD8B0B-416D-40A5-887A-826E7A567BD0}" type="pres">
      <dgm:prSet presAssocID="{268F92E1-69FD-4350-869E-2DAE4AE2F2DC}" presName="dummy" presStyleCnt="0"/>
      <dgm:spPr/>
    </dgm:pt>
    <dgm:pt modelId="{6D3C75C6-F82D-4658-BCDF-EFE8238ADB16}" type="pres">
      <dgm:prSet presAssocID="{64F41481-2937-42C5-AFAA-B6878CEF8E0A}" presName="sibTrans" presStyleLbl="sibTrans2D1" presStyleIdx="0" presStyleCnt="3"/>
      <dgm:spPr/>
      <dgm:t>
        <a:bodyPr/>
        <a:lstStyle/>
        <a:p>
          <a:endParaRPr lang="en-US"/>
        </a:p>
      </dgm:t>
    </dgm:pt>
    <dgm:pt modelId="{E02D04B8-EF3C-4EE9-8013-13C085F36D28}" type="pres">
      <dgm:prSet presAssocID="{D518B4EB-D6EC-40E6-857A-D5117F5EEA94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CE7351B-4814-48A4-BD2B-BB3582F9416F}" type="pres">
      <dgm:prSet presAssocID="{D518B4EB-D6EC-40E6-857A-D5117F5EEA94}" presName="dummy" presStyleCnt="0"/>
      <dgm:spPr/>
    </dgm:pt>
    <dgm:pt modelId="{19B8C718-A7FA-499E-BF56-3C7AD0FB1E72}" type="pres">
      <dgm:prSet presAssocID="{44C7DB81-2682-4903-AEFA-EE5798577959}" presName="sibTrans" presStyleLbl="sibTrans2D1" presStyleIdx="1" presStyleCnt="3"/>
      <dgm:spPr/>
      <dgm:t>
        <a:bodyPr/>
        <a:lstStyle/>
        <a:p>
          <a:endParaRPr lang="en-US"/>
        </a:p>
      </dgm:t>
    </dgm:pt>
    <dgm:pt modelId="{5533626A-49DC-4D21-9061-2934834F57B2}" type="pres">
      <dgm:prSet presAssocID="{399545C6-1315-4418-ABE0-EA44EF759554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EAF89A2-A22F-47F1-AEBE-E7654907C408}" type="pres">
      <dgm:prSet presAssocID="{399545C6-1315-4418-ABE0-EA44EF759554}" presName="dummy" presStyleCnt="0"/>
      <dgm:spPr/>
    </dgm:pt>
    <dgm:pt modelId="{85B1D992-61D4-46FB-95C7-1971F0E675B5}" type="pres">
      <dgm:prSet presAssocID="{6EECEFC2-FCA7-40CB-815E-F842AD463ACA}" presName="sibTrans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8DBBFA6A-358B-43E7-A7E8-4AA172EFD86C}" type="presOf" srcId="{44C7DB81-2682-4903-AEFA-EE5798577959}" destId="{19B8C718-A7FA-499E-BF56-3C7AD0FB1E72}" srcOrd="0" destOrd="0" presId="urn:microsoft.com/office/officeart/2005/8/layout/radial6"/>
    <dgm:cxn modelId="{9D547480-691C-4F6E-968B-1AC8450466EC}" type="presOf" srcId="{85146F93-B48A-4109-B085-0B05ACBF275C}" destId="{3B1A2A5F-DB52-4AF7-8623-E0084CF8EB93}" srcOrd="0" destOrd="0" presId="urn:microsoft.com/office/officeart/2005/8/layout/radial6"/>
    <dgm:cxn modelId="{36654BE8-7B01-43D9-9AE9-3774369113F9}" type="presOf" srcId="{D518B4EB-D6EC-40E6-857A-D5117F5EEA94}" destId="{E02D04B8-EF3C-4EE9-8013-13C085F36D28}" srcOrd="0" destOrd="0" presId="urn:microsoft.com/office/officeart/2005/8/layout/radial6"/>
    <dgm:cxn modelId="{2A7EC599-0D9B-4B7E-981F-31D5C63AC3ED}" srcId="{85146F93-B48A-4109-B085-0B05ACBF275C}" destId="{D518B4EB-D6EC-40E6-857A-D5117F5EEA94}" srcOrd="1" destOrd="0" parTransId="{426181B2-247A-41F6-AEF2-4EAE83862056}" sibTransId="{44C7DB81-2682-4903-AEFA-EE5798577959}"/>
    <dgm:cxn modelId="{60CDC25C-D725-4CF0-B065-241D2FA47C8C}" srcId="{85146F93-B48A-4109-B085-0B05ACBF275C}" destId="{399545C6-1315-4418-ABE0-EA44EF759554}" srcOrd="2" destOrd="0" parTransId="{B4BA8528-3DB9-408F-8C15-BD48EC4BE40B}" sibTransId="{6EECEFC2-FCA7-40CB-815E-F842AD463ACA}"/>
    <dgm:cxn modelId="{393878BA-F16C-410B-91C5-F7C6060DD8E5}" srcId="{85146F93-B48A-4109-B085-0B05ACBF275C}" destId="{268F92E1-69FD-4350-869E-2DAE4AE2F2DC}" srcOrd="0" destOrd="0" parTransId="{C615B69D-6EEA-45F7-BB18-ED8596328D16}" sibTransId="{64F41481-2937-42C5-AFAA-B6878CEF8E0A}"/>
    <dgm:cxn modelId="{A939BE91-537E-4DAD-A6D7-F75286872ECA}" type="presOf" srcId="{399545C6-1315-4418-ABE0-EA44EF759554}" destId="{5533626A-49DC-4D21-9061-2934834F57B2}" srcOrd="0" destOrd="0" presId="urn:microsoft.com/office/officeart/2005/8/layout/radial6"/>
    <dgm:cxn modelId="{6B4AC0E7-82CD-4A14-97BC-10DF86E177D3}" type="presOf" srcId="{9527645B-11A1-435A-995D-2295432B2C12}" destId="{1CCF15BE-09F0-40C1-89B3-575AD0172335}" srcOrd="0" destOrd="0" presId="urn:microsoft.com/office/officeart/2005/8/layout/radial6"/>
    <dgm:cxn modelId="{AB698AAA-4DE5-4FB9-92B6-3D80C2AEA56A}" srcId="{9527645B-11A1-435A-995D-2295432B2C12}" destId="{85146F93-B48A-4109-B085-0B05ACBF275C}" srcOrd="0" destOrd="0" parTransId="{7D7C0C41-EB72-496D-A6CB-3704280BA08F}" sibTransId="{A382F835-E32A-4438-B5C4-3EBDE774C822}"/>
    <dgm:cxn modelId="{5A45ABF8-B096-44B3-BDAB-C967423319EB}" type="presOf" srcId="{64F41481-2937-42C5-AFAA-B6878CEF8E0A}" destId="{6D3C75C6-F82D-4658-BCDF-EFE8238ADB16}" srcOrd="0" destOrd="0" presId="urn:microsoft.com/office/officeart/2005/8/layout/radial6"/>
    <dgm:cxn modelId="{3192D8E4-FADB-4BF8-A640-A7AFDA3316F4}" type="presOf" srcId="{6EECEFC2-FCA7-40CB-815E-F842AD463ACA}" destId="{85B1D992-61D4-46FB-95C7-1971F0E675B5}" srcOrd="0" destOrd="0" presId="urn:microsoft.com/office/officeart/2005/8/layout/radial6"/>
    <dgm:cxn modelId="{71F7C85B-9BE5-40E3-9370-FCF68EF04EA0}" type="presOf" srcId="{268F92E1-69FD-4350-869E-2DAE4AE2F2DC}" destId="{84C63FD4-0B5E-4DE4-ABDA-F843775D97EC}" srcOrd="0" destOrd="0" presId="urn:microsoft.com/office/officeart/2005/8/layout/radial6"/>
    <dgm:cxn modelId="{64E0616E-E8E4-4BEA-9CC5-E2379C29325F}" type="presParOf" srcId="{1CCF15BE-09F0-40C1-89B3-575AD0172335}" destId="{3B1A2A5F-DB52-4AF7-8623-E0084CF8EB93}" srcOrd="0" destOrd="0" presId="urn:microsoft.com/office/officeart/2005/8/layout/radial6"/>
    <dgm:cxn modelId="{4652B6C0-4656-4C5C-B895-488105AD1ABB}" type="presParOf" srcId="{1CCF15BE-09F0-40C1-89B3-575AD0172335}" destId="{84C63FD4-0B5E-4DE4-ABDA-F843775D97EC}" srcOrd="1" destOrd="0" presId="urn:microsoft.com/office/officeart/2005/8/layout/radial6"/>
    <dgm:cxn modelId="{FBFAD336-566B-44F5-9EEC-5DA4D12602F9}" type="presParOf" srcId="{1CCF15BE-09F0-40C1-89B3-575AD0172335}" destId="{ACBD8B0B-416D-40A5-887A-826E7A567BD0}" srcOrd="2" destOrd="0" presId="urn:microsoft.com/office/officeart/2005/8/layout/radial6"/>
    <dgm:cxn modelId="{337C7C0E-8E89-4ABD-9E2B-DED3B18C618A}" type="presParOf" srcId="{1CCF15BE-09F0-40C1-89B3-575AD0172335}" destId="{6D3C75C6-F82D-4658-BCDF-EFE8238ADB16}" srcOrd="3" destOrd="0" presId="urn:microsoft.com/office/officeart/2005/8/layout/radial6"/>
    <dgm:cxn modelId="{E6FC75E6-3520-4B1A-8D40-F8B27A2FF90B}" type="presParOf" srcId="{1CCF15BE-09F0-40C1-89B3-575AD0172335}" destId="{E02D04B8-EF3C-4EE9-8013-13C085F36D28}" srcOrd="4" destOrd="0" presId="urn:microsoft.com/office/officeart/2005/8/layout/radial6"/>
    <dgm:cxn modelId="{D74D7060-874C-41A7-8405-16D31BBD49C0}" type="presParOf" srcId="{1CCF15BE-09F0-40C1-89B3-575AD0172335}" destId="{8CE7351B-4814-48A4-BD2B-BB3582F9416F}" srcOrd="5" destOrd="0" presId="urn:microsoft.com/office/officeart/2005/8/layout/radial6"/>
    <dgm:cxn modelId="{E3CC6A24-4927-4F6F-9897-B03BCF560ABA}" type="presParOf" srcId="{1CCF15BE-09F0-40C1-89B3-575AD0172335}" destId="{19B8C718-A7FA-499E-BF56-3C7AD0FB1E72}" srcOrd="6" destOrd="0" presId="urn:microsoft.com/office/officeart/2005/8/layout/radial6"/>
    <dgm:cxn modelId="{F39EAAFE-3F96-4B77-951A-0922CAE23D78}" type="presParOf" srcId="{1CCF15BE-09F0-40C1-89B3-575AD0172335}" destId="{5533626A-49DC-4D21-9061-2934834F57B2}" srcOrd="7" destOrd="0" presId="urn:microsoft.com/office/officeart/2005/8/layout/radial6"/>
    <dgm:cxn modelId="{6815BDA6-A762-4804-B22A-139EEC6FD0C1}" type="presParOf" srcId="{1CCF15BE-09F0-40C1-89B3-575AD0172335}" destId="{BEAF89A2-A22F-47F1-AEBE-E7654907C408}" srcOrd="8" destOrd="0" presId="urn:microsoft.com/office/officeart/2005/8/layout/radial6"/>
    <dgm:cxn modelId="{93E3530C-813E-4AAF-8A71-CF2D052A7D77}" type="presParOf" srcId="{1CCF15BE-09F0-40C1-89B3-575AD0172335}" destId="{85B1D992-61D4-46FB-95C7-1971F0E675B5}" srcOrd="9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B1D992-61D4-46FB-95C7-1971F0E675B5}">
      <dsp:nvSpPr>
        <dsp:cNvPr id="0" name=""/>
        <dsp:cNvSpPr/>
      </dsp:nvSpPr>
      <dsp:spPr>
        <a:xfrm>
          <a:off x="1527363" y="536386"/>
          <a:ext cx="3574672" cy="3574672"/>
        </a:xfrm>
        <a:prstGeom prst="blockArc">
          <a:avLst>
            <a:gd name="adj1" fmla="val 9000000"/>
            <a:gd name="adj2" fmla="val 16200000"/>
            <a:gd name="adj3" fmla="val 4642"/>
          </a:avLst>
        </a:prstGeom>
        <a:solidFill>
          <a:srgbClr val="00B0F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B8C718-A7FA-499E-BF56-3C7AD0FB1E72}">
      <dsp:nvSpPr>
        <dsp:cNvPr id="0" name=""/>
        <dsp:cNvSpPr/>
      </dsp:nvSpPr>
      <dsp:spPr>
        <a:xfrm>
          <a:off x="1527363" y="536386"/>
          <a:ext cx="3574672" cy="3574672"/>
        </a:xfrm>
        <a:prstGeom prst="blockArc">
          <a:avLst>
            <a:gd name="adj1" fmla="val 1800000"/>
            <a:gd name="adj2" fmla="val 9000000"/>
            <a:gd name="adj3" fmla="val 4642"/>
          </a:avLst>
        </a:prstGeom>
        <a:solidFill>
          <a:srgbClr val="00B0F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3C75C6-F82D-4658-BCDF-EFE8238ADB16}">
      <dsp:nvSpPr>
        <dsp:cNvPr id="0" name=""/>
        <dsp:cNvSpPr/>
      </dsp:nvSpPr>
      <dsp:spPr>
        <a:xfrm>
          <a:off x="1527363" y="536386"/>
          <a:ext cx="3574672" cy="3574672"/>
        </a:xfrm>
        <a:prstGeom prst="blockArc">
          <a:avLst>
            <a:gd name="adj1" fmla="val 16200000"/>
            <a:gd name="adj2" fmla="val 1800000"/>
            <a:gd name="adj3" fmla="val 4642"/>
          </a:avLst>
        </a:prstGeom>
        <a:solidFill>
          <a:srgbClr val="00B0F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1A2A5F-DB52-4AF7-8623-E0084CF8EB93}">
      <dsp:nvSpPr>
        <dsp:cNvPr id="0" name=""/>
        <dsp:cNvSpPr/>
      </dsp:nvSpPr>
      <dsp:spPr>
        <a:xfrm>
          <a:off x="2491689" y="1500712"/>
          <a:ext cx="1646020" cy="1646020"/>
        </a:xfrm>
        <a:prstGeom prst="ellipse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err="1" smtClean="0"/>
            <a:t>Konsep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dasar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Komoditas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pangan</a:t>
          </a:r>
          <a:endParaRPr lang="en-US" sz="1900" kern="1200" dirty="0"/>
        </a:p>
      </dsp:txBody>
      <dsp:txXfrm>
        <a:off x="2732743" y="1741766"/>
        <a:ext cx="1163912" cy="1163912"/>
      </dsp:txXfrm>
    </dsp:sp>
    <dsp:sp modelId="{84C63FD4-0B5E-4DE4-ABDA-F843775D97EC}">
      <dsp:nvSpPr>
        <dsp:cNvPr id="0" name=""/>
        <dsp:cNvSpPr/>
      </dsp:nvSpPr>
      <dsp:spPr>
        <a:xfrm>
          <a:off x="2738592" y="1758"/>
          <a:ext cx="1152214" cy="1152214"/>
        </a:xfrm>
        <a:prstGeom prst="ellipse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err="1" smtClean="0"/>
            <a:t>Nabati</a:t>
          </a:r>
          <a:endParaRPr lang="en-US" sz="1500" kern="1200" dirty="0"/>
        </a:p>
      </dsp:txBody>
      <dsp:txXfrm>
        <a:off x="2907330" y="170496"/>
        <a:ext cx="814738" cy="814738"/>
      </dsp:txXfrm>
    </dsp:sp>
    <dsp:sp modelId="{E02D04B8-EF3C-4EE9-8013-13C085F36D28}">
      <dsp:nvSpPr>
        <dsp:cNvPr id="0" name=""/>
        <dsp:cNvSpPr/>
      </dsp:nvSpPr>
      <dsp:spPr>
        <a:xfrm>
          <a:off x="4250548" y="2620543"/>
          <a:ext cx="1152214" cy="1152214"/>
        </a:xfrm>
        <a:prstGeom prst="ellipse">
          <a:avLst/>
        </a:prstGeom>
        <a:solidFill>
          <a:schemeClr val="accent6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err="1" smtClean="0"/>
            <a:t>Hewani</a:t>
          </a:r>
          <a:endParaRPr lang="en-US" sz="1500" kern="1200" dirty="0"/>
        </a:p>
      </dsp:txBody>
      <dsp:txXfrm>
        <a:off x="4419286" y="2789281"/>
        <a:ext cx="814738" cy="814738"/>
      </dsp:txXfrm>
    </dsp:sp>
    <dsp:sp modelId="{5533626A-49DC-4D21-9061-2934834F57B2}">
      <dsp:nvSpPr>
        <dsp:cNvPr id="0" name=""/>
        <dsp:cNvSpPr/>
      </dsp:nvSpPr>
      <dsp:spPr>
        <a:xfrm>
          <a:off x="1226636" y="2620543"/>
          <a:ext cx="1152214" cy="1152214"/>
        </a:xfrm>
        <a:prstGeom prst="ellipse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err="1" smtClean="0"/>
            <a:t>Ingredien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Pangan</a:t>
          </a:r>
          <a:endParaRPr lang="en-US" sz="1500" kern="1200" dirty="0"/>
        </a:p>
      </dsp:txBody>
      <dsp:txXfrm>
        <a:off x="1395374" y="2789281"/>
        <a:ext cx="814738" cy="8147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22A6D-6923-4266-A5A0-49B1AD5B4853}" type="datetimeFigureOut">
              <a:rPr lang="en-US" smtClean="0"/>
              <a:pPr/>
              <a:t>9/4/2018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2AAE3-05BC-40CB-B0F3-6F350B531D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22A6D-6923-4266-A5A0-49B1AD5B4853}" type="datetimeFigureOut">
              <a:rPr lang="en-US" smtClean="0"/>
              <a:pPr/>
              <a:t>9/4/2018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2AAE3-05BC-40CB-B0F3-6F350B531D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22A6D-6923-4266-A5A0-49B1AD5B4853}" type="datetimeFigureOut">
              <a:rPr lang="en-US" smtClean="0"/>
              <a:pPr/>
              <a:t>9/4/2018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2AAE3-05BC-40CB-B0F3-6F350B531D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22A6D-6923-4266-A5A0-49B1AD5B4853}" type="datetimeFigureOut">
              <a:rPr lang="en-US" smtClean="0"/>
              <a:pPr/>
              <a:t>9/4/2018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2AAE3-05BC-40CB-B0F3-6F350B531D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22A6D-6923-4266-A5A0-49B1AD5B4853}" type="datetimeFigureOut">
              <a:rPr lang="en-US" smtClean="0"/>
              <a:pPr/>
              <a:t>9/4/2018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2AAE3-05BC-40CB-B0F3-6F350B531D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22A6D-6923-4266-A5A0-49B1AD5B4853}" type="datetimeFigureOut">
              <a:rPr lang="en-US" smtClean="0"/>
              <a:pPr/>
              <a:t>9/4/2018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2AAE3-05BC-40CB-B0F3-6F350B531D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22A6D-6923-4266-A5A0-49B1AD5B4853}" type="datetimeFigureOut">
              <a:rPr lang="en-US" smtClean="0"/>
              <a:pPr/>
              <a:t>9/4/2018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2AAE3-05BC-40CB-B0F3-6F350B531D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22A6D-6923-4266-A5A0-49B1AD5B4853}" type="datetimeFigureOut">
              <a:rPr lang="en-US" smtClean="0"/>
              <a:pPr/>
              <a:t>9/4/2018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2AAE3-05BC-40CB-B0F3-6F350B531D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22A6D-6923-4266-A5A0-49B1AD5B4853}" type="datetimeFigureOut">
              <a:rPr lang="en-US" smtClean="0"/>
              <a:pPr/>
              <a:t>9/4/2018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2AAE3-05BC-40CB-B0F3-6F350B531D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22A6D-6923-4266-A5A0-49B1AD5B4853}" type="datetimeFigureOut">
              <a:rPr lang="en-US" smtClean="0"/>
              <a:pPr/>
              <a:t>9/4/2018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2AAE3-05BC-40CB-B0F3-6F350B531D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22A6D-6923-4266-A5A0-49B1AD5B4853}" type="datetimeFigureOut">
              <a:rPr lang="en-US" smtClean="0"/>
              <a:pPr/>
              <a:t>9/4/2018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2AAE3-05BC-40CB-B0F3-6F350B531D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D22A6D-6923-4266-A5A0-49B1AD5B4853}" type="datetimeFigureOut">
              <a:rPr lang="en-US" smtClean="0"/>
              <a:pPr/>
              <a:t>9/4/2018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E2AAE3-05BC-40CB-B0F3-6F350B531D3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81200" y="0"/>
            <a:ext cx="6477000" cy="1470025"/>
          </a:xfrm>
        </p:spPr>
        <p:txBody>
          <a:bodyPr/>
          <a:lstStyle/>
          <a:p>
            <a:r>
              <a:rPr lang="en-US" dirty="0" err="1" smtClean="0"/>
              <a:t>Kontrak</a:t>
            </a:r>
            <a:r>
              <a:rPr lang="en-US" dirty="0" smtClean="0"/>
              <a:t> </a:t>
            </a:r>
            <a:r>
              <a:rPr lang="en-US" dirty="0" err="1" smtClean="0"/>
              <a:t>perkuliahan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1755775"/>
            <a:ext cx="6324600" cy="606425"/>
          </a:xfrm>
        </p:spPr>
        <p:txBody>
          <a:bodyPr>
            <a:noAutofit/>
          </a:bodyPr>
          <a:lstStyle/>
          <a:p>
            <a:r>
              <a:rPr lang="en-US" sz="4000" b="1" dirty="0" err="1" smtClean="0">
                <a:solidFill>
                  <a:schemeClr val="tx1"/>
                </a:solidFill>
              </a:rPr>
              <a:t>Ilmu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>
                <a:solidFill>
                  <a:schemeClr val="tx1"/>
                </a:solidFill>
              </a:rPr>
              <a:t>P</a:t>
            </a:r>
            <a:r>
              <a:rPr lang="en-US" sz="4000" b="1" dirty="0" err="1" smtClean="0">
                <a:solidFill>
                  <a:schemeClr val="tx1"/>
                </a:solidFill>
              </a:rPr>
              <a:t>engetahuan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Bahan</a:t>
            </a:r>
            <a:endParaRPr lang="en-US" sz="4000" b="1" dirty="0">
              <a:solidFill>
                <a:schemeClr val="tx1"/>
              </a:solidFill>
            </a:endParaRPr>
          </a:p>
        </p:txBody>
      </p:sp>
      <p:pic>
        <p:nvPicPr>
          <p:cNvPr id="4" name="Picture 3" descr="Logo_Universitas_PGRI_Semara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057400"/>
            <a:ext cx="1733550" cy="228981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2514600" y="1143000"/>
            <a:ext cx="47600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/>
              <a:t>SEMESTER GASAL TAHUN </a:t>
            </a:r>
            <a:r>
              <a:rPr lang="en-US" sz="2800" b="1" dirty="0" smtClean="0"/>
              <a:t>2018</a:t>
            </a:r>
            <a:endParaRPr lang="en-US" sz="2800" dirty="0"/>
          </a:p>
        </p:txBody>
      </p:sp>
      <p:pic>
        <p:nvPicPr>
          <p:cNvPr id="17409" name="Picture 1" descr="C:\Users\new\Pictures\2_1_4-Phot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0" y="2895600"/>
            <a:ext cx="4470400" cy="33528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457200" y="4419600"/>
            <a:ext cx="181241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Teknologi</a:t>
            </a:r>
            <a:r>
              <a:rPr lang="en-US" dirty="0" smtClean="0"/>
              <a:t> </a:t>
            </a:r>
            <a:r>
              <a:rPr lang="en-US" dirty="0" err="1" smtClean="0"/>
              <a:t>Pangan</a:t>
            </a:r>
            <a:endParaRPr lang="en-US" dirty="0" smtClean="0"/>
          </a:p>
          <a:p>
            <a:r>
              <a:rPr lang="en-US" dirty="0" err="1" smtClean="0"/>
              <a:t>Fakultas</a:t>
            </a:r>
            <a:r>
              <a:rPr lang="en-US" dirty="0" smtClean="0"/>
              <a:t> </a:t>
            </a:r>
            <a:r>
              <a:rPr lang="en-US" dirty="0" err="1" smtClean="0"/>
              <a:t>Teknik</a:t>
            </a:r>
            <a:endParaRPr lang="en-US" dirty="0" smtClean="0"/>
          </a:p>
          <a:p>
            <a:pPr algn="ctr"/>
            <a:r>
              <a:rPr lang="en-US" dirty="0" smtClean="0"/>
              <a:t>UPGRIS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429000"/>
            <a:ext cx="9144000" cy="1752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990600"/>
            <a:ext cx="9144000" cy="17526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85800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err="1" smtClean="0"/>
              <a:t>Dosen</a:t>
            </a:r>
            <a:r>
              <a:rPr lang="en-US" dirty="0" smtClean="0"/>
              <a:t> </a:t>
            </a:r>
            <a:r>
              <a:rPr lang="en-US" dirty="0" err="1" smtClean="0"/>
              <a:t>pengampu</a:t>
            </a:r>
            <a:endParaRPr lang="en-US" dirty="0"/>
          </a:p>
        </p:txBody>
      </p:sp>
      <p:sp>
        <p:nvSpPr>
          <p:cNvPr id="4" name="Text Placeholder 6"/>
          <p:cNvSpPr txBox="1">
            <a:spLocks/>
          </p:cNvSpPr>
          <p:nvPr/>
        </p:nvSpPr>
        <p:spPr>
          <a:xfrm>
            <a:off x="1905000" y="1000125"/>
            <a:ext cx="5715000" cy="1752600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 fontScale="775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Ketua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Umar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Hafidz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Asy’ari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Hasbullah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S.TP., M.Sc.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S1 </a:t>
            </a: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Sebelas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Maret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University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S2 </a:t>
            </a: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Gadjah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Mada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University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(Focus: Postharvest Tech and Sensory Tech )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076325"/>
            <a:ext cx="1092660" cy="15906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Text Placeholder 8"/>
          <p:cNvSpPr txBox="1">
            <a:spLocks/>
          </p:cNvSpPr>
          <p:nvPr/>
        </p:nvSpPr>
        <p:spPr>
          <a:xfrm>
            <a:off x="1981200" y="3352800"/>
            <a:ext cx="5638800" cy="1752600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 fontScale="8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Anggota</a:t>
            </a:r>
            <a:r>
              <a:rPr kumimoji="0" lang="en-US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3300" dirty="0" err="1" smtClean="0"/>
              <a:t>Rizky</a:t>
            </a:r>
            <a:r>
              <a:rPr lang="en-US" sz="3300" dirty="0" smtClean="0"/>
              <a:t> </a:t>
            </a:r>
            <a:r>
              <a:rPr lang="en-US" sz="3300" dirty="0" err="1" smtClean="0"/>
              <a:t>Muliani</a:t>
            </a:r>
            <a:r>
              <a:rPr lang="en-US" sz="3300" dirty="0" smtClean="0"/>
              <a:t>, </a:t>
            </a:r>
            <a:r>
              <a:rPr lang="en-US" sz="3300" dirty="0" err="1" smtClean="0"/>
              <a:t>SPi</a:t>
            </a:r>
            <a:r>
              <a:rPr lang="en-US" sz="3300" dirty="0" smtClean="0"/>
              <a:t>, </a:t>
            </a:r>
            <a:r>
              <a:rPr lang="en-US" sz="3300" dirty="0" err="1" smtClean="0"/>
              <a:t>MSi</a:t>
            </a:r>
            <a:r>
              <a:rPr lang="en-US" sz="3300" dirty="0" smtClean="0"/>
              <a:t>.</a:t>
            </a:r>
            <a:endParaRPr kumimoji="0" lang="en-US" sz="33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S1 </a:t>
            </a:r>
            <a:r>
              <a:rPr kumimoji="0" lang="en-US" sz="17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Diponegoro</a:t>
            </a:r>
            <a:r>
              <a:rPr kumimoji="0" lang="en-US" sz="1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University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S2 </a:t>
            </a:r>
            <a:r>
              <a:rPr kumimoji="0" lang="en-US" sz="17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Diponegoro</a:t>
            </a:r>
            <a:r>
              <a:rPr kumimoji="0" lang="en-US" sz="1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University</a:t>
            </a:r>
          </a:p>
          <a:p>
            <a:pPr lvl="0">
              <a:spcBef>
                <a:spcPct val="20000"/>
              </a:spcBef>
              <a:defRPr/>
            </a:pPr>
            <a:r>
              <a:rPr kumimoji="0" lang="en-US" sz="1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S3</a:t>
            </a:r>
            <a:r>
              <a:rPr kumimoji="0" lang="en-US" sz="17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lang="en-US" sz="1700" dirty="0" err="1" smtClean="0"/>
              <a:t>Diponegoro</a:t>
            </a:r>
            <a:r>
              <a:rPr lang="en-US" sz="1700" dirty="0" smtClean="0"/>
              <a:t> University</a:t>
            </a:r>
            <a:endParaRPr kumimoji="0" lang="en-US" sz="17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(Focus: Sea and Land Environment)</a:t>
            </a: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3478990"/>
            <a:ext cx="1190625" cy="155021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8200"/>
          </a:xfrm>
        </p:spPr>
        <p:txBody>
          <a:bodyPr/>
          <a:lstStyle/>
          <a:p>
            <a:r>
              <a:rPr lang="en-US" dirty="0" err="1" smtClean="0"/>
              <a:t>Deskripsi</a:t>
            </a:r>
            <a:r>
              <a:rPr lang="en-US" dirty="0" smtClean="0"/>
              <a:t> </a:t>
            </a:r>
            <a:r>
              <a:rPr lang="en-US" dirty="0" err="1" smtClean="0"/>
              <a:t>mata</a:t>
            </a:r>
            <a:r>
              <a:rPr lang="en-US" dirty="0" smtClean="0"/>
              <a:t> </a:t>
            </a:r>
            <a:r>
              <a:rPr lang="en-US" dirty="0" err="1" smtClean="0"/>
              <a:t>kuliah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1524000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 fontScale="85000" lnSpcReduction="20000"/>
          </a:bodyPr>
          <a:lstStyle/>
          <a:p>
            <a:r>
              <a:rPr lang="en-US" dirty="0"/>
              <a:t>Mata </a:t>
            </a:r>
            <a:r>
              <a:rPr lang="en-US" dirty="0" err="1"/>
              <a:t>kuliah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mata</a:t>
            </a:r>
            <a:r>
              <a:rPr lang="en-US" dirty="0"/>
              <a:t> </a:t>
            </a:r>
            <a:r>
              <a:rPr lang="en-US" dirty="0" err="1"/>
              <a:t>kuliah</a:t>
            </a:r>
            <a:r>
              <a:rPr lang="en-US" dirty="0"/>
              <a:t> </a:t>
            </a:r>
            <a:r>
              <a:rPr lang="en-US" dirty="0" err="1"/>
              <a:t>dasar</a:t>
            </a:r>
            <a:r>
              <a:rPr lang="en-US" dirty="0"/>
              <a:t> </a:t>
            </a:r>
            <a:r>
              <a:rPr lang="en-US" dirty="0" err="1"/>
              <a:t>teknologi</a:t>
            </a:r>
            <a:r>
              <a:rPr lang="en-US" dirty="0"/>
              <a:t> </a:t>
            </a:r>
            <a:r>
              <a:rPr lang="en-US" dirty="0" err="1"/>
              <a:t>pangan</a:t>
            </a:r>
            <a:r>
              <a:rPr lang="en-US" dirty="0"/>
              <a:t> yang </a:t>
            </a:r>
            <a:r>
              <a:rPr lang="en-US" b="1" dirty="0" err="1"/>
              <a:t>wajib</a:t>
            </a:r>
            <a:r>
              <a:rPr lang="en-US" dirty="0"/>
              <a:t> </a:t>
            </a:r>
            <a:r>
              <a:rPr lang="en-US" dirty="0" err="1"/>
              <a:t>diikuti</a:t>
            </a:r>
            <a:r>
              <a:rPr lang="en-US" dirty="0"/>
              <a:t> </a:t>
            </a:r>
            <a:r>
              <a:rPr lang="en-US" dirty="0" err="1"/>
              <a:t>mahasiswa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program S1. </a:t>
            </a:r>
            <a:endParaRPr lang="en-US" dirty="0" smtClean="0"/>
          </a:p>
          <a:p>
            <a:r>
              <a:rPr lang="en-US" dirty="0" err="1" smtClean="0"/>
              <a:t>Pengetahuan</a:t>
            </a:r>
            <a:r>
              <a:rPr lang="en-US" dirty="0" smtClean="0"/>
              <a:t> </a:t>
            </a:r>
            <a:r>
              <a:rPr lang="en-US" dirty="0" err="1"/>
              <a:t>bahan</a:t>
            </a:r>
            <a:r>
              <a:rPr lang="en-US" dirty="0"/>
              <a:t> </a:t>
            </a:r>
            <a:r>
              <a:rPr lang="en-US" dirty="0" err="1"/>
              <a:t>pangan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b="1" dirty="0" err="1"/>
              <a:t>dasar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mempelajari</a:t>
            </a:r>
            <a:r>
              <a:rPr lang="en-US" dirty="0"/>
              <a:t> </a:t>
            </a:r>
            <a:r>
              <a:rPr lang="en-US" dirty="0" err="1"/>
              <a:t>mata</a:t>
            </a:r>
            <a:r>
              <a:rPr lang="en-US" dirty="0"/>
              <a:t> </a:t>
            </a:r>
            <a:r>
              <a:rPr lang="en-US" dirty="0" err="1"/>
              <a:t>kuliah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semester </a:t>
            </a:r>
            <a:r>
              <a:rPr lang="en-US" dirty="0" err="1"/>
              <a:t>selanjutnya</a:t>
            </a:r>
            <a:r>
              <a:rPr lang="en-US" dirty="0"/>
              <a:t>. </a:t>
            </a:r>
            <a:endParaRPr lang="en-US" dirty="0" smtClean="0"/>
          </a:p>
        </p:txBody>
      </p:sp>
      <p:graphicFrame>
        <p:nvGraphicFramePr>
          <p:cNvPr id="4" name="Diagram 3"/>
          <p:cNvGraphicFramePr/>
          <p:nvPr/>
        </p:nvGraphicFramePr>
        <p:xfrm>
          <a:off x="1066800" y="2590800"/>
          <a:ext cx="6629400" cy="4343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86200"/>
            <a:ext cx="8229600" cy="2773363"/>
          </a:xfrm>
        </p:spPr>
        <p:txBody>
          <a:bodyPr>
            <a:normAutofit fontScale="77500" lnSpcReduction="20000"/>
          </a:bodyPr>
          <a:lstStyle/>
          <a:p>
            <a:r>
              <a:rPr lang="en-US" dirty="0" err="1" smtClean="0"/>
              <a:t>Komoditas</a:t>
            </a:r>
            <a:r>
              <a:rPr lang="en-US" dirty="0" smtClean="0"/>
              <a:t> </a:t>
            </a:r>
            <a:r>
              <a:rPr lang="en-US" dirty="0" err="1" smtClean="0"/>
              <a:t>pangan</a:t>
            </a:r>
            <a:r>
              <a:rPr lang="en-US" dirty="0" smtClean="0"/>
              <a:t> </a:t>
            </a:r>
            <a:r>
              <a:rPr lang="en-US" b="1" dirty="0" err="1" smtClean="0"/>
              <a:t>nabati</a:t>
            </a:r>
            <a:r>
              <a:rPr lang="en-US" b="1" dirty="0" smtClean="0"/>
              <a:t> </a:t>
            </a:r>
            <a:r>
              <a:rPr lang="en-US" dirty="0" err="1" smtClean="0"/>
              <a:t>mencakup</a:t>
            </a:r>
            <a:r>
              <a:rPr lang="en-US" dirty="0" smtClean="0"/>
              <a:t> </a:t>
            </a:r>
            <a:r>
              <a:rPr lang="en-US" dirty="0" err="1" smtClean="0"/>
              <a:t>buah-buahan</a:t>
            </a:r>
            <a:r>
              <a:rPr lang="en-US" dirty="0" smtClean="0"/>
              <a:t>, </a:t>
            </a:r>
            <a:r>
              <a:rPr lang="en-US" dirty="0" err="1" smtClean="0"/>
              <a:t>sayuran</a:t>
            </a:r>
            <a:r>
              <a:rPr lang="en-US" dirty="0" smtClean="0"/>
              <a:t>, </a:t>
            </a:r>
            <a:r>
              <a:rPr lang="en-US" dirty="0" err="1" smtClean="0"/>
              <a:t>serealia</a:t>
            </a:r>
            <a:r>
              <a:rPr lang="en-US" dirty="0" smtClean="0"/>
              <a:t>, </a:t>
            </a:r>
            <a:r>
              <a:rPr lang="en-US" dirty="0" err="1" smtClean="0"/>
              <a:t>leguminosa</a:t>
            </a:r>
            <a:r>
              <a:rPr lang="en-US" dirty="0" smtClean="0"/>
              <a:t>, </a:t>
            </a:r>
            <a:r>
              <a:rPr lang="en-US" dirty="0" err="1" smtClean="0"/>
              <a:t>umbi-umbian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rumput</a:t>
            </a:r>
            <a:r>
              <a:rPr lang="en-US" dirty="0" smtClean="0"/>
              <a:t> </a:t>
            </a:r>
            <a:r>
              <a:rPr lang="en-US" dirty="0" err="1" smtClean="0"/>
              <a:t>laut</a:t>
            </a:r>
            <a:r>
              <a:rPr lang="en-US" dirty="0" smtClean="0"/>
              <a:t>. </a:t>
            </a:r>
          </a:p>
          <a:p>
            <a:r>
              <a:rPr lang="en-US" dirty="0" err="1" smtClean="0"/>
              <a:t>Komoditas</a:t>
            </a:r>
            <a:r>
              <a:rPr lang="en-US" dirty="0" smtClean="0"/>
              <a:t> </a:t>
            </a:r>
            <a:r>
              <a:rPr lang="en-US" dirty="0" err="1" smtClean="0"/>
              <a:t>pangan</a:t>
            </a:r>
            <a:r>
              <a:rPr lang="en-US" dirty="0" smtClean="0"/>
              <a:t> </a:t>
            </a:r>
            <a:r>
              <a:rPr lang="en-US" b="1" dirty="0" err="1" smtClean="0"/>
              <a:t>hewani</a:t>
            </a:r>
            <a:r>
              <a:rPr lang="en-US" b="1" dirty="0" smtClean="0"/>
              <a:t> </a:t>
            </a:r>
            <a:r>
              <a:rPr lang="en-US" dirty="0" err="1" smtClean="0"/>
              <a:t>mencakup</a:t>
            </a:r>
            <a:r>
              <a:rPr lang="en-US" dirty="0" smtClean="0"/>
              <a:t> </a:t>
            </a:r>
            <a:r>
              <a:rPr lang="en-US" dirty="0" err="1" smtClean="0"/>
              <a:t>telur</a:t>
            </a:r>
            <a:r>
              <a:rPr lang="en-US" dirty="0" smtClean="0"/>
              <a:t>, </a:t>
            </a:r>
            <a:r>
              <a:rPr lang="en-US" dirty="0" err="1" smtClean="0"/>
              <a:t>susu</a:t>
            </a:r>
            <a:r>
              <a:rPr lang="en-US" dirty="0" smtClean="0"/>
              <a:t>, </a:t>
            </a:r>
            <a:r>
              <a:rPr lang="en-US" dirty="0" err="1" smtClean="0"/>
              <a:t>unggas</a:t>
            </a:r>
            <a:r>
              <a:rPr lang="en-US" dirty="0" smtClean="0"/>
              <a:t>, </a:t>
            </a:r>
            <a:r>
              <a:rPr lang="en-US" dirty="0" err="1" smtClean="0"/>
              <a:t>daging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ikan</a:t>
            </a:r>
            <a:r>
              <a:rPr lang="en-US" dirty="0" smtClean="0"/>
              <a:t>. </a:t>
            </a:r>
          </a:p>
          <a:p>
            <a:r>
              <a:rPr lang="en-US" dirty="0" err="1" smtClean="0"/>
              <a:t>Komoditas</a:t>
            </a:r>
            <a:r>
              <a:rPr lang="en-US" dirty="0" smtClean="0"/>
              <a:t> </a:t>
            </a:r>
            <a:r>
              <a:rPr lang="en-US" b="1" dirty="0" smtClean="0"/>
              <a:t>ingredient </a:t>
            </a:r>
            <a:r>
              <a:rPr lang="en-US" b="1" dirty="0" err="1" smtClean="0"/>
              <a:t>pangan</a:t>
            </a:r>
            <a:r>
              <a:rPr lang="en-US" b="1" dirty="0" smtClean="0"/>
              <a:t> </a:t>
            </a:r>
            <a:r>
              <a:rPr lang="en-US" dirty="0" err="1" smtClean="0"/>
              <a:t>meliputi</a:t>
            </a:r>
            <a:r>
              <a:rPr lang="en-US" dirty="0" smtClean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penyegar</a:t>
            </a:r>
            <a:r>
              <a:rPr lang="en-US" dirty="0" smtClean="0"/>
              <a:t>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 smtClean="0"/>
              <a:t>teh</a:t>
            </a:r>
            <a:r>
              <a:rPr lang="en-US" dirty="0" smtClean="0"/>
              <a:t>, kopi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coklat</a:t>
            </a:r>
            <a:r>
              <a:rPr lang="en-US" dirty="0" smtClean="0"/>
              <a:t>, </a:t>
            </a:r>
            <a:r>
              <a:rPr lang="en-US" dirty="0" err="1" smtClean="0"/>
              <a:t>rempah-rempah</a:t>
            </a:r>
            <a:r>
              <a:rPr lang="en-US" dirty="0" smtClean="0"/>
              <a:t>, </a:t>
            </a:r>
            <a:r>
              <a:rPr lang="en-US" dirty="0" err="1" smtClean="0"/>
              <a:t>minyak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lemak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nira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0" y="0"/>
            <a:ext cx="6629400" cy="35575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Capaian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dirty="0" err="1"/>
              <a:t>Setelah</a:t>
            </a:r>
            <a:r>
              <a:rPr lang="en-US" dirty="0"/>
              <a:t> </a:t>
            </a:r>
            <a:r>
              <a:rPr lang="en-US" dirty="0" err="1"/>
              <a:t>mengikuti</a:t>
            </a:r>
            <a:r>
              <a:rPr lang="en-US" dirty="0"/>
              <a:t> </a:t>
            </a:r>
            <a:r>
              <a:rPr lang="en-US" dirty="0" err="1"/>
              <a:t>mata</a:t>
            </a:r>
            <a:r>
              <a:rPr lang="en-US" dirty="0"/>
              <a:t> </a:t>
            </a:r>
            <a:r>
              <a:rPr lang="en-US" dirty="0" err="1"/>
              <a:t>kuliah</a:t>
            </a:r>
            <a:r>
              <a:rPr lang="en-US" dirty="0"/>
              <a:t> </a:t>
            </a:r>
            <a:r>
              <a:rPr lang="en-US" dirty="0" err="1"/>
              <a:t>Ilmu</a:t>
            </a:r>
            <a:r>
              <a:rPr lang="en-US" dirty="0"/>
              <a:t> </a:t>
            </a:r>
            <a:r>
              <a:rPr lang="en-US" dirty="0" err="1"/>
              <a:t>Pengetahuan</a:t>
            </a:r>
            <a:r>
              <a:rPr lang="en-US" dirty="0"/>
              <a:t> </a:t>
            </a:r>
            <a:r>
              <a:rPr lang="en-US" dirty="0" err="1"/>
              <a:t>Bahan</a:t>
            </a:r>
            <a:r>
              <a:rPr lang="en-US" dirty="0"/>
              <a:t>, </a:t>
            </a:r>
            <a:r>
              <a:rPr lang="en-US" dirty="0" err="1"/>
              <a:t>mahasiswa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b="1" dirty="0" err="1"/>
              <a:t>membangun</a:t>
            </a:r>
            <a:r>
              <a:rPr lang="en-US" b="1" dirty="0"/>
              <a:t> </a:t>
            </a:r>
            <a:r>
              <a:rPr lang="en-US" b="1" dirty="0" err="1"/>
              <a:t>pemahaman</a:t>
            </a:r>
            <a:r>
              <a:rPr lang="en-US" b="1" dirty="0"/>
              <a:t> </a:t>
            </a:r>
            <a:r>
              <a:rPr lang="en-US" b="1" dirty="0" err="1"/>
              <a:t>konsep</a:t>
            </a:r>
            <a:r>
              <a:rPr lang="en-US" b="1" dirty="0"/>
              <a:t> </a:t>
            </a:r>
            <a:r>
              <a:rPr lang="en-US" b="1" dirty="0" err="1"/>
              <a:t>dasar</a:t>
            </a:r>
            <a:r>
              <a:rPr lang="en-US" b="1" dirty="0"/>
              <a:t> </a:t>
            </a:r>
            <a:r>
              <a:rPr lang="en-US" dirty="0" err="1"/>
              <a:t>pengetahuan</a:t>
            </a:r>
            <a:r>
              <a:rPr lang="en-US" dirty="0"/>
              <a:t> </a:t>
            </a:r>
            <a:r>
              <a:rPr lang="en-US" dirty="0" err="1"/>
              <a:t>bahan</a:t>
            </a:r>
            <a:r>
              <a:rPr lang="en-US" dirty="0"/>
              <a:t> </a:t>
            </a:r>
            <a:r>
              <a:rPr lang="en-US" dirty="0" err="1"/>
              <a:t>pangan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bekal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mempelajari</a:t>
            </a:r>
            <a:r>
              <a:rPr lang="en-US" dirty="0"/>
              <a:t> </a:t>
            </a:r>
            <a:r>
              <a:rPr lang="en-US" dirty="0" err="1"/>
              <a:t>matakuliah</a:t>
            </a:r>
            <a:r>
              <a:rPr lang="en-US" dirty="0"/>
              <a:t> lain yang </a:t>
            </a:r>
            <a:r>
              <a:rPr lang="en-US" dirty="0" err="1"/>
              <a:t>terkait</a:t>
            </a:r>
            <a:r>
              <a:rPr lang="en-US" dirty="0"/>
              <a:t> </a:t>
            </a:r>
            <a:r>
              <a:rPr lang="en-US" dirty="0" err="1"/>
              <a:t>bahan</a:t>
            </a:r>
            <a:r>
              <a:rPr lang="en-US" dirty="0"/>
              <a:t> </a:t>
            </a:r>
            <a:r>
              <a:rPr lang="en-US" dirty="0" err="1"/>
              <a:t>pangan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0" y="274638"/>
            <a:ext cx="3886200" cy="11430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Materi</a:t>
            </a:r>
            <a:r>
              <a:rPr lang="en-US" dirty="0" smtClean="0"/>
              <a:t> </a:t>
            </a:r>
            <a:r>
              <a:rPr lang="en-US" dirty="0" err="1" smtClean="0"/>
              <a:t>perkuliahan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381000"/>
            <a:ext cx="4419600" cy="5257800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70000" lnSpcReduction="20000"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en-US" dirty="0" err="1"/>
              <a:t>Kontrak</a:t>
            </a:r>
            <a:r>
              <a:rPr lang="en-US" dirty="0"/>
              <a:t> </a:t>
            </a:r>
            <a:r>
              <a:rPr lang="en-US" dirty="0" err="1"/>
              <a:t>perkuliahan</a:t>
            </a:r>
            <a:r>
              <a:rPr lang="en-US" dirty="0"/>
              <a:t> (</a:t>
            </a:r>
            <a:r>
              <a:rPr lang="en-US" dirty="0" smtClean="0"/>
              <a:t>UHA &amp; RM)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en-US" dirty="0" err="1"/>
              <a:t>Buah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Sayuran</a:t>
            </a:r>
            <a:r>
              <a:rPr lang="en-US" dirty="0"/>
              <a:t> (</a:t>
            </a:r>
            <a:r>
              <a:rPr lang="en-US" dirty="0" smtClean="0"/>
              <a:t>UHA</a:t>
            </a:r>
            <a:r>
              <a:rPr lang="en-US" dirty="0"/>
              <a:t>)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dirty="0" err="1"/>
              <a:t>Serealia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Leguminosa</a:t>
            </a:r>
            <a:r>
              <a:rPr lang="en-US" dirty="0"/>
              <a:t> (UHA</a:t>
            </a:r>
            <a:r>
              <a:rPr lang="en-US" dirty="0" smtClean="0"/>
              <a:t>)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en-US" dirty="0" err="1"/>
              <a:t>Umbi-umbian</a:t>
            </a:r>
            <a:r>
              <a:rPr lang="en-US" dirty="0"/>
              <a:t> (UHA)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dirty="0" err="1"/>
              <a:t>Lemak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Minyak</a:t>
            </a:r>
            <a:r>
              <a:rPr lang="en-US" dirty="0"/>
              <a:t> </a:t>
            </a:r>
            <a:r>
              <a:rPr lang="en-US" dirty="0" smtClean="0"/>
              <a:t>(UHA) 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en-US" dirty="0" err="1"/>
              <a:t>Bahan</a:t>
            </a:r>
            <a:r>
              <a:rPr lang="en-US" dirty="0"/>
              <a:t> </a:t>
            </a:r>
            <a:r>
              <a:rPr lang="en-US" dirty="0" err="1"/>
              <a:t>Penyegar</a:t>
            </a:r>
            <a:r>
              <a:rPr lang="en-US" dirty="0"/>
              <a:t> (UHA)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dirty="0" err="1"/>
              <a:t>Rempah-rempah</a:t>
            </a:r>
            <a:r>
              <a:rPr lang="en-US" dirty="0"/>
              <a:t> (UHA)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dirty="0" err="1"/>
              <a:t>Nira</a:t>
            </a:r>
            <a:r>
              <a:rPr lang="en-US" dirty="0"/>
              <a:t> (UHA) </a:t>
            </a:r>
            <a:endParaRPr lang="en-US" dirty="0" smtClean="0"/>
          </a:p>
          <a:p>
            <a:pPr marL="514350" lvl="0" indent="-514350">
              <a:buFont typeface="+mj-lt"/>
              <a:buAutoNum type="arabicPeriod"/>
            </a:pPr>
            <a:r>
              <a:rPr lang="en-US" dirty="0" smtClean="0"/>
              <a:t>UTS</a:t>
            </a:r>
            <a:endParaRPr lang="en-US" dirty="0" smtClean="0"/>
          </a:p>
          <a:p>
            <a:pPr marL="514350" lvl="0" indent="-514350">
              <a:buFont typeface="+mj-lt"/>
              <a:buAutoNum type="arabicPeriod"/>
            </a:pPr>
            <a:r>
              <a:rPr lang="en-US" dirty="0" err="1"/>
              <a:t>Rumput</a:t>
            </a:r>
            <a:r>
              <a:rPr lang="en-US" dirty="0"/>
              <a:t> </a:t>
            </a:r>
            <a:r>
              <a:rPr lang="en-US" dirty="0" err="1"/>
              <a:t>laut</a:t>
            </a:r>
            <a:r>
              <a:rPr lang="en-US" dirty="0"/>
              <a:t> (RM) </a:t>
            </a:r>
            <a:r>
              <a:rPr lang="en-US" dirty="0" err="1"/>
              <a:t>Telur</a:t>
            </a:r>
            <a:r>
              <a:rPr lang="en-US" dirty="0"/>
              <a:t> </a:t>
            </a:r>
            <a:r>
              <a:rPr lang="en-US" dirty="0" smtClean="0"/>
              <a:t>(RM) 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en-US" dirty="0" err="1"/>
              <a:t>Susu</a:t>
            </a:r>
            <a:r>
              <a:rPr lang="en-US" dirty="0"/>
              <a:t> </a:t>
            </a:r>
            <a:r>
              <a:rPr lang="en-US" dirty="0" smtClean="0"/>
              <a:t>(RM) 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en-US" dirty="0" err="1"/>
              <a:t>Unggas</a:t>
            </a:r>
            <a:r>
              <a:rPr lang="en-US" dirty="0"/>
              <a:t> </a:t>
            </a:r>
            <a:r>
              <a:rPr lang="en-US" dirty="0" smtClean="0"/>
              <a:t>(RM) 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en-US" dirty="0" err="1"/>
              <a:t>Daging</a:t>
            </a:r>
            <a:r>
              <a:rPr lang="en-US" dirty="0"/>
              <a:t> </a:t>
            </a:r>
            <a:r>
              <a:rPr lang="en-US" dirty="0" smtClean="0"/>
              <a:t>(RM) 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en-US" dirty="0" err="1"/>
              <a:t>Ikan</a:t>
            </a:r>
            <a:r>
              <a:rPr lang="en-US" dirty="0"/>
              <a:t> (</a:t>
            </a:r>
            <a:r>
              <a:rPr lang="en-US" dirty="0" smtClean="0"/>
              <a:t>RM) </a:t>
            </a: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UAS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81600" y="1600200"/>
            <a:ext cx="3429000" cy="1600200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dirty="0" err="1" smtClean="0"/>
              <a:t>Keterangan</a:t>
            </a:r>
            <a:r>
              <a:rPr lang="en-US" dirty="0" smtClean="0"/>
              <a:t>:</a:t>
            </a:r>
          </a:p>
          <a:p>
            <a:pPr>
              <a:buNone/>
            </a:pPr>
            <a:r>
              <a:rPr lang="en-US" dirty="0" smtClean="0"/>
              <a:t>UHA = </a:t>
            </a:r>
            <a:r>
              <a:rPr lang="en-US" dirty="0" err="1" smtClean="0"/>
              <a:t>Umar</a:t>
            </a:r>
            <a:r>
              <a:rPr lang="en-US" dirty="0" smtClean="0"/>
              <a:t> </a:t>
            </a:r>
            <a:r>
              <a:rPr lang="en-US" dirty="0" err="1" smtClean="0"/>
              <a:t>Hafidz</a:t>
            </a:r>
            <a:r>
              <a:rPr lang="en-US" dirty="0" smtClean="0"/>
              <a:t> A. H.</a:t>
            </a:r>
          </a:p>
          <a:p>
            <a:pPr>
              <a:buNone/>
            </a:pPr>
            <a:r>
              <a:rPr lang="en-US" dirty="0" smtClean="0"/>
              <a:t>RM = Risky </a:t>
            </a:r>
            <a:r>
              <a:rPr lang="en-US" dirty="0" err="1" smtClean="0"/>
              <a:t>Muliani</a:t>
            </a:r>
            <a:r>
              <a:rPr lang="en-US" dirty="0" smtClean="0"/>
              <a:t> D.U.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43200" y="3200400"/>
            <a:ext cx="6153150" cy="34575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err="1" smtClean="0"/>
              <a:t>Tugas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05399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92500"/>
          </a:bodyPr>
          <a:lstStyle/>
          <a:p>
            <a:pPr lvl="0">
              <a:buNone/>
            </a:pPr>
            <a:r>
              <a:rPr lang="en-US" b="1" dirty="0" err="1"/>
              <a:t>Tugas</a:t>
            </a:r>
            <a:r>
              <a:rPr lang="en-US" b="1" dirty="0"/>
              <a:t> </a:t>
            </a:r>
            <a:r>
              <a:rPr lang="en-US" b="1" dirty="0" err="1"/>
              <a:t>Individu</a:t>
            </a:r>
            <a:r>
              <a:rPr lang="en-US" b="1" dirty="0"/>
              <a:t>  : </a:t>
            </a:r>
            <a:endParaRPr lang="en-US" b="1" dirty="0" smtClean="0"/>
          </a:p>
          <a:p>
            <a:r>
              <a:rPr lang="en-US" dirty="0" err="1" smtClean="0"/>
              <a:t>Menyusun</a:t>
            </a:r>
            <a:r>
              <a:rPr lang="en-US" dirty="0" smtClean="0"/>
              <a:t> </a:t>
            </a:r>
            <a:r>
              <a:rPr lang="en-US" dirty="0" err="1"/>
              <a:t>presentasi</a:t>
            </a:r>
            <a:r>
              <a:rPr lang="en-US" dirty="0"/>
              <a:t> sub-sub topic </a:t>
            </a:r>
            <a:r>
              <a:rPr lang="en-US" dirty="0" err="1"/>
              <a:t>bahasan</a:t>
            </a:r>
            <a:r>
              <a:rPr lang="en-US" dirty="0"/>
              <a:t> </a:t>
            </a:r>
            <a:r>
              <a:rPr lang="en-US" dirty="0" err="1"/>
              <a:t>kuliah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err="1" smtClean="0"/>
              <a:t>Pembagian</a:t>
            </a:r>
            <a:r>
              <a:rPr lang="en-US" dirty="0" smtClean="0"/>
              <a:t> </a:t>
            </a:r>
            <a:r>
              <a:rPr lang="en-US" dirty="0"/>
              <a:t>topic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undian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err="1" smtClean="0"/>
              <a:t>Mahasiswa</a:t>
            </a:r>
            <a:r>
              <a:rPr lang="en-US" dirty="0" smtClean="0"/>
              <a:t> </a:t>
            </a:r>
            <a:r>
              <a:rPr lang="en-US" dirty="0" err="1"/>
              <a:t>diwajibkan</a:t>
            </a:r>
            <a:r>
              <a:rPr lang="en-US" dirty="0"/>
              <a:t> </a:t>
            </a:r>
            <a:r>
              <a:rPr lang="en-US" dirty="0" err="1"/>
              <a:t>menampilkan</a:t>
            </a:r>
            <a:r>
              <a:rPr lang="en-US" dirty="0"/>
              <a:t> </a:t>
            </a:r>
            <a:r>
              <a:rPr lang="en-US" b="1" dirty="0"/>
              <a:t>slide power point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b="1" dirty="0" err="1"/>
              <a:t>mempresentasikannya</a:t>
            </a:r>
            <a:r>
              <a:rPr lang="en-US" dirty="0"/>
              <a:t> </a:t>
            </a:r>
            <a:r>
              <a:rPr lang="en-US" dirty="0" err="1"/>
              <a:t>didepan</a:t>
            </a:r>
            <a:r>
              <a:rPr lang="en-US" dirty="0"/>
              <a:t> </a:t>
            </a:r>
            <a:r>
              <a:rPr lang="en-US" dirty="0" err="1"/>
              <a:t>kelas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err="1" smtClean="0"/>
              <a:t>Mahasiswa</a:t>
            </a:r>
            <a:r>
              <a:rPr lang="en-US" dirty="0" smtClean="0"/>
              <a:t> </a:t>
            </a:r>
            <a:r>
              <a:rPr lang="en-US" dirty="0" err="1"/>
              <a:t>diwajibkan</a:t>
            </a:r>
            <a:r>
              <a:rPr lang="en-US" dirty="0"/>
              <a:t> </a:t>
            </a:r>
            <a:r>
              <a:rPr lang="en-US" b="1" dirty="0" err="1"/>
              <a:t>menyusun</a:t>
            </a:r>
            <a:r>
              <a:rPr lang="en-US" b="1" dirty="0"/>
              <a:t> </a:t>
            </a:r>
            <a:r>
              <a:rPr lang="en-US" b="1" dirty="0" err="1"/>
              <a:t>materi</a:t>
            </a:r>
            <a:r>
              <a:rPr lang="en-US" b="1" dirty="0"/>
              <a:t> </a:t>
            </a:r>
            <a:r>
              <a:rPr lang="en-US" dirty="0" err="1"/>
              <a:t>presentasinya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tertulis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b="1" dirty="0" err="1"/>
              <a:t>makalah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format: </a:t>
            </a:r>
            <a:r>
              <a:rPr lang="en-US" dirty="0" err="1">
                <a:solidFill>
                  <a:srgbClr val="0070C0"/>
                </a:solidFill>
              </a:rPr>
              <a:t>pendahuluan</a:t>
            </a:r>
            <a:r>
              <a:rPr lang="en-US" dirty="0">
                <a:solidFill>
                  <a:srgbClr val="0070C0"/>
                </a:solidFill>
              </a:rPr>
              <a:t>, </a:t>
            </a:r>
            <a:r>
              <a:rPr lang="en-US" dirty="0" err="1">
                <a:solidFill>
                  <a:srgbClr val="0070C0"/>
                </a:solidFill>
              </a:rPr>
              <a:t>isi</a:t>
            </a:r>
            <a:r>
              <a:rPr lang="en-US" dirty="0">
                <a:solidFill>
                  <a:srgbClr val="0070C0"/>
                </a:solidFill>
              </a:rPr>
              <a:t>, </a:t>
            </a:r>
            <a:r>
              <a:rPr lang="en-US" dirty="0" err="1">
                <a:solidFill>
                  <a:srgbClr val="0070C0"/>
                </a:solidFill>
              </a:rPr>
              <a:t>penutup</a:t>
            </a:r>
            <a:r>
              <a:rPr lang="en-US" dirty="0">
                <a:solidFill>
                  <a:srgbClr val="0070C0"/>
                </a:solidFill>
              </a:rPr>
              <a:t>, </a:t>
            </a:r>
            <a:r>
              <a:rPr lang="en-US" dirty="0" err="1" smtClean="0">
                <a:solidFill>
                  <a:srgbClr val="0070C0"/>
                </a:solidFill>
              </a:rPr>
              <a:t>daftar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pustaka</a:t>
            </a:r>
            <a:r>
              <a:rPr lang="en-US" dirty="0">
                <a:solidFill>
                  <a:srgbClr val="0070C0"/>
                </a:solidFill>
              </a:rPr>
              <a:t>.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endParaRPr lang="en-US" dirty="0">
              <a:solidFill>
                <a:srgbClr val="0070C0"/>
              </a:solidFill>
            </a:endParaRPr>
          </a:p>
          <a:p>
            <a:endParaRPr lang="en-US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21292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marL="457200" lvl="0" indent="-457200">
              <a:buNone/>
            </a:pPr>
            <a:r>
              <a:rPr lang="en-US" b="1" dirty="0" err="1" smtClean="0"/>
              <a:t>Tugas</a:t>
            </a:r>
            <a:r>
              <a:rPr lang="en-US" b="1" dirty="0" smtClean="0"/>
              <a:t> </a:t>
            </a:r>
            <a:r>
              <a:rPr lang="en-US" b="1" dirty="0" err="1" smtClean="0"/>
              <a:t>Kelompok</a:t>
            </a:r>
            <a:r>
              <a:rPr lang="en-US" b="1" dirty="0" smtClean="0"/>
              <a:t> : </a:t>
            </a:r>
          </a:p>
          <a:p>
            <a:pPr marL="457200" lvl="0" indent="-457200"/>
            <a:r>
              <a:rPr lang="en-US" dirty="0" err="1" smtClean="0"/>
              <a:t>Menyusun</a:t>
            </a:r>
            <a:r>
              <a:rPr lang="en-US" dirty="0" smtClean="0"/>
              <a:t> </a:t>
            </a:r>
            <a:r>
              <a:rPr lang="en-US" b="1" dirty="0" err="1" smtClean="0"/>
              <a:t>makalah</a:t>
            </a:r>
            <a:r>
              <a:rPr lang="en-US" b="1" dirty="0" smtClean="0"/>
              <a:t> </a:t>
            </a:r>
            <a:r>
              <a:rPr lang="en-US" b="1" dirty="0" err="1" smtClean="0"/>
              <a:t>kelompok</a:t>
            </a:r>
            <a:r>
              <a:rPr lang="en-US" b="1" dirty="0" smtClean="0"/>
              <a:t> </a:t>
            </a:r>
            <a:r>
              <a:rPr lang="en-US" dirty="0" err="1" smtClean="0">
                <a:solidFill>
                  <a:srgbClr val="FF0000"/>
                </a:solidFill>
              </a:rPr>
              <a:t>sesuai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kelompok</a:t>
            </a:r>
            <a:r>
              <a:rPr lang="en-US" dirty="0" smtClean="0">
                <a:solidFill>
                  <a:srgbClr val="FF0000"/>
                </a:solidFill>
              </a:rPr>
              <a:t> topic </a:t>
            </a:r>
            <a:r>
              <a:rPr lang="en-US" dirty="0" err="1" smtClean="0">
                <a:solidFill>
                  <a:srgbClr val="FF0000"/>
                </a:solidFill>
              </a:rPr>
              <a:t>bahasan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kuliah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smtClean="0"/>
              <a:t>yang </a:t>
            </a:r>
            <a:r>
              <a:rPr lang="en-US" dirty="0" err="1" smtClean="0"/>
              <a:t>dipresentasikan</a:t>
            </a:r>
            <a:r>
              <a:rPr lang="en-US" dirty="0" smtClean="0"/>
              <a:t>. </a:t>
            </a:r>
          </a:p>
          <a:p>
            <a:pPr marL="457200" lvl="0" indent="-457200"/>
            <a:r>
              <a:rPr lang="en-US" dirty="0" err="1" smtClean="0"/>
              <a:t>Mahasiswa</a:t>
            </a:r>
            <a:r>
              <a:rPr lang="en-US" dirty="0" smtClean="0"/>
              <a:t> </a:t>
            </a:r>
            <a:r>
              <a:rPr lang="en-US" dirty="0" err="1" smtClean="0"/>
              <a:t>diwajibkan</a:t>
            </a:r>
            <a:r>
              <a:rPr lang="en-US" dirty="0" smtClean="0"/>
              <a:t> </a:t>
            </a:r>
            <a:r>
              <a:rPr lang="en-US" dirty="0" err="1" smtClean="0"/>
              <a:t>menyusun</a:t>
            </a:r>
            <a:r>
              <a:rPr lang="en-US" dirty="0" smtClean="0"/>
              <a:t> </a:t>
            </a:r>
            <a:r>
              <a:rPr lang="en-US" dirty="0" err="1" smtClean="0"/>
              <a:t>materi</a:t>
            </a:r>
            <a:r>
              <a:rPr lang="en-US" dirty="0" smtClean="0"/>
              <a:t> </a:t>
            </a:r>
            <a:r>
              <a:rPr lang="en-US" dirty="0" err="1" smtClean="0"/>
              <a:t>presentasinya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tertulis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b="1" dirty="0" err="1" smtClean="0"/>
              <a:t>makalah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format: </a:t>
            </a:r>
            <a:r>
              <a:rPr lang="en-US" dirty="0" smtClean="0">
                <a:solidFill>
                  <a:srgbClr val="0070C0"/>
                </a:solidFill>
              </a:rPr>
              <a:t>cover, </a:t>
            </a:r>
            <a:r>
              <a:rPr lang="en-US" dirty="0" err="1" smtClean="0">
                <a:solidFill>
                  <a:srgbClr val="0070C0"/>
                </a:solidFill>
              </a:rPr>
              <a:t>kata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pengantar</a:t>
            </a:r>
            <a:r>
              <a:rPr lang="en-US" dirty="0" smtClean="0">
                <a:solidFill>
                  <a:srgbClr val="0070C0"/>
                </a:solidFill>
              </a:rPr>
              <a:t>, </a:t>
            </a:r>
            <a:r>
              <a:rPr lang="en-US" dirty="0" err="1" smtClean="0">
                <a:solidFill>
                  <a:srgbClr val="0070C0"/>
                </a:solidFill>
              </a:rPr>
              <a:t>daftar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isi</a:t>
            </a:r>
            <a:r>
              <a:rPr lang="en-US" dirty="0" smtClean="0">
                <a:solidFill>
                  <a:srgbClr val="0070C0"/>
                </a:solidFill>
              </a:rPr>
              <a:t>, </a:t>
            </a:r>
            <a:r>
              <a:rPr lang="en-US" dirty="0" err="1" smtClean="0">
                <a:solidFill>
                  <a:srgbClr val="0070C0"/>
                </a:solidFill>
              </a:rPr>
              <a:t>pendahuluan</a:t>
            </a:r>
            <a:r>
              <a:rPr lang="en-US" dirty="0" smtClean="0">
                <a:solidFill>
                  <a:srgbClr val="0070C0"/>
                </a:solidFill>
              </a:rPr>
              <a:t>, </a:t>
            </a:r>
            <a:r>
              <a:rPr lang="en-US" dirty="0" err="1" smtClean="0">
                <a:solidFill>
                  <a:srgbClr val="0070C0"/>
                </a:solidFill>
              </a:rPr>
              <a:t>pembahasan</a:t>
            </a:r>
            <a:r>
              <a:rPr lang="en-US" dirty="0" smtClean="0">
                <a:solidFill>
                  <a:srgbClr val="0070C0"/>
                </a:solidFill>
              </a:rPr>
              <a:t>, </a:t>
            </a:r>
            <a:r>
              <a:rPr lang="en-US" dirty="0" err="1" smtClean="0">
                <a:solidFill>
                  <a:srgbClr val="0070C0"/>
                </a:solidFill>
              </a:rPr>
              <a:t>kesimpulan</a:t>
            </a:r>
            <a:r>
              <a:rPr lang="en-US" dirty="0" smtClean="0">
                <a:solidFill>
                  <a:srgbClr val="0070C0"/>
                </a:solidFill>
              </a:rPr>
              <a:t>, </a:t>
            </a:r>
            <a:r>
              <a:rPr lang="en-US" dirty="0" err="1" smtClean="0">
                <a:solidFill>
                  <a:srgbClr val="0070C0"/>
                </a:solidFill>
              </a:rPr>
              <a:t>daftar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pustaka</a:t>
            </a:r>
            <a:r>
              <a:rPr lang="en-US" dirty="0" smtClean="0"/>
              <a:t>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Penilaian</a:t>
            </a:r>
            <a:r>
              <a:rPr lang="en-US" dirty="0" smtClean="0"/>
              <a:t> </a:t>
            </a:r>
            <a:r>
              <a:rPr lang="en-US" dirty="0" err="1" smtClean="0"/>
              <a:t>kuliah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rgbClr val="92D050"/>
          </a:solidFill>
        </p:spPr>
        <p:txBody>
          <a:bodyPr>
            <a:normAutofit lnSpcReduction="10000"/>
          </a:bodyPr>
          <a:lstStyle/>
          <a:p>
            <a:pPr marL="271145"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dirty="0" err="1" smtClean="0">
                <a:latin typeface="Times New Roman"/>
                <a:ea typeface="Calibri"/>
                <a:cs typeface="Times New Roman"/>
              </a:rPr>
              <a:t>PembobotanNilai</a:t>
            </a:r>
            <a:r>
              <a:rPr lang="en-US" dirty="0" smtClean="0">
                <a:latin typeface="Times New Roman"/>
                <a:ea typeface="Calibri"/>
                <a:cs typeface="Times New Roman"/>
              </a:rPr>
              <a:t>	:</a:t>
            </a:r>
            <a:endParaRPr lang="en-US" sz="2800" dirty="0">
              <a:ea typeface="Calibri"/>
              <a:cs typeface="Times New Roman"/>
            </a:endParaRPr>
          </a:p>
          <a:p>
            <a:pPr lvl="1">
              <a:spcBef>
                <a:spcPts val="0"/>
              </a:spcBef>
              <a:buFont typeface="+mj-lt"/>
              <a:buAutoNum type="alphaLcParenR"/>
            </a:pPr>
            <a:r>
              <a:rPr lang="en-US" dirty="0" err="1" smtClean="0">
                <a:latin typeface="Times New Roman"/>
                <a:ea typeface="Times New Roman"/>
              </a:rPr>
              <a:t>Bobot</a:t>
            </a:r>
            <a:r>
              <a:rPr lang="en-US" dirty="0" smtClean="0">
                <a:latin typeface="Times New Roman"/>
                <a:ea typeface="Times New Roman"/>
              </a:rPr>
              <a:t> </a:t>
            </a:r>
            <a:r>
              <a:rPr lang="en-US" dirty="0" err="1" smtClean="0">
                <a:latin typeface="Times New Roman"/>
                <a:ea typeface="Times New Roman"/>
              </a:rPr>
              <a:t>Nilai</a:t>
            </a:r>
            <a:r>
              <a:rPr lang="en-US" dirty="0" smtClean="0">
                <a:latin typeface="Times New Roman"/>
                <a:ea typeface="Times New Roman"/>
              </a:rPr>
              <a:t> quiz (minimal. 4x) = 15</a:t>
            </a:r>
          </a:p>
          <a:p>
            <a:pPr lvl="1">
              <a:spcBef>
                <a:spcPts val="0"/>
              </a:spcBef>
              <a:buFont typeface="+mj-lt"/>
              <a:buAutoNum type="alphaLcParenR"/>
            </a:pPr>
            <a:r>
              <a:rPr lang="en-US" dirty="0" err="1" smtClean="0">
                <a:latin typeface="Times New Roman"/>
                <a:ea typeface="Times New Roman"/>
              </a:rPr>
              <a:t>Bobot</a:t>
            </a:r>
            <a:r>
              <a:rPr lang="en-US" dirty="0" smtClean="0">
                <a:latin typeface="Times New Roman"/>
                <a:ea typeface="Times New Roman"/>
              </a:rPr>
              <a:t> </a:t>
            </a:r>
            <a:r>
              <a:rPr lang="en-US" dirty="0" err="1" smtClean="0">
                <a:latin typeface="Times New Roman"/>
                <a:ea typeface="Times New Roman"/>
              </a:rPr>
              <a:t>Nilai</a:t>
            </a:r>
            <a:r>
              <a:rPr lang="en-US" dirty="0" smtClean="0">
                <a:latin typeface="Times New Roman"/>
                <a:ea typeface="Times New Roman"/>
              </a:rPr>
              <a:t> </a:t>
            </a:r>
            <a:r>
              <a:rPr lang="en-US" dirty="0" err="1" smtClean="0">
                <a:latin typeface="Times New Roman"/>
                <a:ea typeface="Times New Roman"/>
              </a:rPr>
              <a:t>Tugas</a:t>
            </a:r>
            <a:r>
              <a:rPr lang="en-US" dirty="0" smtClean="0">
                <a:latin typeface="Times New Roman"/>
                <a:ea typeface="Times New Roman"/>
              </a:rPr>
              <a:t> </a:t>
            </a:r>
            <a:r>
              <a:rPr lang="en-US" dirty="0" err="1" smtClean="0">
                <a:latin typeface="Times New Roman"/>
                <a:ea typeface="Times New Roman"/>
              </a:rPr>
              <a:t>Individu</a:t>
            </a:r>
            <a:r>
              <a:rPr lang="en-US" dirty="0" smtClean="0">
                <a:latin typeface="Times New Roman"/>
                <a:ea typeface="Times New Roman"/>
              </a:rPr>
              <a:t> = 15</a:t>
            </a:r>
          </a:p>
          <a:p>
            <a:pPr lvl="1">
              <a:spcBef>
                <a:spcPts val="0"/>
              </a:spcBef>
              <a:buFont typeface="+mj-lt"/>
              <a:buAutoNum type="alphaLcParenR"/>
            </a:pPr>
            <a:r>
              <a:rPr lang="en-US" dirty="0" err="1" smtClean="0">
                <a:latin typeface="Times New Roman"/>
                <a:ea typeface="Times New Roman"/>
              </a:rPr>
              <a:t>Bobot</a:t>
            </a:r>
            <a:r>
              <a:rPr lang="en-US" dirty="0" smtClean="0">
                <a:latin typeface="Times New Roman"/>
                <a:ea typeface="Times New Roman"/>
              </a:rPr>
              <a:t> </a:t>
            </a:r>
            <a:r>
              <a:rPr lang="en-US" dirty="0" err="1" smtClean="0">
                <a:latin typeface="Times New Roman"/>
                <a:ea typeface="Times New Roman"/>
              </a:rPr>
              <a:t>Nilai</a:t>
            </a:r>
            <a:r>
              <a:rPr lang="en-US" dirty="0" smtClean="0">
                <a:latin typeface="Times New Roman"/>
                <a:ea typeface="Times New Roman"/>
              </a:rPr>
              <a:t> </a:t>
            </a:r>
            <a:r>
              <a:rPr lang="en-US" dirty="0" err="1" smtClean="0">
                <a:latin typeface="Times New Roman"/>
                <a:ea typeface="Times New Roman"/>
              </a:rPr>
              <a:t>Tugas</a:t>
            </a:r>
            <a:r>
              <a:rPr lang="en-US" dirty="0" smtClean="0">
                <a:latin typeface="Times New Roman"/>
                <a:ea typeface="Times New Roman"/>
              </a:rPr>
              <a:t> </a:t>
            </a:r>
            <a:r>
              <a:rPr lang="en-US" dirty="0" err="1" smtClean="0">
                <a:latin typeface="Times New Roman"/>
                <a:ea typeface="Times New Roman"/>
              </a:rPr>
              <a:t>Kelompok</a:t>
            </a:r>
            <a:r>
              <a:rPr lang="en-US" dirty="0" smtClean="0">
                <a:latin typeface="Times New Roman"/>
                <a:ea typeface="Times New Roman"/>
              </a:rPr>
              <a:t> = 15</a:t>
            </a:r>
          </a:p>
          <a:p>
            <a:pPr lvl="1">
              <a:spcBef>
                <a:spcPts val="0"/>
              </a:spcBef>
              <a:buFont typeface="+mj-lt"/>
              <a:buAutoNum type="alphaLcParenR"/>
            </a:pPr>
            <a:r>
              <a:rPr lang="en-US" dirty="0" err="1" smtClean="0">
                <a:latin typeface="Times New Roman"/>
                <a:ea typeface="Times New Roman"/>
              </a:rPr>
              <a:t>Bobot</a:t>
            </a:r>
            <a:r>
              <a:rPr lang="en-US" dirty="0" smtClean="0">
                <a:latin typeface="Times New Roman"/>
                <a:ea typeface="Times New Roman"/>
              </a:rPr>
              <a:t> </a:t>
            </a:r>
            <a:r>
              <a:rPr lang="en-US" dirty="0" err="1" smtClean="0">
                <a:latin typeface="Times New Roman"/>
                <a:ea typeface="Times New Roman"/>
              </a:rPr>
              <a:t>Nilai</a:t>
            </a:r>
            <a:r>
              <a:rPr lang="en-US" dirty="0" smtClean="0">
                <a:latin typeface="Times New Roman"/>
                <a:ea typeface="Times New Roman"/>
              </a:rPr>
              <a:t> </a:t>
            </a:r>
            <a:r>
              <a:rPr lang="en-US" dirty="0" err="1" smtClean="0">
                <a:latin typeface="Times New Roman"/>
                <a:ea typeface="Times New Roman"/>
              </a:rPr>
              <a:t>Keaktifan</a:t>
            </a:r>
            <a:r>
              <a:rPr lang="en-US" dirty="0" smtClean="0">
                <a:latin typeface="Times New Roman"/>
                <a:ea typeface="Times New Roman"/>
              </a:rPr>
              <a:t> =   15                             </a:t>
            </a:r>
          </a:p>
          <a:p>
            <a:pPr lvl="1">
              <a:spcBef>
                <a:spcPts val="0"/>
              </a:spcBef>
              <a:buFont typeface="+mj-lt"/>
              <a:buAutoNum type="alphaLcParenR"/>
            </a:pPr>
            <a:r>
              <a:rPr lang="en-US" dirty="0" err="1" smtClean="0">
                <a:latin typeface="Times New Roman"/>
                <a:ea typeface="Times New Roman"/>
              </a:rPr>
              <a:t>Bobot</a:t>
            </a:r>
            <a:r>
              <a:rPr lang="en-US" dirty="0" smtClean="0">
                <a:latin typeface="Times New Roman"/>
                <a:ea typeface="Times New Roman"/>
              </a:rPr>
              <a:t> </a:t>
            </a:r>
            <a:r>
              <a:rPr lang="en-US" dirty="0" err="1" smtClean="0">
                <a:latin typeface="Times New Roman"/>
                <a:ea typeface="Times New Roman"/>
              </a:rPr>
              <a:t>Nilai</a:t>
            </a:r>
            <a:r>
              <a:rPr lang="en-US" dirty="0" smtClean="0">
                <a:latin typeface="Times New Roman"/>
                <a:ea typeface="Times New Roman"/>
              </a:rPr>
              <a:t> </a:t>
            </a:r>
            <a:r>
              <a:rPr lang="en-US" dirty="0" err="1" smtClean="0">
                <a:latin typeface="Times New Roman"/>
                <a:ea typeface="Times New Roman"/>
              </a:rPr>
              <a:t>Ujian</a:t>
            </a:r>
            <a:r>
              <a:rPr lang="en-US" dirty="0" smtClean="0">
                <a:latin typeface="Times New Roman"/>
                <a:ea typeface="Times New Roman"/>
              </a:rPr>
              <a:t> Tengah Semester = 20</a:t>
            </a:r>
          </a:p>
          <a:p>
            <a:pPr lvl="1">
              <a:spcBef>
                <a:spcPts val="0"/>
              </a:spcBef>
              <a:buFont typeface="+mj-lt"/>
              <a:buAutoNum type="alphaLcParenR"/>
            </a:pPr>
            <a:r>
              <a:rPr lang="en-US" dirty="0" err="1" smtClean="0">
                <a:latin typeface="Times New Roman"/>
                <a:ea typeface="Times New Roman"/>
              </a:rPr>
              <a:t>Bobot</a:t>
            </a:r>
            <a:r>
              <a:rPr lang="en-US" dirty="0" smtClean="0">
                <a:latin typeface="Times New Roman"/>
                <a:ea typeface="Times New Roman"/>
              </a:rPr>
              <a:t> </a:t>
            </a:r>
            <a:r>
              <a:rPr lang="en-US" dirty="0" err="1" smtClean="0">
                <a:latin typeface="Times New Roman"/>
                <a:ea typeface="Times New Roman"/>
              </a:rPr>
              <a:t>Nilai</a:t>
            </a:r>
            <a:r>
              <a:rPr lang="en-US" dirty="0" smtClean="0">
                <a:latin typeface="Times New Roman"/>
                <a:ea typeface="Times New Roman"/>
              </a:rPr>
              <a:t> </a:t>
            </a:r>
            <a:r>
              <a:rPr lang="en-US" dirty="0" err="1" smtClean="0">
                <a:latin typeface="Times New Roman"/>
                <a:ea typeface="Times New Roman"/>
              </a:rPr>
              <a:t>Ujian</a:t>
            </a:r>
            <a:r>
              <a:rPr lang="en-US" dirty="0" smtClean="0">
                <a:latin typeface="Times New Roman"/>
                <a:ea typeface="Times New Roman"/>
              </a:rPr>
              <a:t> </a:t>
            </a:r>
            <a:r>
              <a:rPr lang="en-US" dirty="0" err="1" smtClean="0">
                <a:latin typeface="Times New Roman"/>
                <a:ea typeface="Times New Roman"/>
              </a:rPr>
              <a:t>Akhir</a:t>
            </a:r>
            <a:r>
              <a:rPr lang="en-US" dirty="0" smtClean="0">
                <a:latin typeface="Times New Roman"/>
                <a:ea typeface="Times New Roman"/>
              </a:rPr>
              <a:t> Semester = 20</a:t>
            </a:r>
          </a:p>
          <a:p>
            <a:pPr marL="728345" marR="0">
              <a:spcBef>
                <a:spcPts val="0"/>
              </a:spcBef>
              <a:spcAft>
                <a:spcPts val="0"/>
              </a:spcAft>
              <a:buNone/>
            </a:pPr>
            <a:endParaRPr lang="en-US" dirty="0" smtClean="0">
              <a:latin typeface="Times New Roman"/>
              <a:ea typeface="Times New Roman"/>
            </a:endParaRPr>
          </a:p>
          <a:p>
            <a:pPr marL="728345" marR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 err="1" smtClean="0">
                <a:latin typeface="Times New Roman"/>
                <a:ea typeface="Times New Roman"/>
              </a:rPr>
              <a:t>NilaiAkhir</a:t>
            </a:r>
            <a:r>
              <a:rPr lang="en-US" sz="2400" dirty="0" smtClean="0">
                <a:latin typeface="Times New Roman"/>
                <a:ea typeface="Times New Roman"/>
              </a:rPr>
              <a:t>   :  </a:t>
            </a:r>
            <a:r>
              <a:rPr lang="en-US" sz="2400" u="sng" dirty="0" smtClean="0">
                <a:latin typeface="Times New Roman"/>
                <a:ea typeface="Times New Roman"/>
              </a:rPr>
              <a:t> 15xa + 15x b + 15 x c + 15xd + 20xe + 20xf</a:t>
            </a:r>
            <a:r>
              <a:rPr lang="en-US" sz="2400" dirty="0" smtClean="0">
                <a:latin typeface="Times New Roman"/>
                <a:ea typeface="Calibri"/>
                <a:cs typeface="Times New Roman"/>
              </a:rPr>
              <a:t>                                                           					100</a:t>
            </a:r>
            <a:endParaRPr lang="en-US" sz="2400" dirty="0">
              <a:ea typeface="Calibri"/>
              <a:cs typeface="Times New Roman"/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Praktikum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762000" y="1905000"/>
            <a:ext cx="7924800" cy="333219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marL="271145"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800" dirty="0" err="1" smtClean="0">
                <a:latin typeface="Times New Roman"/>
                <a:ea typeface="Calibri"/>
                <a:cs typeface="Times New Roman"/>
              </a:rPr>
              <a:t>PembobotanNilai</a:t>
            </a:r>
            <a:r>
              <a:rPr lang="en-US" sz="2800" dirty="0" smtClean="0">
                <a:latin typeface="Times New Roman"/>
                <a:ea typeface="Calibri"/>
                <a:cs typeface="Times New Roman"/>
              </a:rPr>
              <a:t>	:</a:t>
            </a:r>
            <a:endParaRPr lang="en-US" sz="2800" dirty="0" smtClean="0">
              <a:ea typeface="Calibri"/>
              <a:cs typeface="Times New Roman"/>
            </a:endParaRPr>
          </a:p>
          <a:p>
            <a:pPr lvl="1">
              <a:spcBef>
                <a:spcPts val="0"/>
              </a:spcBef>
              <a:buFont typeface="+mj-lt"/>
              <a:buAutoNum type="alphaLcParenR"/>
            </a:pPr>
            <a:r>
              <a:rPr lang="en-US" sz="2800" dirty="0" err="1" smtClean="0">
                <a:latin typeface="Times New Roman"/>
                <a:ea typeface="Times New Roman"/>
              </a:rPr>
              <a:t>Bobot</a:t>
            </a:r>
            <a:r>
              <a:rPr lang="en-US" sz="2800" dirty="0" smtClean="0"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latin typeface="Times New Roman"/>
                <a:ea typeface="Times New Roman"/>
              </a:rPr>
              <a:t>Nilai</a:t>
            </a:r>
            <a:r>
              <a:rPr lang="en-US" sz="2800" dirty="0" smtClean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P</a:t>
            </a:r>
            <a:r>
              <a:rPr lang="en-US" sz="2800" dirty="0" err="1" smtClean="0">
                <a:latin typeface="Times New Roman"/>
                <a:ea typeface="Times New Roman"/>
              </a:rPr>
              <a:t>retes</a:t>
            </a:r>
            <a:r>
              <a:rPr lang="en-US" sz="2800" dirty="0" smtClean="0">
                <a:latin typeface="Times New Roman"/>
                <a:ea typeface="Times New Roman"/>
              </a:rPr>
              <a:t> = 15</a:t>
            </a:r>
          </a:p>
          <a:p>
            <a:pPr lvl="1">
              <a:spcBef>
                <a:spcPts val="0"/>
              </a:spcBef>
              <a:buFont typeface="+mj-lt"/>
              <a:buAutoNum type="alphaLcParenR"/>
            </a:pPr>
            <a:r>
              <a:rPr lang="en-US" sz="2800" dirty="0" err="1" smtClean="0">
                <a:latin typeface="Times New Roman"/>
                <a:ea typeface="Times New Roman"/>
              </a:rPr>
              <a:t>Bobot</a:t>
            </a:r>
            <a:r>
              <a:rPr lang="en-US" sz="2800" dirty="0" smtClean="0"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latin typeface="Times New Roman"/>
                <a:ea typeface="Times New Roman"/>
              </a:rPr>
              <a:t>Nilai</a:t>
            </a:r>
            <a:r>
              <a:rPr lang="en-US" sz="2800" dirty="0" smtClean="0"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latin typeface="Times New Roman"/>
                <a:ea typeface="Times New Roman"/>
              </a:rPr>
              <a:t>Laporan</a:t>
            </a:r>
            <a:r>
              <a:rPr lang="en-US" sz="2800" dirty="0" smtClean="0">
                <a:latin typeface="Times New Roman"/>
                <a:ea typeface="Times New Roman"/>
              </a:rPr>
              <a:t> = 50</a:t>
            </a:r>
          </a:p>
          <a:p>
            <a:pPr lvl="1">
              <a:spcBef>
                <a:spcPts val="0"/>
              </a:spcBef>
              <a:buFont typeface="+mj-lt"/>
              <a:buAutoNum type="alphaLcParenR"/>
            </a:pPr>
            <a:r>
              <a:rPr lang="en-US" sz="2800" dirty="0" err="1" smtClean="0">
                <a:latin typeface="Times New Roman"/>
                <a:ea typeface="Times New Roman"/>
              </a:rPr>
              <a:t>Bobot</a:t>
            </a:r>
            <a:r>
              <a:rPr lang="en-US" sz="2800" dirty="0" smtClean="0"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latin typeface="Times New Roman"/>
                <a:ea typeface="Times New Roman"/>
              </a:rPr>
              <a:t>Nilai</a:t>
            </a:r>
            <a:r>
              <a:rPr lang="en-US" sz="2800" dirty="0" smtClean="0"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latin typeface="Times New Roman"/>
                <a:ea typeface="Times New Roman"/>
              </a:rPr>
              <a:t>Keaktifan</a:t>
            </a:r>
            <a:r>
              <a:rPr lang="en-US" sz="2800" dirty="0" smtClean="0">
                <a:latin typeface="Times New Roman"/>
                <a:ea typeface="Times New Roman"/>
              </a:rPr>
              <a:t> = 15                             </a:t>
            </a:r>
          </a:p>
          <a:p>
            <a:pPr lvl="1">
              <a:spcBef>
                <a:spcPts val="0"/>
              </a:spcBef>
              <a:buFont typeface="+mj-lt"/>
              <a:buAutoNum type="alphaLcParenR"/>
            </a:pPr>
            <a:r>
              <a:rPr lang="en-US" sz="2800" dirty="0" err="1" smtClean="0">
                <a:latin typeface="Times New Roman"/>
                <a:ea typeface="Times New Roman"/>
              </a:rPr>
              <a:t>Bobot</a:t>
            </a:r>
            <a:r>
              <a:rPr lang="en-US" sz="2800" dirty="0" smtClean="0"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latin typeface="Times New Roman"/>
                <a:ea typeface="Times New Roman"/>
              </a:rPr>
              <a:t>Nilai</a:t>
            </a:r>
            <a:r>
              <a:rPr lang="en-US" sz="2800" dirty="0" smtClean="0"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latin typeface="Times New Roman"/>
                <a:ea typeface="Times New Roman"/>
              </a:rPr>
              <a:t>Responsi</a:t>
            </a:r>
            <a:r>
              <a:rPr lang="en-US" sz="2800" dirty="0" smtClean="0">
                <a:latin typeface="Times New Roman"/>
                <a:ea typeface="Times New Roman"/>
              </a:rPr>
              <a:t> = 20</a:t>
            </a:r>
          </a:p>
          <a:p>
            <a:pPr marL="728345" marR="0">
              <a:spcBef>
                <a:spcPts val="0"/>
              </a:spcBef>
              <a:spcAft>
                <a:spcPts val="0"/>
              </a:spcAft>
              <a:buNone/>
            </a:pPr>
            <a:endParaRPr lang="en-US" dirty="0" smtClean="0">
              <a:latin typeface="Times New Roman"/>
              <a:ea typeface="Times New Roman"/>
            </a:endParaRPr>
          </a:p>
          <a:p>
            <a:pPr marL="728345" marR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 err="1" smtClean="0">
                <a:latin typeface="Times New Roman"/>
                <a:ea typeface="Times New Roman"/>
              </a:rPr>
              <a:t>NilaiAkhir</a:t>
            </a:r>
            <a:r>
              <a:rPr lang="en-US" sz="2000" dirty="0" smtClean="0">
                <a:latin typeface="Times New Roman"/>
                <a:ea typeface="Times New Roman"/>
              </a:rPr>
              <a:t>   :  </a:t>
            </a:r>
            <a:r>
              <a:rPr lang="en-US" sz="2000" u="sng" dirty="0" smtClean="0">
                <a:latin typeface="Times New Roman"/>
                <a:ea typeface="Times New Roman"/>
              </a:rPr>
              <a:t> 15xa + 50x b + 15 x c + 20xd </a:t>
            </a:r>
            <a:r>
              <a:rPr lang="en-US" sz="2000" dirty="0" smtClean="0">
                <a:latin typeface="Times New Roman"/>
                <a:ea typeface="Calibri"/>
                <a:cs typeface="Times New Roman"/>
              </a:rPr>
              <a:t>                                                           				100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Nilai</a:t>
            </a:r>
            <a:r>
              <a:rPr lang="en-US" dirty="0" smtClean="0"/>
              <a:t> final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rgbClr val="FFC000"/>
          </a:solidFill>
        </p:spPr>
        <p:txBody>
          <a:bodyPr/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err="1" smtClean="0"/>
              <a:t>Nilai</a:t>
            </a:r>
            <a:r>
              <a:rPr lang="en-US" dirty="0" smtClean="0"/>
              <a:t> final = </a:t>
            </a:r>
            <a:r>
              <a:rPr lang="en-US" u="sng" dirty="0" smtClean="0"/>
              <a:t>2x </a:t>
            </a:r>
            <a:r>
              <a:rPr lang="en-US" u="sng" dirty="0" err="1" smtClean="0"/>
              <a:t>nilai</a:t>
            </a:r>
            <a:r>
              <a:rPr lang="en-US" u="sng" dirty="0" smtClean="0"/>
              <a:t> </a:t>
            </a:r>
            <a:r>
              <a:rPr lang="en-US" u="sng" dirty="0" err="1" smtClean="0"/>
              <a:t>kuliah</a:t>
            </a:r>
            <a:r>
              <a:rPr lang="en-US" u="sng" dirty="0" smtClean="0"/>
              <a:t> + 1x </a:t>
            </a:r>
            <a:r>
              <a:rPr lang="en-US" u="sng" dirty="0" err="1" smtClean="0"/>
              <a:t>nilai</a:t>
            </a:r>
            <a:r>
              <a:rPr lang="en-US" u="sng" dirty="0" smtClean="0"/>
              <a:t> </a:t>
            </a:r>
            <a:r>
              <a:rPr lang="en-US" u="sng" dirty="0" err="1" smtClean="0"/>
              <a:t>praktikum</a:t>
            </a:r>
            <a:endParaRPr lang="en-US" u="sng" dirty="0" smtClean="0"/>
          </a:p>
          <a:p>
            <a:pPr>
              <a:buNone/>
            </a:pPr>
            <a:r>
              <a:rPr lang="en-US" dirty="0" smtClean="0"/>
              <a:t>						3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Kriteria</a:t>
            </a:r>
            <a:r>
              <a:rPr lang="en-US" dirty="0" smtClean="0"/>
              <a:t> </a:t>
            </a:r>
            <a:r>
              <a:rPr lang="en-US" dirty="0" err="1" smtClean="0"/>
              <a:t>penilaian</a:t>
            </a:r>
            <a:r>
              <a:rPr lang="en-US" dirty="0" smtClean="0"/>
              <a:t> </a:t>
            </a:r>
            <a:r>
              <a:rPr lang="en-US" dirty="0" err="1" smtClean="0"/>
              <a:t>akhir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33400" y="2286000"/>
          <a:ext cx="8229601" cy="3290319"/>
        </p:xfrm>
        <a:graphic>
          <a:graphicData uri="http://schemas.openxmlformats.org/drawingml/2006/table">
            <a:tbl>
              <a:tblPr/>
              <a:tblGrid>
                <a:gridCol w="1844566"/>
                <a:gridCol w="3445892"/>
                <a:gridCol w="1520246"/>
                <a:gridCol w="1418897"/>
              </a:tblGrid>
              <a:tr h="119647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Taraf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Penguasaan</a:t>
                      </a:r>
                      <a:r>
                        <a:rPr lang="en-US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/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err="1" smtClean="0">
                          <a:latin typeface="Times New Roman"/>
                          <a:ea typeface="Calibri"/>
                          <a:cs typeface="Times New Roman"/>
                        </a:rPr>
                        <a:t>Kemampuan</a:t>
                      </a:r>
                      <a:r>
                        <a:rPr lang="en-US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(%)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latin typeface="Times New Roman"/>
                          <a:ea typeface="Calibri"/>
                          <a:cs typeface="Times New Roman"/>
                        </a:rPr>
                        <a:t>Sebutan</a:t>
                      </a: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latin typeface="Times New Roman"/>
                          <a:ea typeface="Calibri"/>
                          <a:cs typeface="Times New Roman"/>
                        </a:rPr>
                        <a:t>Nilai Huruf</a:t>
                      </a: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Nilai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Angka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912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85%-100%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latin typeface="Times New Roman"/>
                          <a:ea typeface="Calibri"/>
                          <a:cs typeface="Times New Roman"/>
                        </a:rPr>
                        <a:t>Sangat</a:t>
                      </a: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dirty="0" err="1">
                          <a:latin typeface="Times New Roman"/>
                          <a:ea typeface="Calibri"/>
                          <a:cs typeface="Times New Roman"/>
                        </a:rPr>
                        <a:t>Baik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A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9912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75%-84,9%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latin typeface="Times New Roman"/>
                          <a:ea typeface="Calibri"/>
                          <a:cs typeface="Times New Roman"/>
                        </a:rPr>
                        <a:t>Antara</a:t>
                      </a: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dirty="0" err="1">
                          <a:latin typeface="Times New Roman"/>
                          <a:ea typeface="Calibri"/>
                          <a:cs typeface="Times New Roman"/>
                        </a:rPr>
                        <a:t>Sangat</a:t>
                      </a: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dirty="0" err="1">
                          <a:latin typeface="Times New Roman"/>
                          <a:ea typeface="Calibri"/>
                          <a:cs typeface="Times New Roman"/>
                        </a:rPr>
                        <a:t>Baik</a:t>
                      </a: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dirty="0" err="1">
                          <a:latin typeface="Times New Roman"/>
                          <a:ea typeface="Calibri"/>
                          <a:cs typeface="Times New Roman"/>
                        </a:rPr>
                        <a:t>dan</a:t>
                      </a: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dirty="0" err="1">
                          <a:latin typeface="Times New Roman"/>
                          <a:ea typeface="Calibri"/>
                          <a:cs typeface="Times New Roman"/>
                        </a:rPr>
                        <a:t>Baik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B+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3,5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29912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70%-74,9%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latin typeface="Times New Roman"/>
                          <a:ea typeface="Calibri"/>
                          <a:cs typeface="Times New Roman"/>
                        </a:rPr>
                        <a:t>Baik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B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9912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65%-69,9%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latin typeface="Times New Roman"/>
                          <a:ea typeface="Calibri"/>
                          <a:cs typeface="Times New Roman"/>
                        </a:rPr>
                        <a:t>Antara</a:t>
                      </a: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dirty="0" err="1">
                          <a:latin typeface="Times New Roman"/>
                          <a:ea typeface="Calibri"/>
                          <a:cs typeface="Times New Roman"/>
                        </a:rPr>
                        <a:t>Baik</a:t>
                      </a: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dirty="0" err="1">
                          <a:latin typeface="Times New Roman"/>
                          <a:ea typeface="Calibri"/>
                          <a:cs typeface="Times New Roman"/>
                        </a:rPr>
                        <a:t>dan</a:t>
                      </a: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dirty="0" err="1">
                          <a:latin typeface="Times New Roman"/>
                          <a:ea typeface="Calibri"/>
                          <a:cs typeface="Times New Roman"/>
                        </a:rPr>
                        <a:t>Cukup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C+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2,5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29912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60%-64,9%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latin typeface="Times New Roman"/>
                          <a:ea typeface="Calibri"/>
                          <a:cs typeface="Times New Roman"/>
                        </a:rPr>
                        <a:t>Cukup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C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</a:tr>
              <a:tr h="29912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50%-59,9%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latin typeface="Times New Roman"/>
                          <a:ea typeface="Calibri"/>
                          <a:cs typeface="Times New Roman"/>
                        </a:rPr>
                        <a:t>Antara</a:t>
                      </a: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dirty="0" err="1">
                          <a:latin typeface="Times New Roman"/>
                          <a:ea typeface="Calibri"/>
                          <a:cs typeface="Times New Roman"/>
                        </a:rPr>
                        <a:t>Cukup</a:t>
                      </a: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dirty="0" err="1">
                          <a:latin typeface="Times New Roman"/>
                          <a:ea typeface="Calibri"/>
                          <a:cs typeface="Times New Roman"/>
                        </a:rPr>
                        <a:t>dan</a:t>
                      </a: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dirty="0" err="1">
                          <a:latin typeface="Times New Roman"/>
                          <a:ea typeface="Calibri"/>
                          <a:cs typeface="Times New Roman"/>
                        </a:rPr>
                        <a:t>Kurang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D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1,5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29912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0%-49,9%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latin typeface="Times New Roman"/>
                          <a:ea typeface="Calibri"/>
                          <a:cs typeface="Times New Roman"/>
                        </a:rPr>
                        <a:t>Gagal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E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Tata </a:t>
            </a:r>
            <a:r>
              <a:rPr lang="en-US" dirty="0" err="1" smtClean="0"/>
              <a:t>tertib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>
              <a:lnSpc>
                <a:spcPct val="115000"/>
              </a:lnSpc>
              <a:spcBef>
                <a:spcPts val="0"/>
              </a:spcBef>
              <a:buFont typeface="+mj-lt"/>
              <a:buAutoNum type="alphaLcPeriod"/>
              <a:tabLst>
                <a:tab pos="360045" algn="l"/>
              </a:tabLst>
            </a:pPr>
            <a:r>
              <a:rPr lang="en-US" sz="1600" b="1" dirty="0" err="1" smtClean="0">
                <a:latin typeface="Times New Roman"/>
                <a:ea typeface="Calibri"/>
                <a:cs typeface="Times New Roman"/>
              </a:rPr>
              <a:t>Mahasiswa</a:t>
            </a:r>
            <a:endParaRPr lang="en-US" sz="1600" dirty="0">
              <a:ea typeface="Calibri"/>
              <a:cs typeface="Times New Roman"/>
            </a:endParaRPr>
          </a:p>
          <a:p>
            <a:pPr lvl="1" algn="just">
              <a:lnSpc>
                <a:spcPct val="115000"/>
              </a:lnSpc>
              <a:spcBef>
                <a:spcPts val="0"/>
              </a:spcBef>
              <a:buFont typeface="+mj-lt"/>
              <a:buAutoNum type="arabicParenR"/>
            </a:pPr>
            <a:r>
              <a:rPr lang="en-US" sz="1600" dirty="0" err="1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Wajib</a:t>
            </a:r>
            <a:r>
              <a:rPr lang="en-US" sz="1600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hadir</a:t>
            </a:r>
            <a:r>
              <a:rPr lang="en-US" sz="1600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tepat</a:t>
            </a:r>
            <a:r>
              <a:rPr lang="en-US" sz="1600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waktu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;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keterlambatan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dikenakan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sanksi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sesuai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dengan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kesepakatan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bersama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.</a:t>
            </a:r>
            <a:endParaRPr lang="en-US" sz="1600" dirty="0">
              <a:ea typeface="Calibri"/>
              <a:cs typeface="Times New Roman"/>
            </a:endParaRPr>
          </a:p>
          <a:p>
            <a:pPr lvl="1" algn="just">
              <a:lnSpc>
                <a:spcPct val="115000"/>
              </a:lnSpc>
              <a:spcBef>
                <a:spcPts val="0"/>
              </a:spcBef>
              <a:buFont typeface="+mj-lt"/>
              <a:buAutoNum type="arabicParenR"/>
            </a:pP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Wajib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hadir</a:t>
            </a:r>
            <a:r>
              <a:rPr lang="en-US" sz="1600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 minimal 75%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jumlah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pertemuan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yang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dilaksanakan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dengan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dosen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.</a:t>
            </a:r>
            <a:endParaRPr lang="en-US" sz="1600" dirty="0">
              <a:ea typeface="Calibri"/>
              <a:cs typeface="Times New Roman"/>
            </a:endParaRPr>
          </a:p>
          <a:p>
            <a:pPr lvl="1" algn="just">
              <a:lnSpc>
                <a:spcPct val="115000"/>
              </a:lnSpc>
              <a:spcBef>
                <a:spcPts val="0"/>
              </a:spcBef>
              <a:buFont typeface="+mj-lt"/>
              <a:buAutoNum type="arabicParenR"/>
            </a:pP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Kehadiran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kurang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dari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75%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sebagaimana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ketentuan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nomor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2,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mahasiswa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tidak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berhak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mengikuti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ujian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akhir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semester.</a:t>
            </a:r>
            <a:endParaRPr lang="en-US" sz="1600" dirty="0">
              <a:ea typeface="Calibri"/>
              <a:cs typeface="Times New Roman"/>
            </a:endParaRPr>
          </a:p>
          <a:p>
            <a:pPr lvl="1" algn="just">
              <a:lnSpc>
                <a:spcPct val="115000"/>
              </a:lnSpc>
              <a:spcBef>
                <a:spcPts val="0"/>
              </a:spcBef>
              <a:buFont typeface="+mj-lt"/>
              <a:buAutoNum type="arabicParenR"/>
            </a:pP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Ijin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diperhitungkan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sebagai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tidak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hadir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kecuali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tugas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dari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lembaga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;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sakit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berat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dapat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dipertimbangkan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.</a:t>
            </a:r>
            <a:endParaRPr lang="en-US" sz="1600" dirty="0">
              <a:ea typeface="Calibri"/>
              <a:cs typeface="Times New Roman"/>
            </a:endParaRPr>
          </a:p>
          <a:p>
            <a:pPr lvl="1" algn="just">
              <a:lnSpc>
                <a:spcPct val="115000"/>
              </a:lnSpc>
              <a:spcBef>
                <a:spcPts val="0"/>
              </a:spcBef>
              <a:buFont typeface="+mj-lt"/>
              <a:buAutoNum type="arabicParenR"/>
            </a:pP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Wajib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mengisi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Daftar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Hadir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dengan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tanda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tangan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mahasiswa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atau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dosen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mengisi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dengan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contreng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.</a:t>
            </a:r>
            <a:endParaRPr lang="en-US" sz="1600" dirty="0">
              <a:ea typeface="Calibri"/>
              <a:cs typeface="Times New Roman"/>
            </a:endParaRPr>
          </a:p>
          <a:p>
            <a:pPr lvl="1" algn="just">
              <a:lnSpc>
                <a:spcPct val="115000"/>
              </a:lnSpc>
              <a:spcBef>
                <a:spcPts val="0"/>
              </a:spcBef>
              <a:buFont typeface="+mj-lt"/>
              <a:buAutoNum type="arabicParenR"/>
            </a:pP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Wajib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memenuhi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semua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tugas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dan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kewajiban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yang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diagendakan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oleh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dosen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.</a:t>
            </a:r>
            <a:endParaRPr lang="en-US" sz="1600" dirty="0">
              <a:ea typeface="Calibri"/>
              <a:cs typeface="Times New Roman"/>
            </a:endParaRPr>
          </a:p>
          <a:p>
            <a:pPr lvl="1" algn="just">
              <a:lnSpc>
                <a:spcPct val="115000"/>
              </a:lnSpc>
              <a:spcBef>
                <a:spcPts val="0"/>
              </a:spcBef>
              <a:buFont typeface="+mj-lt"/>
              <a:buAutoNum type="arabicParenR"/>
            </a:pP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Dapat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mengajukan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keberatan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atas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penilaian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dosen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.</a:t>
            </a:r>
            <a:endParaRPr lang="en-US" sz="1600" dirty="0">
              <a:ea typeface="Calibri"/>
              <a:cs typeface="Times New Roman"/>
            </a:endParaRPr>
          </a:p>
          <a:p>
            <a:pPr lvl="1" algn="just">
              <a:lnSpc>
                <a:spcPct val="115000"/>
              </a:lnSpc>
              <a:spcBef>
                <a:spcPts val="0"/>
              </a:spcBef>
              <a:buFont typeface="+mj-lt"/>
              <a:buAutoNum type="arabicParenR"/>
            </a:pP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Dapat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menghubungi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dosen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untuk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urusan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perkuliahan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dalam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batas-batas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kewajaran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dan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kesopanan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.</a:t>
            </a:r>
            <a:endParaRPr lang="en-US" sz="1600" dirty="0">
              <a:ea typeface="Calibri"/>
              <a:cs typeface="Times New Roman"/>
            </a:endParaRPr>
          </a:p>
          <a:p>
            <a:pPr lvl="1" algn="just">
              <a:lnSpc>
                <a:spcPct val="115000"/>
              </a:lnSpc>
              <a:spcBef>
                <a:spcPts val="0"/>
              </a:spcBef>
              <a:buFont typeface="+mj-lt"/>
              <a:buAutoNum type="arabicParenR"/>
            </a:pP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Siap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menerima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sanksi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akademik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dan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/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atau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administratif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dari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dosen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atas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sikap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dan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/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atau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tindakannya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yang </a:t>
            </a:r>
            <a:r>
              <a:rPr lang="en-US" sz="1600" dirty="0" err="1" smtClean="0">
                <a:latin typeface="Times New Roman"/>
                <a:ea typeface="Calibri"/>
                <a:cs typeface="Times New Roman"/>
              </a:rPr>
              <a:t>indisipliner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.</a:t>
            </a:r>
          </a:p>
          <a:p>
            <a:pPr lvl="1" algn="just">
              <a:lnSpc>
                <a:spcPct val="115000"/>
              </a:lnSpc>
              <a:spcBef>
                <a:spcPts val="0"/>
              </a:spcBef>
              <a:buFont typeface="+mj-lt"/>
              <a:buAutoNum type="arabicParenR"/>
            </a:pPr>
            <a:r>
              <a:rPr lang="en-US" sz="1600" dirty="0" err="1" smtClean="0">
                <a:latin typeface="Times New Roman"/>
                <a:ea typeface="Calibri"/>
              </a:rPr>
              <a:t>Wajib</a:t>
            </a:r>
            <a:r>
              <a:rPr lang="en-US" sz="1600" dirty="0" smtClean="0">
                <a:latin typeface="Times New Roman"/>
                <a:ea typeface="Calibri"/>
              </a:rPr>
              <a:t> </a:t>
            </a:r>
            <a:r>
              <a:rPr lang="en-US" sz="1600" dirty="0" err="1" smtClean="0">
                <a:latin typeface="Times New Roman"/>
                <a:ea typeface="Calibri"/>
              </a:rPr>
              <a:t>memakai</a:t>
            </a:r>
            <a:r>
              <a:rPr lang="en-US" sz="1600" dirty="0" smtClean="0">
                <a:latin typeface="Times New Roman"/>
                <a:ea typeface="Calibri"/>
              </a:rPr>
              <a:t> </a:t>
            </a:r>
            <a:r>
              <a:rPr lang="en-US" sz="1600" dirty="0" err="1" smtClean="0">
                <a:latin typeface="Times New Roman"/>
                <a:ea typeface="Calibri"/>
              </a:rPr>
              <a:t>sepatu</a:t>
            </a:r>
            <a:r>
              <a:rPr lang="en-US" sz="1600" dirty="0" smtClean="0">
                <a:latin typeface="Times New Roman"/>
                <a:ea typeface="Calibri"/>
              </a:rPr>
              <a:t>, </a:t>
            </a:r>
            <a:r>
              <a:rPr lang="en-US" sz="1600" dirty="0" err="1" smtClean="0">
                <a:latin typeface="Times New Roman"/>
                <a:ea typeface="Calibri"/>
              </a:rPr>
              <a:t>berpakaian</a:t>
            </a:r>
            <a:r>
              <a:rPr lang="en-US" sz="1600" dirty="0" smtClean="0">
                <a:latin typeface="Times New Roman"/>
                <a:ea typeface="Calibri"/>
              </a:rPr>
              <a:t> </a:t>
            </a:r>
            <a:r>
              <a:rPr lang="en-US" sz="1600" dirty="0" err="1" smtClean="0">
                <a:latin typeface="Times New Roman"/>
                <a:ea typeface="Calibri"/>
              </a:rPr>
              <a:t>seragam</a:t>
            </a:r>
            <a:r>
              <a:rPr lang="en-US" sz="1600" dirty="0" smtClean="0">
                <a:latin typeface="Times New Roman"/>
                <a:ea typeface="Calibri"/>
              </a:rPr>
              <a:t> </a:t>
            </a:r>
            <a:r>
              <a:rPr lang="en-US" sz="1600" dirty="0" err="1" smtClean="0">
                <a:latin typeface="Times New Roman"/>
                <a:ea typeface="Calibri"/>
              </a:rPr>
              <a:t>sesuai</a:t>
            </a:r>
            <a:r>
              <a:rPr lang="en-US" sz="1600" dirty="0" smtClean="0">
                <a:latin typeface="Times New Roman"/>
                <a:ea typeface="Calibri"/>
              </a:rPr>
              <a:t> </a:t>
            </a:r>
            <a:r>
              <a:rPr lang="en-US" sz="1600" dirty="0" err="1" smtClean="0">
                <a:latin typeface="Times New Roman"/>
                <a:ea typeface="Calibri"/>
              </a:rPr>
              <a:t>peraturan</a:t>
            </a:r>
            <a:r>
              <a:rPr lang="en-US" sz="1600" dirty="0" smtClean="0">
                <a:latin typeface="Times New Roman"/>
                <a:ea typeface="Calibri"/>
              </a:rPr>
              <a:t>, </a:t>
            </a:r>
            <a:r>
              <a:rPr lang="en-US" sz="1600" dirty="0" err="1" smtClean="0">
                <a:latin typeface="Times New Roman"/>
                <a:ea typeface="Calibri"/>
              </a:rPr>
              <a:t>rapi</a:t>
            </a:r>
            <a:r>
              <a:rPr lang="en-US" sz="1600" dirty="0" smtClean="0">
                <a:latin typeface="Times New Roman"/>
                <a:ea typeface="Calibri"/>
              </a:rPr>
              <a:t> </a:t>
            </a:r>
            <a:r>
              <a:rPr lang="en-US" sz="1600" dirty="0" err="1" smtClean="0">
                <a:latin typeface="Times New Roman"/>
                <a:ea typeface="Calibri"/>
              </a:rPr>
              <a:t>dan</a:t>
            </a:r>
            <a:r>
              <a:rPr lang="en-US" sz="1600" dirty="0" smtClean="0">
                <a:latin typeface="Times New Roman"/>
                <a:ea typeface="Calibri"/>
              </a:rPr>
              <a:t> </a:t>
            </a:r>
            <a:r>
              <a:rPr lang="en-US" sz="1600" dirty="0" err="1" smtClean="0">
                <a:latin typeface="Times New Roman"/>
                <a:ea typeface="Calibri"/>
              </a:rPr>
              <a:t>sopan</a:t>
            </a:r>
            <a:r>
              <a:rPr lang="en-US" sz="1600" dirty="0" smtClean="0">
                <a:latin typeface="Times New Roman"/>
                <a:ea typeface="Calibri"/>
              </a:rPr>
              <a:t>.</a:t>
            </a:r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JADWAL PRESENTASI MAHASISWA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5460307"/>
              </p:ext>
            </p:extLst>
          </p:nvPr>
        </p:nvGraphicFramePr>
        <p:xfrm>
          <a:off x="457200" y="1396999"/>
          <a:ext cx="8229599" cy="5347935"/>
        </p:xfrm>
        <a:graphic>
          <a:graphicData uri="http://schemas.openxmlformats.org/drawingml/2006/table">
            <a:tbl>
              <a:tblPr/>
              <a:tblGrid>
                <a:gridCol w="1219200"/>
                <a:gridCol w="914400"/>
                <a:gridCol w="1447800"/>
                <a:gridCol w="3140487"/>
                <a:gridCol w="1507712"/>
              </a:tblGrid>
              <a:tr h="14514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Calibri"/>
                        </a:rPr>
                        <a:t>Pertemuan</a:t>
                      </a:r>
                      <a:r>
                        <a:rPr lang="en-US" sz="1400" dirty="0"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</a:rPr>
                        <a:t>ke</a:t>
                      </a:r>
                      <a:r>
                        <a:rPr lang="en-US" sz="1400" dirty="0">
                          <a:latin typeface="Times New Roman"/>
                          <a:ea typeface="Calibri"/>
                        </a:rPr>
                        <a:t>-</a:t>
                      </a:r>
                    </a:p>
                  </a:txBody>
                  <a:tcPr marL="47329" marR="473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Calibri"/>
                        </a:rPr>
                        <a:t>Tanggal</a:t>
                      </a:r>
                      <a:r>
                        <a:rPr lang="en-US" sz="1400" dirty="0">
                          <a:latin typeface="Times New Roman"/>
                          <a:ea typeface="Calibri"/>
                        </a:rPr>
                        <a:t> </a:t>
                      </a:r>
                    </a:p>
                  </a:txBody>
                  <a:tcPr marL="47329" marR="473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Calibri"/>
                        </a:rPr>
                        <a:t>Materi</a:t>
                      </a:r>
                      <a:r>
                        <a:rPr lang="en-US" sz="1400" dirty="0">
                          <a:latin typeface="Times New Roman"/>
                          <a:ea typeface="Calibri"/>
                        </a:rPr>
                        <a:t> </a:t>
                      </a:r>
                    </a:p>
                  </a:txBody>
                  <a:tcPr marL="47329" marR="473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Calibri"/>
                        </a:rPr>
                        <a:t>Sub </a:t>
                      </a:r>
                      <a:r>
                        <a:rPr lang="en-US" sz="1400" dirty="0" err="1">
                          <a:latin typeface="Times New Roman"/>
                          <a:ea typeface="Calibri"/>
                        </a:rPr>
                        <a:t>topik</a:t>
                      </a:r>
                      <a:endParaRPr lang="en-US" sz="1400" dirty="0">
                        <a:latin typeface="Times New Roman"/>
                        <a:ea typeface="Calibri"/>
                      </a:endParaRPr>
                    </a:p>
                  </a:txBody>
                  <a:tcPr marL="47329" marR="473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Calibri"/>
                        </a:rPr>
                        <a:t>Mahasiswa</a:t>
                      </a:r>
                      <a:endParaRPr lang="en-US" sz="1400" dirty="0">
                        <a:latin typeface="Times New Roman"/>
                        <a:ea typeface="Calibri"/>
                      </a:endParaRPr>
                    </a:p>
                  </a:txBody>
                  <a:tcPr marL="47329" marR="473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90286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Calibri"/>
                        </a:rPr>
                        <a:t>2</a:t>
                      </a:r>
                    </a:p>
                  </a:txBody>
                  <a:tcPr marL="47329" marR="473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Calibri"/>
                      </a:endParaRPr>
                    </a:p>
                  </a:txBody>
                  <a:tcPr marL="47329" marR="473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Calibri"/>
                        </a:rPr>
                        <a:t>Buah</a:t>
                      </a:r>
                      <a:r>
                        <a:rPr lang="en-US" sz="1400" dirty="0"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</a:rPr>
                        <a:t>dan</a:t>
                      </a:r>
                      <a:r>
                        <a:rPr lang="en-US" sz="1400" dirty="0"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</a:rPr>
                        <a:t>Sayuran</a:t>
                      </a:r>
                      <a:endParaRPr lang="en-US" sz="1400" dirty="0">
                        <a:latin typeface="Times New Roman"/>
                        <a:ea typeface="Calibri"/>
                      </a:endParaRPr>
                    </a:p>
                  </a:txBody>
                  <a:tcPr marL="47329" marR="473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Calibri"/>
                        </a:rPr>
                        <a:t>Buah</a:t>
                      </a:r>
                      <a:r>
                        <a:rPr lang="en-US" sz="1400" dirty="0"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1400" dirty="0" err="1" smtClean="0">
                          <a:latin typeface="Times New Roman"/>
                          <a:ea typeface="Calibri"/>
                        </a:rPr>
                        <a:t>klimakterik</a:t>
                      </a:r>
                      <a:endParaRPr lang="en-US" sz="1400" dirty="0">
                        <a:latin typeface="Times New Roman"/>
                        <a:ea typeface="Calibri"/>
                      </a:endParaRPr>
                    </a:p>
                  </a:txBody>
                  <a:tcPr marL="47329" marR="473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sz="1400" dirty="0" smtClean="0">
                          <a:latin typeface="Times New Roman"/>
                          <a:ea typeface="Calibri"/>
                        </a:rPr>
                        <a:t>1. </a:t>
                      </a:r>
                      <a:endParaRPr lang="en-US" sz="1400" dirty="0">
                        <a:latin typeface="Times New Roman"/>
                        <a:ea typeface="Calibri"/>
                      </a:endParaRPr>
                    </a:p>
                  </a:txBody>
                  <a:tcPr marL="47329" marR="473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28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err="1" smtClean="0">
                          <a:latin typeface="Times New Roman"/>
                          <a:ea typeface="Calibri"/>
                        </a:rPr>
                        <a:t>Buah</a:t>
                      </a:r>
                      <a:r>
                        <a:rPr lang="en-US" sz="1400" dirty="0" smtClean="0">
                          <a:latin typeface="Times New Roman"/>
                          <a:ea typeface="Calibri"/>
                        </a:rPr>
                        <a:t> non </a:t>
                      </a:r>
                      <a:r>
                        <a:rPr lang="en-US" sz="1400" dirty="0" err="1" smtClean="0">
                          <a:latin typeface="Times New Roman"/>
                          <a:ea typeface="Calibri"/>
                        </a:rPr>
                        <a:t>klimakterik</a:t>
                      </a:r>
                      <a:endParaRPr lang="en-US" sz="1400" dirty="0" smtClean="0">
                        <a:latin typeface="Times New Roman"/>
                        <a:ea typeface="Calibri"/>
                      </a:endParaRPr>
                    </a:p>
                  </a:txBody>
                  <a:tcPr marL="47329" marR="473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latin typeface="Times New Roman"/>
                          <a:ea typeface="Calibri"/>
                        </a:rPr>
                        <a:t>2. </a:t>
                      </a:r>
                    </a:p>
                  </a:txBody>
                  <a:tcPr marL="47329" marR="473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571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</a:rPr>
                        <a:t>Sayuran daun (bayam, kol, lobak, sawi, dll)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</a:rPr>
                        <a:t>Sayuran non daun (buah bit, wortel, labu siam, mentimun, dll)</a:t>
                      </a:r>
                    </a:p>
                  </a:txBody>
                  <a:tcPr marL="47329" marR="473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latin typeface="Times New Roman"/>
                          <a:ea typeface="Calibri"/>
                        </a:rPr>
                        <a:t>3. </a:t>
                      </a:r>
                    </a:p>
                    <a:p>
                      <a:pPr marL="342900" marR="0" lvl="0" indent="-34290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endParaRPr lang="en-US" sz="1400" dirty="0">
                        <a:latin typeface="Times New Roman"/>
                        <a:ea typeface="Calibri"/>
                      </a:endParaRPr>
                    </a:p>
                  </a:txBody>
                  <a:tcPr marL="47329" marR="473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809"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Calibri"/>
                        </a:rPr>
                        <a:t>3</a:t>
                      </a:r>
                    </a:p>
                  </a:txBody>
                  <a:tcPr marL="47329" marR="473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Calibri"/>
                      </a:endParaRPr>
                    </a:p>
                  </a:txBody>
                  <a:tcPr marL="47329" marR="473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Calibri"/>
                        </a:rPr>
                        <a:t>Serealia</a:t>
                      </a:r>
                      <a:r>
                        <a:rPr lang="en-US" sz="1400" dirty="0"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</a:rPr>
                        <a:t>dan</a:t>
                      </a:r>
                      <a:r>
                        <a:rPr lang="en-US" sz="1400" dirty="0"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</a:rPr>
                        <a:t>Leguminosa</a:t>
                      </a:r>
                      <a:endParaRPr lang="en-US" sz="1400" dirty="0">
                        <a:latin typeface="Times New Roman"/>
                        <a:ea typeface="Calibri"/>
                      </a:endParaRPr>
                    </a:p>
                  </a:txBody>
                  <a:tcPr marL="47329" marR="473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Calibri"/>
                        </a:rPr>
                        <a:t>Padi</a:t>
                      </a:r>
                      <a:r>
                        <a:rPr lang="en-US" sz="1400" dirty="0">
                          <a:latin typeface="Times New Roman"/>
                          <a:ea typeface="Calibri"/>
                        </a:rPr>
                        <a:t>, </a:t>
                      </a:r>
                      <a:r>
                        <a:rPr lang="en-US" sz="1400" dirty="0" err="1">
                          <a:latin typeface="Times New Roman"/>
                          <a:ea typeface="Calibri"/>
                        </a:rPr>
                        <a:t>beras</a:t>
                      </a:r>
                      <a:r>
                        <a:rPr lang="en-US" sz="1400" dirty="0"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</a:rPr>
                        <a:t>dan</a:t>
                      </a:r>
                      <a:r>
                        <a:rPr lang="en-US" sz="1400" dirty="0"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1400" dirty="0" err="1" smtClean="0">
                          <a:latin typeface="Times New Roman"/>
                          <a:ea typeface="Calibri"/>
                        </a:rPr>
                        <a:t>jagung</a:t>
                      </a:r>
                      <a:endParaRPr lang="en-US" sz="1400" dirty="0">
                        <a:latin typeface="Times New Roman"/>
                        <a:ea typeface="Calibri"/>
                      </a:endParaRPr>
                    </a:p>
                  </a:txBody>
                  <a:tcPr marL="47329" marR="473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latin typeface="Times New Roman"/>
                          <a:ea typeface="Calibri"/>
                        </a:rPr>
                        <a:t>4. </a:t>
                      </a:r>
                    </a:p>
                  </a:txBody>
                  <a:tcPr marL="47329" marR="473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28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 smtClean="0">
                          <a:latin typeface="Times New Roman"/>
                          <a:ea typeface="Calibri"/>
                        </a:rPr>
                        <a:t>Gandum</a:t>
                      </a:r>
                      <a:r>
                        <a:rPr lang="en-US" sz="1400" dirty="0" smtClean="0">
                          <a:latin typeface="Times New Roman"/>
                          <a:ea typeface="Calibri"/>
                        </a:rPr>
                        <a:t>, </a:t>
                      </a:r>
                      <a:r>
                        <a:rPr lang="en-US" sz="1400" dirty="0" err="1" smtClean="0">
                          <a:latin typeface="Times New Roman"/>
                          <a:ea typeface="Calibri"/>
                        </a:rPr>
                        <a:t>terigu</a:t>
                      </a:r>
                      <a:r>
                        <a:rPr lang="en-US" sz="1400" dirty="0" smtClean="0"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1400" dirty="0" err="1" smtClean="0">
                          <a:latin typeface="Times New Roman"/>
                          <a:ea typeface="Calibri"/>
                        </a:rPr>
                        <a:t>dan</a:t>
                      </a:r>
                      <a:r>
                        <a:rPr lang="en-US" sz="1400" dirty="0" smtClean="0"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1400" dirty="0" err="1" smtClean="0">
                          <a:latin typeface="Times New Roman"/>
                          <a:ea typeface="Calibri"/>
                        </a:rPr>
                        <a:t>sorgum</a:t>
                      </a:r>
                      <a:endParaRPr lang="en-US" sz="1400" dirty="0">
                        <a:latin typeface="Times New Roman"/>
                        <a:ea typeface="Calibri"/>
                      </a:endParaRPr>
                    </a:p>
                  </a:txBody>
                  <a:tcPr marL="47329" marR="473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sz="1400" dirty="0" smtClean="0">
                          <a:latin typeface="Times New Roman"/>
                          <a:ea typeface="Calibri"/>
                        </a:rPr>
                        <a:t>5. </a:t>
                      </a:r>
                      <a:endParaRPr lang="en-US" sz="1400" dirty="0">
                        <a:latin typeface="Times New Roman"/>
                        <a:ea typeface="Calibri"/>
                      </a:endParaRPr>
                    </a:p>
                  </a:txBody>
                  <a:tcPr marL="47329" marR="473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54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Calibri"/>
                        </a:rPr>
                        <a:t>Kedelai</a:t>
                      </a:r>
                      <a:r>
                        <a:rPr lang="en-US" sz="1400" dirty="0">
                          <a:latin typeface="Times New Roman"/>
                          <a:ea typeface="Calibri"/>
                        </a:rPr>
                        <a:t>, </a:t>
                      </a:r>
                      <a:r>
                        <a:rPr lang="en-US" sz="1400" dirty="0" err="1">
                          <a:latin typeface="Times New Roman"/>
                          <a:ea typeface="Calibri"/>
                        </a:rPr>
                        <a:t>kacang</a:t>
                      </a:r>
                      <a:r>
                        <a:rPr lang="en-US" sz="1400" dirty="0"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</a:rPr>
                        <a:t>hijau</a:t>
                      </a:r>
                      <a:endParaRPr lang="en-US" sz="1400" dirty="0">
                        <a:latin typeface="Times New Roman"/>
                        <a:ea typeface="Calibri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Calibri"/>
                        </a:rPr>
                        <a:t>Kacang</a:t>
                      </a:r>
                      <a:r>
                        <a:rPr lang="en-US" sz="1400" dirty="0"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</a:rPr>
                        <a:t>tanah</a:t>
                      </a:r>
                      <a:r>
                        <a:rPr lang="en-US" sz="1400" dirty="0">
                          <a:latin typeface="Times New Roman"/>
                          <a:ea typeface="Calibri"/>
                        </a:rPr>
                        <a:t>, </a:t>
                      </a:r>
                      <a:r>
                        <a:rPr lang="en-US" sz="1400" dirty="0" err="1">
                          <a:latin typeface="Times New Roman"/>
                          <a:ea typeface="Calibri"/>
                        </a:rPr>
                        <a:t>kacang</a:t>
                      </a:r>
                      <a:r>
                        <a:rPr lang="en-US" sz="1400" dirty="0"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</a:rPr>
                        <a:t>merah</a:t>
                      </a:r>
                      <a:endParaRPr lang="en-US" sz="1400" dirty="0">
                        <a:latin typeface="Times New Roman"/>
                        <a:ea typeface="Calibri"/>
                      </a:endParaRPr>
                    </a:p>
                  </a:txBody>
                  <a:tcPr marL="47329" marR="473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latin typeface="Times New Roman"/>
                          <a:ea typeface="Calibri"/>
                        </a:rPr>
                        <a:t>6</a:t>
                      </a:r>
                      <a:r>
                        <a:rPr lang="en-US" sz="1400" dirty="0" smtClean="0">
                          <a:latin typeface="Times New Roman"/>
                          <a:ea typeface="Calibri"/>
                        </a:rPr>
                        <a:t>.</a:t>
                      </a:r>
                      <a:r>
                        <a:rPr lang="en-US" sz="1400" baseline="0" dirty="0" smtClean="0">
                          <a:latin typeface="Times New Roman"/>
                          <a:ea typeface="Calibri"/>
                        </a:rPr>
                        <a:t> </a:t>
                      </a:r>
                      <a:endParaRPr lang="en-US" sz="1400" dirty="0" smtClean="0">
                        <a:latin typeface="Times New Roman"/>
                        <a:ea typeface="Calibri"/>
                      </a:endParaRPr>
                    </a:p>
                    <a:p>
                      <a:pPr marL="342900" marR="0" lvl="0" indent="-34290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endParaRPr lang="en-US" sz="1400" dirty="0">
                        <a:latin typeface="Times New Roman"/>
                        <a:ea typeface="Calibri"/>
                      </a:endParaRPr>
                    </a:p>
                  </a:txBody>
                  <a:tcPr marL="47329" marR="473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54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Calibri"/>
                        </a:rPr>
                        <a:t>Koro-koroan</a:t>
                      </a:r>
                      <a:r>
                        <a:rPr lang="en-US" sz="1400" dirty="0">
                          <a:latin typeface="Times New Roman"/>
                          <a:ea typeface="Calibri"/>
                        </a:rPr>
                        <a:t> (</a:t>
                      </a:r>
                      <a:r>
                        <a:rPr lang="en-US" sz="1400" dirty="0" err="1">
                          <a:latin typeface="Times New Roman"/>
                          <a:ea typeface="Calibri"/>
                        </a:rPr>
                        <a:t>Koro</a:t>
                      </a:r>
                      <a:r>
                        <a:rPr lang="en-US" sz="1400" dirty="0"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</a:rPr>
                        <a:t>benguk</a:t>
                      </a:r>
                      <a:r>
                        <a:rPr lang="en-US" sz="1400" dirty="0">
                          <a:latin typeface="Times New Roman"/>
                          <a:ea typeface="Calibri"/>
                        </a:rPr>
                        <a:t>, </a:t>
                      </a:r>
                      <a:r>
                        <a:rPr lang="en-US" sz="1400" dirty="0" err="1">
                          <a:latin typeface="Times New Roman"/>
                          <a:ea typeface="Calibri"/>
                        </a:rPr>
                        <a:t>koro</a:t>
                      </a:r>
                      <a:r>
                        <a:rPr lang="en-US" sz="1400" dirty="0"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</a:rPr>
                        <a:t>pedang</a:t>
                      </a:r>
                      <a:r>
                        <a:rPr lang="en-US" sz="1400" dirty="0">
                          <a:latin typeface="Times New Roman"/>
                          <a:ea typeface="Calibri"/>
                        </a:rPr>
                        <a:t>, </a:t>
                      </a:r>
                      <a:r>
                        <a:rPr lang="en-US" sz="1400" dirty="0" err="1">
                          <a:latin typeface="Times New Roman"/>
                          <a:ea typeface="Calibri"/>
                        </a:rPr>
                        <a:t>koro</a:t>
                      </a:r>
                      <a:r>
                        <a:rPr lang="en-US" sz="1400" dirty="0"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</a:rPr>
                        <a:t>putih</a:t>
                      </a:r>
                      <a:r>
                        <a:rPr lang="en-US" sz="1400" dirty="0">
                          <a:latin typeface="Times New Roman"/>
                          <a:ea typeface="Calibri"/>
                        </a:rPr>
                        <a:t>, </a:t>
                      </a:r>
                      <a:r>
                        <a:rPr lang="en-US" sz="1400" dirty="0" err="1">
                          <a:latin typeface="Times New Roman"/>
                          <a:ea typeface="Calibri"/>
                        </a:rPr>
                        <a:t>dll</a:t>
                      </a:r>
                      <a:r>
                        <a:rPr lang="en-US" sz="1400" dirty="0">
                          <a:latin typeface="Times New Roman"/>
                          <a:ea typeface="Calibri"/>
                        </a:rPr>
                        <a:t>)</a:t>
                      </a:r>
                    </a:p>
                  </a:txBody>
                  <a:tcPr marL="47329" marR="473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latin typeface="Times New Roman"/>
                          <a:ea typeface="Calibri"/>
                        </a:rPr>
                        <a:t>7. </a:t>
                      </a:r>
                    </a:p>
                    <a:p>
                      <a:pPr marL="342900" marR="0" lvl="0" indent="-34290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endParaRPr lang="en-US" sz="1400" dirty="0">
                        <a:latin typeface="Times New Roman"/>
                        <a:ea typeface="Calibri"/>
                      </a:endParaRPr>
                    </a:p>
                  </a:txBody>
                  <a:tcPr marL="47329" marR="473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286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</a:rPr>
                        <a:t>4</a:t>
                      </a:r>
                    </a:p>
                  </a:txBody>
                  <a:tcPr marL="47329" marR="473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Calibri"/>
                      </a:endParaRPr>
                    </a:p>
                  </a:txBody>
                  <a:tcPr marL="47329" marR="473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</a:rPr>
                        <a:t>Umbi-umbian</a:t>
                      </a:r>
                    </a:p>
                  </a:txBody>
                  <a:tcPr marL="47329" marR="473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Calibri"/>
                        </a:rPr>
                        <a:t>Ubi</a:t>
                      </a:r>
                      <a:r>
                        <a:rPr lang="en-US" sz="1400" dirty="0"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</a:rPr>
                        <a:t>kayu</a:t>
                      </a:r>
                      <a:r>
                        <a:rPr lang="en-US" sz="1400" dirty="0">
                          <a:latin typeface="Times New Roman"/>
                          <a:ea typeface="Calibri"/>
                        </a:rPr>
                        <a:t>, </a:t>
                      </a:r>
                      <a:r>
                        <a:rPr lang="en-US" sz="1400" dirty="0" err="1">
                          <a:latin typeface="Times New Roman"/>
                          <a:ea typeface="Calibri"/>
                        </a:rPr>
                        <a:t>ubi</a:t>
                      </a:r>
                      <a:r>
                        <a:rPr lang="en-US" sz="1400" dirty="0"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</a:rPr>
                        <a:t>jalar</a:t>
                      </a:r>
                      <a:r>
                        <a:rPr lang="en-US" sz="1400" dirty="0">
                          <a:latin typeface="Times New Roman"/>
                          <a:ea typeface="Calibri"/>
                        </a:rPr>
                        <a:t>, </a:t>
                      </a:r>
                      <a:r>
                        <a:rPr lang="en-US" sz="1400" dirty="0" err="1">
                          <a:latin typeface="Times New Roman"/>
                          <a:ea typeface="Calibri"/>
                        </a:rPr>
                        <a:t>kentang</a:t>
                      </a:r>
                      <a:endParaRPr lang="en-US" sz="1400" dirty="0">
                        <a:latin typeface="Times New Roman"/>
                        <a:ea typeface="Calibri"/>
                      </a:endParaRPr>
                    </a:p>
                  </a:txBody>
                  <a:tcPr marL="47329" marR="473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latin typeface="Times New Roman"/>
                          <a:ea typeface="Calibri"/>
                        </a:rPr>
                        <a:t>8. </a:t>
                      </a:r>
                    </a:p>
                  </a:txBody>
                  <a:tcPr marL="47329" marR="473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28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</a:rPr>
                        <a:t>Talas, suweg, iles-iles, dll</a:t>
                      </a:r>
                    </a:p>
                  </a:txBody>
                  <a:tcPr marL="47329" marR="473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latin typeface="Times New Roman"/>
                          <a:ea typeface="Calibri"/>
                        </a:rPr>
                        <a:t>9. </a:t>
                      </a:r>
                    </a:p>
                  </a:txBody>
                  <a:tcPr marL="47329" marR="473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28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Calibri"/>
                        </a:rPr>
                        <a:t>Garut</a:t>
                      </a:r>
                      <a:r>
                        <a:rPr lang="en-US" sz="1400" dirty="0">
                          <a:latin typeface="Times New Roman"/>
                          <a:ea typeface="Calibri"/>
                        </a:rPr>
                        <a:t>, </a:t>
                      </a:r>
                      <a:r>
                        <a:rPr lang="en-US" sz="1400" dirty="0" err="1">
                          <a:latin typeface="Times New Roman"/>
                          <a:ea typeface="Calibri"/>
                        </a:rPr>
                        <a:t>ganyong</a:t>
                      </a:r>
                      <a:r>
                        <a:rPr lang="en-US" sz="1400" dirty="0">
                          <a:latin typeface="Times New Roman"/>
                          <a:ea typeface="Calibri"/>
                        </a:rPr>
                        <a:t>, </a:t>
                      </a:r>
                      <a:r>
                        <a:rPr lang="en-US" sz="1400" dirty="0" err="1">
                          <a:latin typeface="Times New Roman"/>
                          <a:ea typeface="Calibri"/>
                        </a:rPr>
                        <a:t>gembili</a:t>
                      </a:r>
                      <a:r>
                        <a:rPr lang="en-US" sz="1400" dirty="0">
                          <a:latin typeface="Times New Roman"/>
                          <a:ea typeface="Calibri"/>
                        </a:rPr>
                        <a:t>, </a:t>
                      </a:r>
                      <a:r>
                        <a:rPr lang="en-US" sz="1400" dirty="0" err="1">
                          <a:latin typeface="Times New Roman"/>
                          <a:ea typeface="Calibri"/>
                        </a:rPr>
                        <a:t>dll</a:t>
                      </a:r>
                      <a:endParaRPr lang="en-US" sz="1400" dirty="0">
                        <a:latin typeface="Times New Roman"/>
                        <a:ea typeface="Calibri"/>
                      </a:endParaRPr>
                    </a:p>
                  </a:txBody>
                  <a:tcPr marL="47329" marR="473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sz="1400" dirty="0" smtClean="0">
                          <a:latin typeface="Times New Roman"/>
                          <a:ea typeface="Calibri"/>
                        </a:rPr>
                        <a:t>10. </a:t>
                      </a:r>
                      <a:endParaRPr lang="en-US" sz="1400" dirty="0">
                        <a:latin typeface="Times New Roman"/>
                        <a:ea typeface="Calibri"/>
                      </a:endParaRPr>
                    </a:p>
                  </a:txBody>
                  <a:tcPr marL="47329" marR="473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9967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Times New Roman"/>
                          <a:ea typeface="Calibri"/>
                        </a:rPr>
                        <a:t>5</a:t>
                      </a:r>
                      <a:endParaRPr lang="en-US" sz="1400" dirty="0">
                        <a:latin typeface="Times New Roman"/>
                        <a:ea typeface="Calibri"/>
                      </a:endParaRPr>
                    </a:p>
                  </a:txBody>
                  <a:tcPr marL="47329" marR="473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Calibri"/>
                      </a:endParaRPr>
                    </a:p>
                  </a:txBody>
                  <a:tcPr marL="47329" marR="473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</a:rPr>
                        <a:t>Lemak dan Minyak</a:t>
                      </a:r>
                    </a:p>
                  </a:txBody>
                  <a:tcPr marL="47329" marR="473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Calibri"/>
                        </a:rPr>
                        <a:t>Minyak</a:t>
                      </a:r>
                      <a:r>
                        <a:rPr lang="en-US" sz="1400" dirty="0"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</a:rPr>
                        <a:t>kelapa</a:t>
                      </a:r>
                      <a:r>
                        <a:rPr lang="en-US" sz="1400" dirty="0"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1400" dirty="0" err="1" smtClean="0">
                          <a:latin typeface="Times New Roman"/>
                          <a:ea typeface="Calibri"/>
                        </a:rPr>
                        <a:t>sawit</a:t>
                      </a:r>
                      <a:endParaRPr lang="en-US" sz="1400" dirty="0">
                        <a:latin typeface="Times New Roman"/>
                        <a:ea typeface="Calibri"/>
                      </a:endParaRPr>
                    </a:p>
                  </a:txBody>
                  <a:tcPr marL="47329" marR="473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sz="1400" dirty="0" smtClean="0">
                          <a:latin typeface="Times New Roman"/>
                          <a:ea typeface="Calibri"/>
                        </a:rPr>
                        <a:t>11. </a:t>
                      </a:r>
                      <a:endParaRPr lang="en-US" sz="1400" dirty="0">
                        <a:latin typeface="Times New Roman"/>
                        <a:ea typeface="Calibri"/>
                      </a:endParaRPr>
                    </a:p>
                  </a:txBody>
                  <a:tcPr marL="47329" marR="473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643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err="1" smtClean="0">
                          <a:latin typeface="Times New Roman"/>
                          <a:ea typeface="Calibri"/>
                        </a:rPr>
                        <a:t>Minyak</a:t>
                      </a:r>
                      <a:r>
                        <a:rPr lang="en-US" sz="1400" dirty="0" smtClean="0"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1400" dirty="0" err="1" smtClean="0">
                          <a:latin typeface="Times New Roman"/>
                          <a:ea typeface="Calibri"/>
                        </a:rPr>
                        <a:t>kelapa</a:t>
                      </a:r>
                      <a:r>
                        <a:rPr lang="en-US" sz="1400" dirty="0" smtClean="0">
                          <a:latin typeface="Times New Roman"/>
                          <a:ea typeface="Calibri"/>
                        </a:rPr>
                        <a:t>, </a:t>
                      </a:r>
                      <a:r>
                        <a:rPr lang="en-US" sz="1400" dirty="0" err="1" smtClean="0">
                          <a:latin typeface="Times New Roman"/>
                          <a:ea typeface="Calibri"/>
                        </a:rPr>
                        <a:t>kedelai</a:t>
                      </a:r>
                      <a:r>
                        <a:rPr lang="en-US" sz="1400" dirty="0" smtClean="0">
                          <a:latin typeface="Times New Roman"/>
                          <a:ea typeface="Calibri"/>
                        </a:rPr>
                        <a:t>, </a:t>
                      </a:r>
                      <a:r>
                        <a:rPr lang="en-US" sz="1400" dirty="0" err="1" smtClean="0">
                          <a:latin typeface="Times New Roman"/>
                          <a:ea typeface="Calibri"/>
                        </a:rPr>
                        <a:t>bunga</a:t>
                      </a:r>
                      <a:r>
                        <a:rPr lang="en-US" sz="1400" dirty="0" smtClean="0"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1400" dirty="0" err="1" smtClean="0">
                          <a:latin typeface="Times New Roman"/>
                          <a:ea typeface="Calibri"/>
                        </a:rPr>
                        <a:t>matahari</a:t>
                      </a:r>
                      <a:r>
                        <a:rPr lang="en-US" sz="1400" dirty="0" smtClean="0">
                          <a:latin typeface="Times New Roman"/>
                          <a:ea typeface="Calibri"/>
                        </a:rPr>
                        <a:t>,</a:t>
                      </a:r>
                    </a:p>
                  </a:txBody>
                  <a:tcPr marL="47329" marR="473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sz="1400" dirty="0" smtClean="0">
                          <a:latin typeface="Times New Roman"/>
                          <a:ea typeface="Calibri"/>
                        </a:rPr>
                        <a:t>12. </a:t>
                      </a:r>
                      <a:endParaRPr lang="en-US" sz="1400" dirty="0">
                        <a:latin typeface="Times New Roman"/>
                        <a:ea typeface="Calibri"/>
                      </a:endParaRPr>
                    </a:p>
                  </a:txBody>
                  <a:tcPr marL="47329" marR="473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54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</a:rPr>
                        <a:t>Lemak hewani, margarine, mentega, shortening</a:t>
                      </a:r>
                    </a:p>
                  </a:txBody>
                  <a:tcPr marL="47329" marR="473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sz="1400" dirty="0" smtClean="0">
                          <a:latin typeface="Times New Roman"/>
                          <a:ea typeface="Calibri"/>
                        </a:rPr>
                        <a:t>13. </a:t>
                      </a:r>
                      <a:endParaRPr lang="en-US" sz="1400" dirty="0">
                        <a:latin typeface="Times New Roman"/>
                        <a:ea typeface="Calibri"/>
                      </a:endParaRPr>
                    </a:p>
                  </a:txBody>
                  <a:tcPr marL="47329" marR="473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512255"/>
              </p:ext>
            </p:extLst>
          </p:nvPr>
        </p:nvGraphicFramePr>
        <p:xfrm>
          <a:off x="457200" y="457201"/>
          <a:ext cx="8305799" cy="4965190"/>
        </p:xfrm>
        <a:graphic>
          <a:graphicData uri="http://schemas.openxmlformats.org/drawingml/2006/table">
            <a:tbl>
              <a:tblPr/>
              <a:tblGrid>
                <a:gridCol w="762000"/>
                <a:gridCol w="1219200"/>
                <a:gridCol w="1066800"/>
                <a:gridCol w="3736127"/>
                <a:gridCol w="1521672"/>
              </a:tblGrid>
              <a:tr h="259107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Times New Roman"/>
                          <a:ea typeface="Calibri"/>
                        </a:rPr>
                        <a:t>7</a:t>
                      </a:r>
                    </a:p>
                  </a:txBody>
                  <a:tcPr marL="62546" marR="62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latin typeface="Times New Roman"/>
                        <a:ea typeface="Calibri"/>
                      </a:endParaRPr>
                    </a:p>
                  </a:txBody>
                  <a:tcPr marL="62546" marR="62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Calibri"/>
                        </a:rPr>
                        <a:t>Bahan Penyegar</a:t>
                      </a:r>
                    </a:p>
                  </a:txBody>
                  <a:tcPr marL="62546" marR="62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Calibri"/>
                        </a:rPr>
                        <a:t>Teh </a:t>
                      </a:r>
                    </a:p>
                  </a:txBody>
                  <a:tcPr marL="62546" marR="62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 smtClean="0">
                          <a:latin typeface="Times New Roman"/>
                          <a:ea typeface="Calibri"/>
                        </a:rPr>
                        <a:t>14. </a:t>
                      </a:r>
                      <a:endParaRPr lang="en-US" sz="1800" dirty="0">
                        <a:latin typeface="Times New Roman"/>
                        <a:ea typeface="Calibri"/>
                      </a:endParaRPr>
                    </a:p>
                  </a:txBody>
                  <a:tcPr marL="62546" marR="62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10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Calibri"/>
                        </a:rPr>
                        <a:t>Kopi</a:t>
                      </a:r>
                    </a:p>
                  </a:txBody>
                  <a:tcPr marL="62546" marR="62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 smtClean="0">
                          <a:latin typeface="Times New Roman"/>
                          <a:ea typeface="Calibri"/>
                        </a:rPr>
                        <a:t>15. </a:t>
                      </a:r>
                      <a:endParaRPr lang="en-US" sz="1800" dirty="0">
                        <a:latin typeface="Times New Roman"/>
                        <a:ea typeface="Calibri"/>
                      </a:endParaRPr>
                    </a:p>
                  </a:txBody>
                  <a:tcPr marL="62546" marR="62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10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Calibri"/>
                        </a:rPr>
                        <a:t>Kakao dan coklat</a:t>
                      </a:r>
                    </a:p>
                  </a:txBody>
                  <a:tcPr marL="62546" marR="62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 smtClean="0">
                          <a:latin typeface="Times New Roman"/>
                          <a:ea typeface="Calibri"/>
                        </a:rPr>
                        <a:t>16. </a:t>
                      </a:r>
                      <a:endParaRPr lang="en-US" sz="1800" dirty="0">
                        <a:latin typeface="Times New Roman"/>
                        <a:ea typeface="Calibri"/>
                      </a:endParaRPr>
                    </a:p>
                  </a:txBody>
                  <a:tcPr marL="62546" marR="62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9425"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Times New Roman"/>
                          <a:ea typeface="Calibri"/>
                        </a:rPr>
                        <a:t>8</a:t>
                      </a:r>
                    </a:p>
                  </a:txBody>
                  <a:tcPr marL="62546" marR="62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latin typeface="Times New Roman"/>
                        <a:ea typeface="Calibri"/>
                      </a:endParaRPr>
                    </a:p>
                  </a:txBody>
                  <a:tcPr marL="62546" marR="62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latin typeface="Times New Roman"/>
                          <a:ea typeface="Calibri"/>
                        </a:rPr>
                        <a:t>Rempah-rempah</a:t>
                      </a:r>
                      <a:endParaRPr lang="en-US" sz="1800" dirty="0">
                        <a:latin typeface="Times New Roman"/>
                        <a:ea typeface="Calibri"/>
                      </a:endParaRPr>
                    </a:p>
                  </a:txBody>
                  <a:tcPr marL="62546" marR="62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latin typeface="Times New Roman"/>
                          <a:ea typeface="Calibri"/>
                        </a:rPr>
                        <a:t>Rimpang-rimpangan</a:t>
                      </a:r>
                      <a:r>
                        <a:rPr lang="en-US" sz="1800" dirty="0">
                          <a:latin typeface="Times New Roman"/>
                          <a:ea typeface="Calibri"/>
                        </a:rPr>
                        <a:t> (</a:t>
                      </a:r>
                      <a:r>
                        <a:rPr lang="en-US" sz="1800" dirty="0" err="1">
                          <a:latin typeface="Times New Roman"/>
                          <a:ea typeface="Calibri"/>
                        </a:rPr>
                        <a:t>jahe</a:t>
                      </a:r>
                      <a:r>
                        <a:rPr lang="en-US" sz="1800" dirty="0">
                          <a:latin typeface="Times New Roman"/>
                          <a:ea typeface="Calibri"/>
                        </a:rPr>
                        <a:t>, </a:t>
                      </a:r>
                      <a:r>
                        <a:rPr lang="en-US" sz="1800" dirty="0" err="1">
                          <a:latin typeface="Times New Roman"/>
                          <a:ea typeface="Calibri"/>
                        </a:rPr>
                        <a:t>kunyit</a:t>
                      </a:r>
                      <a:r>
                        <a:rPr lang="en-US" sz="1800" dirty="0">
                          <a:latin typeface="Times New Roman"/>
                          <a:ea typeface="Calibri"/>
                        </a:rPr>
                        <a:t>, </a:t>
                      </a:r>
                      <a:r>
                        <a:rPr lang="en-US" sz="1800" dirty="0" err="1">
                          <a:latin typeface="Times New Roman"/>
                          <a:ea typeface="Calibri"/>
                        </a:rPr>
                        <a:t>laos</a:t>
                      </a:r>
                      <a:r>
                        <a:rPr lang="en-US" sz="1800" dirty="0">
                          <a:latin typeface="Times New Roman"/>
                          <a:ea typeface="Calibri"/>
                        </a:rPr>
                        <a:t>, </a:t>
                      </a:r>
                      <a:r>
                        <a:rPr lang="en-US" sz="1800" dirty="0" err="1">
                          <a:latin typeface="Times New Roman"/>
                          <a:ea typeface="Calibri"/>
                        </a:rPr>
                        <a:t>kencur</a:t>
                      </a:r>
                      <a:r>
                        <a:rPr lang="en-US" sz="1800" dirty="0">
                          <a:latin typeface="Times New Roman"/>
                          <a:ea typeface="Calibri"/>
                        </a:rPr>
                        <a:t>, </a:t>
                      </a:r>
                      <a:r>
                        <a:rPr lang="en-US" sz="1800" dirty="0" err="1">
                          <a:latin typeface="Times New Roman"/>
                          <a:ea typeface="Calibri"/>
                        </a:rPr>
                        <a:t>kunci</a:t>
                      </a:r>
                      <a:r>
                        <a:rPr lang="en-US" sz="1800" dirty="0">
                          <a:latin typeface="Times New Roman"/>
                          <a:ea typeface="Calibri"/>
                        </a:rPr>
                        <a:t>, </a:t>
                      </a:r>
                      <a:r>
                        <a:rPr lang="en-US" sz="1800" dirty="0" err="1">
                          <a:latin typeface="Times New Roman"/>
                          <a:ea typeface="Calibri"/>
                        </a:rPr>
                        <a:t>temulawak</a:t>
                      </a:r>
                      <a:r>
                        <a:rPr lang="en-US" sz="1800" dirty="0">
                          <a:latin typeface="Times New Roman"/>
                          <a:ea typeface="Calibri"/>
                        </a:rPr>
                        <a:t>, </a:t>
                      </a:r>
                      <a:r>
                        <a:rPr lang="en-US" sz="1800" dirty="0" err="1">
                          <a:latin typeface="Times New Roman"/>
                          <a:ea typeface="Calibri"/>
                        </a:rPr>
                        <a:t>dll</a:t>
                      </a:r>
                      <a:r>
                        <a:rPr lang="en-US" sz="1800" dirty="0">
                          <a:latin typeface="Times New Roman"/>
                          <a:ea typeface="Calibri"/>
                        </a:rPr>
                        <a:t>)</a:t>
                      </a:r>
                    </a:p>
                  </a:txBody>
                  <a:tcPr marL="62546" marR="62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 smtClean="0">
                          <a:latin typeface="Times New Roman"/>
                          <a:ea typeface="Calibri"/>
                        </a:rPr>
                        <a:t>17. </a:t>
                      </a:r>
                      <a:endParaRPr lang="en-US" sz="1800" dirty="0">
                        <a:latin typeface="Times New Roman"/>
                        <a:ea typeface="Calibri"/>
                      </a:endParaRPr>
                    </a:p>
                  </a:txBody>
                  <a:tcPr marL="62546" marR="62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245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latin typeface="Times New Roman"/>
                          <a:ea typeface="Calibri"/>
                        </a:rPr>
                        <a:t>Merica</a:t>
                      </a:r>
                      <a:r>
                        <a:rPr lang="en-US" sz="1800" dirty="0">
                          <a:latin typeface="Times New Roman"/>
                          <a:ea typeface="Calibri"/>
                        </a:rPr>
                        <a:t>, </a:t>
                      </a:r>
                      <a:r>
                        <a:rPr lang="en-US" sz="1800" dirty="0" err="1">
                          <a:latin typeface="Times New Roman"/>
                          <a:ea typeface="Calibri"/>
                        </a:rPr>
                        <a:t>lada</a:t>
                      </a:r>
                      <a:r>
                        <a:rPr lang="en-US" sz="1800" dirty="0"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1800" dirty="0" err="1">
                          <a:latin typeface="Times New Roman"/>
                          <a:ea typeface="Calibri"/>
                        </a:rPr>
                        <a:t>hitam</a:t>
                      </a:r>
                      <a:r>
                        <a:rPr lang="en-US" sz="1800" dirty="0">
                          <a:latin typeface="Times New Roman"/>
                          <a:ea typeface="Calibri"/>
                        </a:rPr>
                        <a:t>, </a:t>
                      </a:r>
                      <a:r>
                        <a:rPr lang="en-US" sz="1800" dirty="0" err="1">
                          <a:latin typeface="Times New Roman"/>
                          <a:ea typeface="Calibri"/>
                        </a:rPr>
                        <a:t>ketumbar</a:t>
                      </a:r>
                      <a:r>
                        <a:rPr lang="en-US" sz="1800" dirty="0">
                          <a:latin typeface="Times New Roman"/>
                          <a:ea typeface="Calibri"/>
                        </a:rPr>
                        <a:t>, paprika, </a:t>
                      </a:r>
                      <a:r>
                        <a:rPr lang="en-US" sz="1800" dirty="0" err="1" smtClean="0">
                          <a:latin typeface="Times New Roman"/>
                          <a:ea typeface="Calibri"/>
                        </a:rPr>
                        <a:t>cabai</a:t>
                      </a:r>
                      <a:r>
                        <a:rPr lang="en-US" sz="1800" dirty="0" smtClean="0">
                          <a:latin typeface="Times New Roman"/>
                          <a:ea typeface="Calibri"/>
                        </a:rPr>
                        <a:t>, </a:t>
                      </a:r>
                      <a:r>
                        <a:rPr lang="en-US" sz="1800" dirty="0" err="1">
                          <a:latin typeface="Times New Roman"/>
                          <a:ea typeface="Calibri"/>
                        </a:rPr>
                        <a:t>cabe</a:t>
                      </a:r>
                      <a:r>
                        <a:rPr lang="en-US" sz="1800" dirty="0"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1800" dirty="0" err="1">
                          <a:latin typeface="Times New Roman"/>
                          <a:ea typeface="Calibri"/>
                        </a:rPr>
                        <a:t>jawa</a:t>
                      </a:r>
                      <a:r>
                        <a:rPr lang="en-US" sz="1800" dirty="0" smtClean="0">
                          <a:latin typeface="Times New Roman"/>
                          <a:ea typeface="Calibri"/>
                        </a:rPr>
                        <a:t>.</a:t>
                      </a:r>
                      <a:endParaRPr lang="en-US" sz="1800" dirty="0">
                        <a:latin typeface="Times New Roman"/>
                        <a:ea typeface="Calibri"/>
                      </a:endParaRPr>
                    </a:p>
                  </a:txBody>
                  <a:tcPr marL="62546" marR="62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 smtClean="0">
                          <a:latin typeface="Times New Roman"/>
                          <a:ea typeface="Calibri"/>
                        </a:rPr>
                        <a:t>18. </a:t>
                      </a:r>
                      <a:endParaRPr lang="en-US" sz="1800" dirty="0">
                        <a:latin typeface="Times New Roman"/>
                        <a:ea typeface="Calibri"/>
                      </a:endParaRPr>
                    </a:p>
                  </a:txBody>
                  <a:tcPr marL="62546" marR="62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err="1" smtClean="0">
                          <a:latin typeface="Times New Roman"/>
                          <a:ea typeface="Calibri"/>
                        </a:rPr>
                        <a:t>Kayu</a:t>
                      </a:r>
                      <a:r>
                        <a:rPr lang="en-US" sz="1800" dirty="0" smtClean="0"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1800" dirty="0" err="1" smtClean="0">
                          <a:latin typeface="Times New Roman"/>
                          <a:ea typeface="Calibri"/>
                        </a:rPr>
                        <a:t>manis</a:t>
                      </a:r>
                      <a:r>
                        <a:rPr lang="en-US" sz="1800" dirty="0" smtClean="0">
                          <a:latin typeface="Times New Roman"/>
                          <a:ea typeface="Calibri"/>
                        </a:rPr>
                        <a:t>, </a:t>
                      </a:r>
                      <a:r>
                        <a:rPr lang="en-US" sz="1800" dirty="0" err="1" smtClean="0">
                          <a:latin typeface="Times New Roman"/>
                          <a:ea typeface="Calibri"/>
                        </a:rPr>
                        <a:t>cengkeh</a:t>
                      </a:r>
                      <a:r>
                        <a:rPr lang="en-US" sz="1800" dirty="0" smtClean="0">
                          <a:latin typeface="Times New Roman"/>
                          <a:ea typeface="Calibri"/>
                        </a:rPr>
                        <a:t>, </a:t>
                      </a:r>
                      <a:r>
                        <a:rPr lang="en-US" sz="1800" dirty="0" err="1" smtClean="0">
                          <a:latin typeface="Times New Roman"/>
                          <a:ea typeface="Calibri"/>
                        </a:rPr>
                        <a:t>jintan</a:t>
                      </a:r>
                      <a:r>
                        <a:rPr lang="en-US" sz="1800" dirty="0" smtClean="0">
                          <a:latin typeface="Times New Roman"/>
                          <a:ea typeface="Calibri"/>
                        </a:rPr>
                        <a:t>, </a:t>
                      </a:r>
                      <a:r>
                        <a:rPr lang="en-US" sz="1800" dirty="0" err="1" smtClean="0">
                          <a:latin typeface="Times New Roman"/>
                          <a:ea typeface="Calibri"/>
                        </a:rPr>
                        <a:t>pala</a:t>
                      </a:r>
                      <a:r>
                        <a:rPr lang="en-US" sz="1800" dirty="0" smtClean="0">
                          <a:latin typeface="Times New Roman"/>
                          <a:ea typeface="Calibri"/>
                        </a:rPr>
                        <a:t>.</a:t>
                      </a:r>
                    </a:p>
                  </a:txBody>
                  <a:tcPr marL="62546" marR="62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 smtClean="0">
                          <a:latin typeface="Times New Roman"/>
                          <a:ea typeface="Calibri"/>
                        </a:rPr>
                        <a:t>19. </a:t>
                      </a:r>
                      <a:endParaRPr lang="en-US" sz="1800" dirty="0">
                        <a:latin typeface="Times New Roman"/>
                        <a:ea typeface="Calibri"/>
                      </a:endParaRPr>
                    </a:p>
                  </a:txBody>
                  <a:tcPr marL="62546" marR="62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55420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latin typeface="Times New Roman"/>
                        <a:ea typeface="Calibri"/>
                      </a:endParaRPr>
                    </a:p>
                  </a:txBody>
                  <a:tcPr marL="62546" marR="62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latin typeface="Times New Roman"/>
                        <a:ea typeface="Calibri"/>
                      </a:endParaRPr>
                    </a:p>
                  </a:txBody>
                  <a:tcPr marL="62546" marR="62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latin typeface="Times New Roman"/>
                        <a:ea typeface="Calibri"/>
                      </a:endParaRPr>
                    </a:p>
                  </a:txBody>
                  <a:tcPr marL="62546" marR="62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err="1" smtClean="0">
                          <a:latin typeface="Times New Roman"/>
                          <a:ea typeface="Calibri"/>
                        </a:rPr>
                        <a:t>Sayur</a:t>
                      </a:r>
                      <a:r>
                        <a:rPr lang="en-US" sz="1800" dirty="0" smtClean="0">
                          <a:latin typeface="Times New Roman"/>
                          <a:ea typeface="Calibri"/>
                        </a:rPr>
                        <a:t> aromatic (</a:t>
                      </a:r>
                      <a:r>
                        <a:rPr lang="en-US" sz="1800" dirty="0" err="1" smtClean="0">
                          <a:latin typeface="Times New Roman"/>
                          <a:ea typeface="Calibri"/>
                        </a:rPr>
                        <a:t>Bawang</a:t>
                      </a:r>
                      <a:r>
                        <a:rPr lang="en-US" sz="1800" dirty="0" smtClean="0"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1800" dirty="0" err="1" smtClean="0">
                          <a:latin typeface="Times New Roman"/>
                          <a:ea typeface="Calibri"/>
                        </a:rPr>
                        <a:t>merah</a:t>
                      </a:r>
                      <a:r>
                        <a:rPr lang="en-US" sz="1800" dirty="0" smtClean="0">
                          <a:latin typeface="Times New Roman"/>
                          <a:ea typeface="Calibri"/>
                        </a:rPr>
                        <a:t>, </a:t>
                      </a:r>
                      <a:r>
                        <a:rPr lang="en-US" sz="1800" dirty="0" err="1" smtClean="0">
                          <a:latin typeface="Times New Roman"/>
                          <a:ea typeface="Calibri"/>
                        </a:rPr>
                        <a:t>bawang</a:t>
                      </a:r>
                      <a:r>
                        <a:rPr lang="en-US" sz="1800" dirty="0" smtClean="0"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1800" dirty="0" err="1" smtClean="0">
                          <a:latin typeface="Times New Roman"/>
                          <a:ea typeface="Calibri"/>
                        </a:rPr>
                        <a:t>putih</a:t>
                      </a:r>
                      <a:r>
                        <a:rPr lang="en-US" sz="1800" dirty="0" smtClean="0">
                          <a:latin typeface="Times New Roman"/>
                          <a:ea typeface="Calibri"/>
                        </a:rPr>
                        <a:t>, </a:t>
                      </a:r>
                      <a:r>
                        <a:rPr lang="en-US" sz="1800" dirty="0" err="1" smtClean="0">
                          <a:latin typeface="Times New Roman"/>
                          <a:ea typeface="Calibri"/>
                        </a:rPr>
                        <a:t>bawang</a:t>
                      </a:r>
                      <a:r>
                        <a:rPr lang="en-US" sz="1800" dirty="0" smtClean="0"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1800" dirty="0" err="1" smtClean="0">
                          <a:latin typeface="Times New Roman"/>
                          <a:ea typeface="Calibri"/>
                        </a:rPr>
                        <a:t>bombai</a:t>
                      </a:r>
                      <a:r>
                        <a:rPr lang="en-US" sz="1800" dirty="0" smtClean="0">
                          <a:latin typeface="Times New Roman"/>
                          <a:ea typeface="Calibri"/>
                        </a:rPr>
                        <a:t>, </a:t>
                      </a:r>
                      <a:r>
                        <a:rPr lang="en-US" sz="1800" dirty="0" err="1" smtClean="0">
                          <a:latin typeface="Times New Roman"/>
                          <a:ea typeface="Calibri"/>
                        </a:rPr>
                        <a:t>seledri</a:t>
                      </a:r>
                      <a:r>
                        <a:rPr lang="en-US" sz="1800" dirty="0" smtClean="0">
                          <a:latin typeface="Times New Roman"/>
                          <a:ea typeface="Calibri"/>
                        </a:rPr>
                        <a:t>, </a:t>
                      </a:r>
                      <a:r>
                        <a:rPr lang="en-US" sz="1800" dirty="0" err="1" smtClean="0">
                          <a:latin typeface="Times New Roman"/>
                          <a:ea typeface="Calibri"/>
                        </a:rPr>
                        <a:t>daun</a:t>
                      </a:r>
                      <a:r>
                        <a:rPr lang="en-US" sz="1800" dirty="0" smtClean="0"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1800" dirty="0" err="1" smtClean="0">
                          <a:latin typeface="Times New Roman"/>
                          <a:ea typeface="Calibri"/>
                        </a:rPr>
                        <a:t>bawang</a:t>
                      </a:r>
                      <a:r>
                        <a:rPr lang="en-US" sz="1800" dirty="0" smtClean="0">
                          <a:latin typeface="Times New Roman"/>
                          <a:ea typeface="Calibri"/>
                        </a:rPr>
                        <a:t>, </a:t>
                      </a:r>
                      <a:r>
                        <a:rPr lang="en-US" sz="1800" dirty="0" err="1" smtClean="0">
                          <a:latin typeface="Times New Roman"/>
                          <a:ea typeface="Calibri"/>
                        </a:rPr>
                        <a:t>daun</a:t>
                      </a:r>
                      <a:r>
                        <a:rPr lang="en-US" sz="1800" dirty="0" smtClean="0">
                          <a:latin typeface="Times New Roman"/>
                          <a:ea typeface="Calibri"/>
                        </a:rPr>
                        <a:t> mint, </a:t>
                      </a:r>
                      <a:r>
                        <a:rPr lang="en-US" sz="1800" dirty="0" err="1" smtClean="0">
                          <a:latin typeface="Times New Roman"/>
                          <a:ea typeface="Calibri"/>
                        </a:rPr>
                        <a:t>wijen</a:t>
                      </a:r>
                      <a:r>
                        <a:rPr lang="en-US" sz="1800" dirty="0" smtClean="0">
                          <a:latin typeface="Times New Roman"/>
                          <a:ea typeface="Calibri"/>
                        </a:rPr>
                        <a:t>, </a:t>
                      </a:r>
                      <a:r>
                        <a:rPr lang="en-US" sz="1800" dirty="0" err="1" smtClean="0">
                          <a:latin typeface="Times New Roman"/>
                          <a:ea typeface="Calibri"/>
                        </a:rPr>
                        <a:t>dll</a:t>
                      </a:r>
                      <a:r>
                        <a:rPr lang="en-US" sz="1800" dirty="0" smtClean="0">
                          <a:latin typeface="Times New Roman"/>
                          <a:ea typeface="Calibri"/>
                        </a:rPr>
                        <a:t>)</a:t>
                      </a:r>
                    </a:p>
                  </a:txBody>
                  <a:tcPr marL="62546" marR="62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 smtClean="0">
                          <a:latin typeface="Times New Roman"/>
                          <a:ea typeface="Calibri"/>
                        </a:rPr>
                        <a:t>20. </a:t>
                      </a:r>
                      <a:endParaRPr lang="en-US" sz="1800" dirty="0">
                        <a:latin typeface="Times New Roman"/>
                        <a:ea typeface="Calibri"/>
                      </a:endParaRPr>
                    </a:p>
                  </a:txBody>
                  <a:tcPr marL="62546" marR="62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7035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Times New Roman"/>
                          <a:ea typeface="Calibri"/>
                        </a:rPr>
                        <a:t>9</a:t>
                      </a:r>
                    </a:p>
                  </a:txBody>
                  <a:tcPr marL="62546" marR="62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latin typeface="Times New Roman"/>
                        <a:ea typeface="Calibri"/>
                      </a:endParaRPr>
                    </a:p>
                  </a:txBody>
                  <a:tcPr marL="62546" marR="62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latin typeface="Times New Roman"/>
                          <a:ea typeface="Calibri"/>
                        </a:rPr>
                        <a:t>Nira</a:t>
                      </a:r>
                      <a:endParaRPr lang="en-US" sz="1800" dirty="0">
                        <a:latin typeface="Times New Roman"/>
                        <a:ea typeface="Calibri"/>
                      </a:endParaRPr>
                    </a:p>
                  </a:txBody>
                  <a:tcPr marL="62546" marR="62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latin typeface="Times New Roman"/>
                          <a:ea typeface="Calibri"/>
                        </a:rPr>
                        <a:t>Tebu</a:t>
                      </a:r>
                      <a:r>
                        <a:rPr lang="en-US" sz="1800" dirty="0"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1800" dirty="0" err="1">
                          <a:latin typeface="Times New Roman"/>
                          <a:ea typeface="Calibri"/>
                        </a:rPr>
                        <a:t>dan</a:t>
                      </a:r>
                      <a:r>
                        <a:rPr lang="en-US" sz="1800" dirty="0"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1800" dirty="0" err="1">
                          <a:latin typeface="Times New Roman"/>
                          <a:ea typeface="Calibri"/>
                        </a:rPr>
                        <a:t>gula</a:t>
                      </a:r>
                      <a:r>
                        <a:rPr lang="en-US" sz="1800" dirty="0"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1800" dirty="0" err="1" smtClean="0">
                          <a:latin typeface="Times New Roman"/>
                          <a:ea typeface="Calibri"/>
                        </a:rPr>
                        <a:t>pasir</a:t>
                      </a:r>
                      <a:endParaRPr lang="en-US" sz="1800" dirty="0">
                        <a:latin typeface="Times New Roman"/>
                        <a:ea typeface="Calibri"/>
                      </a:endParaRPr>
                    </a:p>
                  </a:txBody>
                  <a:tcPr marL="62546" marR="62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 smtClean="0">
                          <a:latin typeface="Times New Roman"/>
                          <a:ea typeface="Calibri"/>
                        </a:rPr>
                        <a:t>21. </a:t>
                      </a:r>
                      <a:endParaRPr lang="en-US" sz="1800" dirty="0">
                        <a:latin typeface="Times New Roman"/>
                        <a:ea typeface="Calibri"/>
                      </a:endParaRPr>
                    </a:p>
                  </a:txBody>
                  <a:tcPr marL="62546" marR="62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latin typeface="Times New Roman"/>
                        <a:ea typeface="Calibri"/>
                      </a:endParaRPr>
                    </a:p>
                  </a:txBody>
                  <a:tcPr marL="62546" marR="62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latin typeface="Times New Roman"/>
                        <a:ea typeface="Calibri"/>
                      </a:endParaRPr>
                    </a:p>
                  </a:txBody>
                  <a:tcPr marL="62546" marR="62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latin typeface="Times New Roman"/>
                        <a:ea typeface="Calibri"/>
                      </a:endParaRPr>
                    </a:p>
                  </a:txBody>
                  <a:tcPr marL="62546" marR="62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err="1" smtClean="0">
                          <a:latin typeface="Times New Roman"/>
                          <a:ea typeface="Calibri"/>
                        </a:rPr>
                        <a:t>Kelapa</a:t>
                      </a:r>
                      <a:r>
                        <a:rPr lang="en-US" sz="1800" dirty="0" smtClean="0"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1800" dirty="0" err="1" smtClean="0">
                          <a:latin typeface="Times New Roman"/>
                          <a:ea typeface="Calibri"/>
                        </a:rPr>
                        <a:t>dan</a:t>
                      </a:r>
                      <a:r>
                        <a:rPr lang="en-US" sz="1800" dirty="0" smtClean="0"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1800" dirty="0" err="1" smtClean="0">
                          <a:latin typeface="Times New Roman"/>
                          <a:ea typeface="Calibri"/>
                        </a:rPr>
                        <a:t>gula</a:t>
                      </a:r>
                      <a:r>
                        <a:rPr lang="en-US" sz="1800" dirty="0" smtClean="0"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1800" dirty="0" err="1" smtClean="0">
                          <a:latin typeface="Times New Roman"/>
                          <a:ea typeface="Calibri"/>
                        </a:rPr>
                        <a:t>kelapa</a:t>
                      </a:r>
                      <a:endParaRPr lang="en-US" sz="1800" dirty="0" smtClean="0">
                        <a:latin typeface="Times New Roman"/>
                        <a:ea typeface="Calibri"/>
                      </a:endParaRPr>
                    </a:p>
                  </a:txBody>
                  <a:tcPr marL="62546" marR="62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 smtClean="0">
                          <a:latin typeface="Times New Roman"/>
                          <a:ea typeface="Calibri"/>
                        </a:rPr>
                        <a:t>22. </a:t>
                      </a:r>
                      <a:endParaRPr lang="en-US" sz="1800" dirty="0">
                        <a:latin typeface="Times New Roman"/>
                        <a:ea typeface="Calibri"/>
                      </a:endParaRPr>
                    </a:p>
                  </a:txBody>
                  <a:tcPr marL="62546" marR="62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9600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latin typeface="Times New Roman"/>
                        <a:ea typeface="Calibri"/>
                      </a:endParaRPr>
                    </a:p>
                  </a:txBody>
                  <a:tcPr marL="62546" marR="62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latin typeface="Times New Roman"/>
                        <a:ea typeface="Calibri"/>
                      </a:endParaRPr>
                    </a:p>
                  </a:txBody>
                  <a:tcPr marL="62546" marR="62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latin typeface="Times New Roman"/>
                        <a:ea typeface="Calibri"/>
                      </a:endParaRPr>
                    </a:p>
                  </a:txBody>
                  <a:tcPr marL="62546" marR="62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err="1" smtClean="0">
                          <a:latin typeface="Times New Roman"/>
                          <a:ea typeface="Calibri"/>
                        </a:rPr>
                        <a:t>Aren</a:t>
                      </a:r>
                      <a:r>
                        <a:rPr lang="en-US" sz="1800" dirty="0" smtClean="0"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1800" dirty="0" err="1" smtClean="0">
                          <a:latin typeface="Times New Roman"/>
                          <a:ea typeface="Calibri"/>
                        </a:rPr>
                        <a:t>dan</a:t>
                      </a:r>
                      <a:r>
                        <a:rPr lang="en-US" sz="1800" dirty="0" smtClean="0"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1800" dirty="0" err="1" smtClean="0">
                          <a:latin typeface="Times New Roman"/>
                          <a:ea typeface="Calibri"/>
                        </a:rPr>
                        <a:t>gula</a:t>
                      </a:r>
                      <a:r>
                        <a:rPr lang="en-US" sz="1800" dirty="0" smtClean="0"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1800" dirty="0" err="1" smtClean="0">
                          <a:latin typeface="Times New Roman"/>
                          <a:ea typeface="Calibri"/>
                        </a:rPr>
                        <a:t>aren</a:t>
                      </a:r>
                      <a:r>
                        <a:rPr lang="en-US" sz="1800" dirty="0" smtClean="0"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1800" dirty="0" err="1" smtClean="0">
                          <a:latin typeface="Times New Roman"/>
                          <a:ea typeface="Calibri"/>
                        </a:rPr>
                        <a:t>dan</a:t>
                      </a:r>
                      <a:r>
                        <a:rPr lang="en-US" sz="1800" dirty="0" smtClean="0"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1800" dirty="0" err="1" smtClean="0">
                          <a:latin typeface="Times New Roman"/>
                          <a:ea typeface="Calibri"/>
                        </a:rPr>
                        <a:t>gula</a:t>
                      </a:r>
                      <a:r>
                        <a:rPr lang="en-US" sz="1800" dirty="0" smtClean="0"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1800" dirty="0" err="1" smtClean="0">
                          <a:latin typeface="Times New Roman"/>
                          <a:ea typeface="Calibri"/>
                        </a:rPr>
                        <a:t>semut</a:t>
                      </a:r>
                      <a:r>
                        <a:rPr lang="en-US" sz="1800" dirty="0" smtClean="0">
                          <a:latin typeface="Times New Roman"/>
                          <a:ea typeface="Calibri"/>
                        </a:rPr>
                        <a:t>, </a:t>
                      </a:r>
                      <a:r>
                        <a:rPr lang="en-US" sz="1800" dirty="0" err="1" smtClean="0">
                          <a:latin typeface="Times New Roman"/>
                          <a:ea typeface="Calibri"/>
                        </a:rPr>
                        <a:t>siwalan</a:t>
                      </a:r>
                      <a:endParaRPr lang="en-US" sz="1800" dirty="0" smtClean="0">
                        <a:latin typeface="Times New Roman"/>
                        <a:ea typeface="Calibri"/>
                      </a:endParaRPr>
                    </a:p>
                  </a:txBody>
                  <a:tcPr marL="62546" marR="62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 smtClean="0">
                          <a:latin typeface="Times New Roman"/>
                          <a:ea typeface="Calibri"/>
                        </a:rPr>
                        <a:t>23. </a:t>
                      </a:r>
                      <a:endParaRPr lang="en-US" sz="1800" dirty="0">
                        <a:latin typeface="Times New Roman"/>
                        <a:ea typeface="Calibri"/>
                      </a:endParaRPr>
                    </a:p>
                  </a:txBody>
                  <a:tcPr marL="62546" marR="62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err="1" smtClean="0"/>
              <a:t>Materi</a:t>
            </a:r>
            <a:r>
              <a:rPr lang="en-US" b="1" dirty="0" smtClean="0"/>
              <a:t> </a:t>
            </a:r>
            <a:r>
              <a:rPr lang="en-US" b="1" dirty="0" err="1" smtClean="0"/>
              <a:t>presentasi</a:t>
            </a:r>
            <a:r>
              <a:rPr lang="en-US" b="1" dirty="0" smtClean="0"/>
              <a:t>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>
            <a:normAutofit fontScale="92500" lnSpcReduction="10000"/>
          </a:bodyPr>
          <a:lstStyle/>
          <a:p>
            <a:pPr lvl="0"/>
            <a:r>
              <a:rPr lang="en-US" dirty="0" err="1" smtClean="0"/>
              <a:t>Profil</a:t>
            </a:r>
            <a:r>
              <a:rPr lang="en-US" dirty="0" smtClean="0"/>
              <a:t> </a:t>
            </a:r>
            <a:r>
              <a:rPr lang="en-US" dirty="0" err="1"/>
              <a:t>bahan</a:t>
            </a:r>
            <a:r>
              <a:rPr lang="en-US" dirty="0"/>
              <a:t> (</a:t>
            </a:r>
            <a:r>
              <a:rPr lang="en-US" dirty="0" err="1"/>
              <a:t>tempat</a:t>
            </a:r>
            <a:r>
              <a:rPr lang="en-US" dirty="0"/>
              <a:t> </a:t>
            </a:r>
            <a:r>
              <a:rPr lang="en-US" dirty="0" err="1"/>
              <a:t>tumbuh</a:t>
            </a:r>
            <a:r>
              <a:rPr lang="en-US" dirty="0"/>
              <a:t>, </a:t>
            </a:r>
            <a:r>
              <a:rPr lang="en-US" dirty="0" err="1"/>
              <a:t>banyak</a:t>
            </a:r>
            <a:r>
              <a:rPr lang="en-US" dirty="0"/>
              <a:t> </a:t>
            </a:r>
            <a:r>
              <a:rPr lang="en-US" dirty="0" err="1"/>
              <a:t>didapatkan</a:t>
            </a:r>
            <a:r>
              <a:rPr lang="en-US" dirty="0"/>
              <a:t> </a:t>
            </a:r>
            <a:r>
              <a:rPr lang="en-US" dirty="0" err="1"/>
              <a:t>dimana</a:t>
            </a:r>
            <a:r>
              <a:rPr lang="en-US" dirty="0"/>
              <a:t> </a:t>
            </a:r>
            <a:r>
              <a:rPr lang="en-US" dirty="0" err="1"/>
              <a:t>khususnya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Indonesia, </a:t>
            </a:r>
            <a:r>
              <a:rPr lang="en-US" dirty="0" err="1"/>
              <a:t>bagian</a:t>
            </a:r>
            <a:r>
              <a:rPr lang="en-US" dirty="0"/>
              <a:t> </a:t>
            </a:r>
            <a:r>
              <a:rPr lang="en-US" dirty="0" err="1"/>
              <a:t>apanya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pohon</a:t>
            </a:r>
            <a:r>
              <a:rPr lang="en-US" dirty="0"/>
              <a:t>, </a:t>
            </a:r>
            <a:r>
              <a:rPr lang="en-US" dirty="0" err="1" smtClean="0"/>
              <a:t>macam</a:t>
            </a:r>
            <a:r>
              <a:rPr lang="en-US" dirty="0" smtClean="0"/>
              <a:t> </a:t>
            </a:r>
            <a:r>
              <a:rPr lang="en-US" dirty="0" err="1" smtClean="0"/>
              <a:t>varietas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jenisnya</a:t>
            </a:r>
            <a:r>
              <a:rPr lang="en-US" dirty="0" smtClean="0"/>
              <a:t>, </a:t>
            </a:r>
            <a:r>
              <a:rPr lang="en-US" dirty="0" err="1" smtClean="0"/>
              <a:t>dll</a:t>
            </a:r>
            <a:r>
              <a:rPr lang="en-US" dirty="0"/>
              <a:t>.)</a:t>
            </a:r>
          </a:p>
          <a:p>
            <a:pPr lvl="0"/>
            <a:r>
              <a:rPr lang="en-US" dirty="0" err="1"/>
              <a:t>Struktur</a:t>
            </a:r>
            <a:r>
              <a:rPr lang="en-US" dirty="0"/>
              <a:t>, </a:t>
            </a:r>
            <a:r>
              <a:rPr lang="en-US" dirty="0" err="1"/>
              <a:t>karakteristik</a:t>
            </a:r>
            <a:r>
              <a:rPr lang="en-US" dirty="0"/>
              <a:t> </a:t>
            </a:r>
            <a:r>
              <a:rPr lang="en-US" dirty="0" err="1"/>
              <a:t>fisik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morfologi</a:t>
            </a:r>
            <a:endParaRPr lang="en-US" dirty="0"/>
          </a:p>
          <a:p>
            <a:pPr lvl="0"/>
            <a:r>
              <a:rPr lang="en-US" dirty="0" err="1"/>
              <a:t>Karakteristik</a:t>
            </a:r>
            <a:r>
              <a:rPr lang="en-US" dirty="0"/>
              <a:t> </a:t>
            </a:r>
            <a:r>
              <a:rPr lang="en-US" dirty="0" err="1"/>
              <a:t>kimia</a:t>
            </a:r>
            <a:r>
              <a:rPr lang="en-US" dirty="0"/>
              <a:t>, </a:t>
            </a:r>
            <a:r>
              <a:rPr lang="en-US" dirty="0" err="1"/>
              <a:t>komposisi</a:t>
            </a:r>
            <a:r>
              <a:rPr lang="en-US" dirty="0"/>
              <a:t> </a:t>
            </a:r>
            <a:r>
              <a:rPr lang="en-US" dirty="0" err="1"/>
              <a:t>kimia</a:t>
            </a:r>
            <a:endParaRPr lang="en-US" dirty="0"/>
          </a:p>
          <a:p>
            <a:pPr lvl="0"/>
            <a:r>
              <a:rPr lang="en-US" dirty="0" err="1"/>
              <a:t>Karakteristik</a:t>
            </a:r>
            <a:r>
              <a:rPr lang="en-US" dirty="0"/>
              <a:t> </a:t>
            </a:r>
            <a:r>
              <a:rPr lang="en-US" dirty="0" err="1"/>
              <a:t>biokimia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fisiologis</a:t>
            </a:r>
            <a:endParaRPr lang="en-US" dirty="0"/>
          </a:p>
          <a:p>
            <a:pPr lvl="0"/>
            <a:r>
              <a:rPr lang="en-US" dirty="0" err="1"/>
              <a:t>Diversifikasi</a:t>
            </a:r>
            <a:r>
              <a:rPr lang="en-US" dirty="0"/>
              <a:t> </a:t>
            </a:r>
            <a:r>
              <a:rPr lang="en-US" dirty="0" err="1"/>
              <a:t>pengolahan</a:t>
            </a:r>
            <a:endParaRPr lang="en-US" dirty="0"/>
          </a:p>
          <a:p>
            <a:r>
              <a:rPr lang="en-US" dirty="0" err="1"/>
              <a:t>Perubahan</a:t>
            </a:r>
            <a:r>
              <a:rPr lang="en-US" dirty="0"/>
              <a:t> </a:t>
            </a:r>
            <a:r>
              <a:rPr lang="en-US" dirty="0" err="1"/>
              <a:t>sebelum</a:t>
            </a:r>
            <a:r>
              <a:rPr lang="en-US" dirty="0"/>
              <a:t>, </a:t>
            </a:r>
            <a:r>
              <a:rPr lang="en-US" dirty="0" err="1"/>
              <a:t>selama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pasca</a:t>
            </a:r>
            <a:r>
              <a:rPr lang="en-US" dirty="0"/>
              <a:t> </a:t>
            </a:r>
            <a:r>
              <a:rPr lang="en-US" dirty="0" err="1"/>
              <a:t>pengolahan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selama</a:t>
            </a:r>
            <a:r>
              <a:rPr lang="en-US" dirty="0"/>
              <a:t> </a:t>
            </a:r>
            <a:r>
              <a:rPr lang="en-US" dirty="0" err="1"/>
              <a:t>penyimpanan</a:t>
            </a:r>
            <a:r>
              <a:rPr lang="en-US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Buah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sayur</a:t>
            </a: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19200"/>
            <a:ext cx="6172200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3124200"/>
            <a:ext cx="6248400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53200" y="4834243"/>
            <a:ext cx="2590800" cy="2023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29425" y="2362200"/>
            <a:ext cx="2314575" cy="245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57800" y="4065694"/>
            <a:ext cx="3886200" cy="2792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Serealia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leguminosa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1600200"/>
            <a:ext cx="5172075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Umbi-umbian</a:t>
            </a:r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43000"/>
            <a:ext cx="5743575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24450" y="3743325"/>
            <a:ext cx="4019550" cy="311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67400" y="1219200"/>
            <a:ext cx="3124200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14400" y="4794504"/>
            <a:ext cx="3371850" cy="2225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penyegar</a:t>
            </a:r>
            <a:endParaRPr 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524000"/>
            <a:ext cx="3057525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00400" y="1752600"/>
            <a:ext cx="2540565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600" y="3733800"/>
            <a:ext cx="3124200" cy="2161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00400" y="3964214"/>
            <a:ext cx="4191000" cy="2893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324600" y="1320312"/>
            <a:ext cx="2819400" cy="2222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Rempah-rempah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1447800"/>
            <a:ext cx="2828925" cy="189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5200" y="1524000"/>
            <a:ext cx="2828925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96000" y="1524000"/>
            <a:ext cx="2838450" cy="325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2000" y="3429000"/>
            <a:ext cx="5181600" cy="3157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nira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533400"/>
            <a:ext cx="3500438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86200" y="1295400"/>
            <a:ext cx="2495550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1000" y="3048000"/>
            <a:ext cx="2809875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00400" y="3048000"/>
            <a:ext cx="2400300" cy="159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375" y="3219450"/>
            <a:ext cx="2714625" cy="363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962400" y="5000625"/>
            <a:ext cx="280035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9217" y="304800"/>
            <a:ext cx="7285584" cy="203132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Let’s WINDOW SHOPING</a:t>
            </a:r>
          </a:p>
          <a:p>
            <a:pPr algn="ctr"/>
            <a:r>
              <a:rPr lang="en-US" sz="7200" b="1" cap="none" spc="0" dirty="0" smtClean="0">
                <a:ln w="11430"/>
                <a:solidFill>
                  <a:srgbClr val="00B0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@</a:t>
            </a:r>
            <a:r>
              <a:rPr lang="en-US" sz="7200" b="1" dirty="0">
                <a:ln w="11430"/>
                <a:solidFill>
                  <a:srgbClr val="00B0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7200" b="1" dirty="0" smtClean="0">
                <a:ln w="11430"/>
                <a:solidFill>
                  <a:srgbClr val="00B0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the</a:t>
            </a:r>
            <a:r>
              <a:rPr lang="en-US" sz="7200" b="1" cap="none" spc="0" dirty="0" smtClean="0">
                <a:ln w="11430"/>
                <a:solidFill>
                  <a:srgbClr val="00B0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Market</a:t>
            </a:r>
            <a:endParaRPr lang="en-US" sz="7200" b="1" cap="none" spc="0" dirty="0">
              <a:ln w="11430"/>
              <a:solidFill>
                <a:srgbClr val="00B0F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52600" y="2667000"/>
            <a:ext cx="5657850" cy="33909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95600" y="4495800"/>
            <a:ext cx="356770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terimakasih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7400" y="381000"/>
            <a:ext cx="5286375" cy="3962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585</TotalTime>
  <Words>946</Words>
  <Application>Microsoft Office PowerPoint</Application>
  <PresentationFormat>On-screen Show (4:3)</PresentationFormat>
  <Paragraphs>212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Kontrak perkuliahan</vt:lpstr>
      <vt:lpstr>Dosen pengampu</vt:lpstr>
      <vt:lpstr>Deskripsi mata kuliah</vt:lpstr>
      <vt:lpstr>PowerPoint Presentation</vt:lpstr>
      <vt:lpstr>Capaian pembelajaran</vt:lpstr>
      <vt:lpstr>Materi perkuliahan</vt:lpstr>
      <vt:lpstr>Tugas</vt:lpstr>
      <vt:lpstr>PowerPoint Presentation</vt:lpstr>
      <vt:lpstr>Penilaian kuliah</vt:lpstr>
      <vt:lpstr>Praktikum</vt:lpstr>
      <vt:lpstr>Nilai final</vt:lpstr>
      <vt:lpstr>Kriteria penilaian akhir</vt:lpstr>
      <vt:lpstr>Tata tertib</vt:lpstr>
      <vt:lpstr>JADWAL PRESENTASI MAHASISWA</vt:lpstr>
      <vt:lpstr>PowerPoint Presentation</vt:lpstr>
      <vt:lpstr>Materi presentasi:</vt:lpstr>
      <vt:lpstr>Buah dan sayur</vt:lpstr>
      <vt:lpstr>Serealia dan leguminosa</vt:lpstr>
      <vt:lpstr>Umbi-umbian</vt:lpstr>
      <vt:lpstr>bahan penyegar</vt:lpstr>
      <vt:lpstr>Rempah-rempah</vt:lpstr>
      <vt:lpstr>nira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Kontrak perkuliahan</dc:title>
  <dc:creator>new</dc:creator>
  <cp:lastModifiedBy>Windows User</cp:lastModifiedBy>
  <cp:revision>50</cp:revision>
  <dcterms:created xsi:type="dcterms:W3CDTF">2015-09-15T09:15:56Z</dcterms:created>
  <dcterms:modified xsi:type="dcterms:W3CDTF">2018-09-04T05:53:26Z</dcterms:modified>
</cp:coreProperties>
</file>