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5" r:id="rId2"/>
    <p:sldId id="285" r:id="rId3"/>
    <p:sldId id="286" r:id="rId4"/>
    <p:sldId id="266" r:id="rId5"/>
    <p:sldId id="267" r:id="rId6"/>
    <p:sldId id="268" r:id="rId7"/>
    <p:sldId id="280" r:id="rId8"/>
    <p:sldId id="282" r:id="rId9"/>
    <p:sldId id="279" r:id="rId10"/>
    <p:sldId id="281" r:id="rId11"/>
    <p:sldId id="284" r:id="rId12"/>
    <p:sldId id="283" r:id="rId13"/>
    <p:sldId id="271" r:id="rId14"/>
    <p:sldId id="272" r:id="rId15"/>
    <p:sldId id="273" r:id="rId16"/>
    <p:sldId id="274" r:id="rId17"/>
    <p:sldId id="275" r:id="rId18"/>
    <p:sldId id="276" r:id="rId19"/>
    <p:sldId id="278" r:id="rId20"/>
    <p:sldId id="270" r:id="rId21"/>
    <p:sldId id="277" r:id="rId22"/>
    <p:sldId id="287" r:id="rId23"/>
    <p:sldId id="288" r:id="rId2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219" autoAdjust="0"/>
  </p:normalViewPr>
  <p:slideViewPr>
    <p:cSldViewPr>
      <p:cViewPr>
        <p:scale>
          <a:sx n="79" d="100"/>
          <a:sy n="79" d="100"/>
        </p:scale>
        <p:origin x="-1104"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7DDBD5-C17A-45A5-90FC-DEEB6CDDEB90}" type="datetimeFigureOut">
              <a:rPr lang="id-ID" smtClean="0"/>
              <a:pPr/>
              <a:t>11/09/2019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ADF521-613C-4D69-963B-82E321F1BA5E}" type="slidenum">
              <a:rPr lang="id-ID" smtClean="0"/>
              <a:pPr/>
              <a:t>‹#›</a:t>
            </a:fld>
            <a:endParaRPr lang="id-ID"/>
          </a:p>
        </p:txBody>
      </p:sp>
    </p:spTree>
    <p:extLst>
      <p:ext uri="{BB962C8B-B14F-4D97-AF65-F5344CB8AC3E}">
        <p14:creationId xmlns:p14="http://schemas.microsoft.com/office/powerpoint/2010/main" val="1756205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DA3820-D5E6-4358-9E33-D8FB3FB76D50}" type="datetimeFigureOut">
              <a:rPr lang="id-ID" smtClean="0"/>
              <a:pPr/>
              <a:t>11/09/2019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3164B-17E0-4D1A-8C7A-32AE47F01A7C}"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79512" y="4499817"/>
            <a:ext cx="6134445" cy="718145"/>
          </a:xfrm>
          <a:prstGeom prst="rect">
            <a:avLst/>
          </a:prstGeom>
          <a:noFill/>
        </p:spPr>
        <p:txBody>
          <a:bodyPr vert="horz" wrap="square" lIns="0" tIns="0" rIns="0" bIns="0" rtlCol="0">
            <a:spAutoFit/>
          </a:bodyPr>
          <a:lstStyle/>
          <a:p>
            <a:pPr>
              <a:lnSpc>
                <a:spcPts val="2760"/>
              </a:lnSpc>
            </a:pPr>
            <a:r>
              <a:rPr lang="id-ID" sz="2400" dirty="0" smtClean="0">
                <a:solidFill>
                  <a:srgbClr val="455F51"/>
                </a:solidFill>
                <a:latin typeface="Calibri Light"/>
                <a:cs typeface="Calibri Light"/>
              </a:rPr>
              <a:t>Enterprise Business System</a:t>
            </a:r>
          </a:p>
          <a:p>
            <a:pPr>
              <a:lnSpc>
                <a:spcPts val="2760"/>
              </a:lnSpc>
            </a:pPr>
            <a:r>
              <a:rPr lang="id-ID" sz="2400" dirty="0" smtClean="0">
                <a:solidFill>
                  <a:srgbClr val="455F51"/>
                </a:solidFill>
                <a:latin typeface="Calibri Light"/>
              </a:rPr>
              <a:t>Pertemuan-2</a:t>
            </a:r>
            <a:endParaRPr lang="en-CA" sz="2400" dirty="0">
              <a:solidFill>
                <a:srgbClr val="000000"/>
              </a:solidFill>
            </a:endParaRPr>
          </a:p>
        </p:txBody>
      </p:sp>
      <p:sp>
        <p:nvSpPr>
          <p:cNvPr id="5" name="Title 1"/>
          <p:cNvSpPr txBox="1">
            <a:spLocks/>
          </p:cNvSpPr>
          <p:nvPr/>
        </p:nvSpPr>
        <p:spPr>
          <a:xfrm>
            <a:off x="0" y="2996952"/>
            <a:ext cx="9144000" cy="1287016"/>
          </a:xfrm>
          <a:prstGeom prst="rect">
            <a:avLst/>
          </a:prstGeom>
          <a:solidFill>
            <a:schemeClr val="bg1">
              <a:lumMod val="85000"/>
            </a:schemeClr>
          </a:solidFill>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8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ERP</a:t>
            </a:r>
            <a:r>
              <a:rPr kumimoji="0" lang="id-ID" sz="4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 Enterprise Resource Planning</a:t>
            </a:r>
            <a:endParaRPr kumimoji="0" lang="id-ID" sz="4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j-lt"/>
              <a:ea typeface="+mj-ea"/>
              <a:cs typeface="+mj-cs"/>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743"/>
            <a:ext cx="9144000" cy="3115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96752"/>
            <a:ext cx="9093169" cy="4656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7504" y="152872"/>
            <a:ext cx="8568952" cy="1323439"/>
          </a:xfrm>
          <a:prstGeom prst="rect">
            <a:avLst/>
          </a:prstGeom>
          <a:noFill/>
        </p:spPr>
        <p:txBody>
          <a:bodyPr wrap="square" rtlCol="0">
            <a:spAutoFit/>
          </a:bodyPr>
          <a:lstStyle/>
          <a:p>
            <a:r>
              <a:rPr lang="id-ID" sz="4000" b="1" dirty="0" smtClean="0"/>
              <a:t>Proses Bisnis dengan </a:t>
            </a:r>
            <a:r>
              <a:rPr lang="id-ID" sz="4000" b="1" dirty="0"/>
              <a:t>P</a:t>
            </a:r>
            <a:r>
              <a:rPr lang="id-ID" sz="4000" b="1" dirty="0" smtClean="0"/>
              <a:t>endekatan Tradisional</a:t>
            </a:r>
            <a:endParaRPr lang="id-ID" sz="4000" b="1" dirty="0"/>
          </a:p>
        </p:txBody>
      </p:sp>
    </p:spTree>
    <p:extLst>
      <p:ext uri="{BB962C8B-B14F-4D97-AF65-F5344CB8AC3E}">
        <p14:creationId xmlns:p14="http://schemas.microsoft.com/office/powerpoint/2010/main" val="31822660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361022"/>
            <a:ext cx="8532440" cy="4755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59024" y="101207"/>
            <a:ext cx="8568952" cy="1323439"/>
          </a:xfrm>
          <a:prstGeom prst="rect">
            <a:avLst/>
          </a:prstGeom>
          <a:noFill/>
        </p:spPr>
        <p:txBody>
          <a:bodyPr wrap="square" rtlCol="0">
            <a:spAutoFit/>
          </a:bodyPr>
          <a:lstStyle/>
          <a:p>
            <a:r>
              <a:rPr lang="id-ID" sz="4000" b="1" dirty="0" smtClean="0"/>
              <a:t>Proses Bisnis dengan </a:t>
            </a:r>
            <a:r>
              <a:rPr lang="id-ID" sz="4000" b="1" dirty="0"/>
              <a:t>P</a:t>
            </a:r>
            <a:r>
              <a:rPr lang="id-ID" sz="4000" b="1" dirty="0" smtClean="0"/>
              <a:t>endekatan Enterprise</a:t>
            </a:r>
            <a:endParaRPr lang="id-ID" sz="4000" b="1" dirty="0"/>
          </a:p>
        </p:txBody>
      </p:sp>
    </p:spTree>
    <p:extLst>
      <p:ext uri="{BB962C8B-B14F-4D97-AF65-F5344CB8AC3E}">
        <p14:creationId xmlns:p14="http://schemas.microsoft.com/office/powerpoint/2010/main" val="1442882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Before ERP</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Di </a:t>
            </a:r>
            <a:r>
              <a:rPr lang="en-US" dirty="0" err="1" smtClean="0"/>
              <a:t>mulai</a:t>
            </a:r>
            <a:r>
              <a:rPr lang="en-US" dirty="0" smtClean="0"/>
              <a:t> </a:t>
            </a:r>
            <a:r>
              <a:rPr lang="en-US" dirty="0" err="1" smtClean="0"/>
              <a:t>dari</a:t>
            </a:r>
            <a:r>
              <a:rPr lang="en-US" dirty="0" smtClean="0"/>
              <a:t> 25 </a:t>
            </a:r>
            <a:r>
              <a:rPr lang="en-US" dirty="0" err="1" smtClean="0"/>
              <a:t>sd</a:t>
            </a:r>
            <a:r>
              <a:rPr lang="en-US" dirty="0" smtClean="0"/>
              <a:t> 30 </a:t>
            </a:r>
            <a:r>
              <a:rPr lang="en-US" dirty="0" err="1" smtClean="0"/>
              <a:t>tahun</a:t>
            </a:r>
            <a:r>
              <a:rPr lang="en-US" dirty="0" smtClean="0"/>
              <a:t> yang </a:t>
            </a:r>
            <a:r>
              <a:rPr lang="en-US" dirty="0" err="1" smtClean="0"/>
              <a:t>lalu</a:t>
            </a:r>
            <a:r>
              <a:rPr lang="en-US" dirty="0" smtClean="0"/>
              <a:t>, </a:t>
            </a:r>
            <a:r>
              <a:rPr lang="en-US" dirty="0" err="1" smtClean="0"/>
              <a:t>diperkenalkan</a:t>
            </a:r>
            <a:r>
              <a:rPr lang="en-US" dirty="0" smtClean="0"/>
              <a:t> </a:t>
            </a:r>
            <a:r>
              <a:rPr lang="en-US" dirty="0" err="1" smtClean="0"/>
              <a:t>mekanisme</a:t>
            </a:r>
            <a:r>
              <a:rPr lang="en-US" dirty="0" smtClean="0"/>
              <a:t> </a:t>
            </a:r>
            <a:r>
              <a:rPr lang="en-US" dirty="0" err="1" smtClean="0"/>
              <a:t>untuk</a:t>
            </a:r>
            <a:r>
              <a:rPr lang="en-US" dirty="0" smtClean="0"/>
              <a:t> </a:t>
            </a:r>
            <a:r>
              <a:rPr lang="en-US" dirty="0" err="1" smtClean="0"/>
              <a:t>menghitung</a:t>
            </a:r>
            <a:r>
              <a:rPr lang="en-US" dirty="0" smtClean="0"/>
              <a:t> material yang </a:t>
            </a:r>
            <a:r>
              <a:rPr lang="en-US" dirty="0" err="1" smtClean="0"/>
              <a:t>dibutuhkan</a:t>
            </a:r>
            <a:r>
              <a:rPr lang="en-US" dirty="0" smtClean="0"/>
              <a:t>, </a:t>
            </a:r>
            <a:r>
              <a:rPr lang="en-US" dirty="0" err="1" smtClean="0"/>
              <a:t>kapan</a:t>
            </a:r>
            <a:r>
              <a:rPr lang="en-US" dirty="0" smtClean="0"/>
              <a:t> </a:t>
            </a:r>
            <a:r>
              <a:rPr lang="en-US" dirty="0" err="1" smtClean="0"/>
              <a:t>diperlukan</a:t>
            </a:r>
            <a:r>
              <a:rPr lang="en-US" dirty="0" smtClean="0"/>
              <a:t> </a:t>
            </a:r>
            <a:r>
              <a:rPr lang="en-US" dirty="0" err="1" smtClean="0"/>
              <a:t>dan</a:t>
            </a:r>
            <a:r>
              <a:rPr lang="en-US" dirty="0" smtClean="0"/>
              <a:t> </a:t>
            </a:r>
            <a:r>
              <a:rPr lang="en-US" dirty="0" err="1" smtClean="0"/>
              <a:t>berapa</a:t>
            </a:r>
            <a:r>
              <a:rPr lang="en-US" dirty="0" smtClean="0"/>
              <a:t> </a:t>
            </a:r>
            <a:r>
              <a:rPr lang="en-US" dirty="0" err="1" smtClean="0"/>
              <a:t>banyak</a:t>
            </a:r>
            <a:endParaRPr lang="en-US" dirty="0" smtClean="0"/>
          </a:p>
          <a:p>
            <a:r>
              <a:rPr lang="en-US" dirty="0" err="1" smtClean="0"/>
              <a:t>Konsep</a:t>
            </a:r>
            <a:r>
              <a:rPr lang="en-US" dirty="0" smtClean="0"/>
              <a:t> </a:t>
            </a:r>
            <a:r>
              <a:rPr lang="en-US" dirty="0" err="1" smtClean="0"/>
              <a:t>ini</a:t>
            </a:r>
            <a:r>
              <a:rPr lang="en-US" dirty="0" smtClean="0"/>
              <a:t> </a:t>
            </a:r>
            <a:r>
              <a:rPr lang="en-US" dirty="0" err="1" smtClean="0"/>
              <a:t>dikenal</a:t>
            </a:r>
            <a:r>
              <a:rPr lang="en-US" dirty="0" smtClean="0"/>
              <a:t> </a:t>
            </a:r>
            <a:r>
              <a:rPr lang="en-US" dirty="0" err="1" smtClean="0"/>
              <a:t>dengan</a:t>
            </a:r>
            <a:r>
              <a:rPr lang="en-US" dirty="0" smtClean="0"/>
              <a:t> Material Requirement Planning (MRP)</a:t>
            </a:r>
          </a:p>
          <a:p>
            <a:r>
              <a:rPr lang="en-US" dirty="0" smtClean="0"/>
              <a:t>MRP </a:t>
            </a:r>
            <a:r>
              <a:rPr lang="en-US" dirty="0" err="1" smtClean="0"/>
              <a:t>berevolusi</a:t>
            </a:r>
            <a:r>
              <a:rPr lang="en-US" dirty="0" smtClean="0"/>
              <a:t> </a:t>
            </a:r>
            <a:r>
              <a:rPr lang="en-US" dirty="0" err="1" smtClean="0"/>
              <a:t>menjadi</a:t>
            </a:r>
            <a:r>
              <a:rPr lang="en-US" dirty="0" smtClean="0"/>
              <a:t> MRP II (Manufacturing Resources Planning) yang </a:t>
            </a:r>
            <a:r>
              <a:rPr lang="en-US" dirty="0" err="1" smtClean="0"/>
              <a:t>melingkupi</a:t>
            </a:r>
            <a:r>
              <a:rPr lang="en-US" dirty="0" smtClean="0"/>
              <a:t> </a:t>
            </a:r>
            <a:r>
              <a:rPr lang="en-US" dirty="0" err="1" smtClean="0"/>
              <a:t>faktor</a:t>
            </a:r>
            <a:r>
              <a:rPr lang="en-US" dirty="0" smtClean="0"/>
              <a:t> </a:t>
            </a:r>
            <a:r>
              <a:rPr lang="en-US" dirty="0" err="1" smtClean="0"/>
              <a:t>tambahan</a:t>
            </a:r>
            <a:r>
              <a:rPr lang="en-US" dirty="0" smtClean="0"/>
              <a:t> </a:t>
            </a:r>
            <a:r>
              <a:rPr lang="en-US" dirty="0" err="1" smtClean="0"/>
              <a:t>seperti</a:t>
            </a:r>
            <a:r>
              <a:rPr lang="en-US" dirty="0" smtClean="0"/>
              <a:t> </a:t>
            </a:r>
            <a:r>
              <a:rPr lang="en-US" dirty="0" err="1" smtClean="0"/>
              <a:t>perencanaan</a:t>
            </a:r>
            <a:r>
              <a:rPr lang="en-US" dirty="0" smtClean="0"/>
              <a:t> </a:t>
            </a:r>
            <a:r>
              <a:rPr lang="en-US" dirty="0" err="1" smtClean="0"/>
              <a:t>jangka</a:t>
            </a:r>
            <a:r>
              <a:rPr lang="en-US" dirty="0" smtClean="0"/>
              <a:t> </a:t>
            </a:r>
            <a:r>
              <a:rPr lang="en-US" dirty="0" err="1" smtClean="0"/>
              <a:t>panjang</a:t>
            </a:r>
            <a:r>
              <a:rPr lang="en-US" dirty="0" smtClean="0"/>
              <a:t>, master scheduling, rough out capacity planning </a:t>
            </a:r>
            <a:r>
              <a:rPr lang="en-US" dirty="0" err="1" smtClean="0"/>
              <a:t>dan</a:t>
            </a:r>
            <a:r>
              <a:rPr lang="en-US" dirty="0" smtClean="0"/>
              <a:t> shop floor control</a:t>
            </a:r>
          </a:p>
          <a:p>
            <a:r>
              <a:rPr lang="en-US" dirty="0" smtClean="0"/>
              <a:t>MRP </a:t>
            </a:r>
            <a:r>
              <a:rPr lang="en-US" dirty="0" err="1" smtClean="0"/>
              <a:t>telah</a:t>
            </a:r>
            <a:r>
              <a:rPr lang="en-US" dirty="0" smtClean="0"/>
              <a:t> </a:t>
            </a:r>
            <a:r>
              <a:rPr lang="en-US" dirty="0" err="1" smtClean="0"/>
              <a:t>memasukkan</a:t>
            </a:r>
            <a:r>
              <a:rPr lang="en-US" dirty="0" smtClean="0"/>
              <a:t> </a:t>
            </a:r>
            <a:r>
              <a:rPr lang="en-US" dirty="0" err="1" smtClean="0"/>
              <a:t>unsur</a:t>
            </a:r>
            <a:r>
              <a:rPr lang="en-US" dirty="0" smtClean="0"/>
              <a:t> </a:t>
            </a:r>
            <a:r>
              <a:rPr lang="en-US" dirty="0" err="1" smtClean="0"/>
              <a:t>pengawasan</a:t>
            </a:r>
            <a:r>
              <a:rPr lang="en-US" dirty="0" smtClean="0"/>
              <a:t> </a:t>
            </a:r>
            <a:r>
              <a:rPr lang="en-US" dirty="0" err="1" smtClean="0"/>
              <a:t>dan</a:t>
            </a:r>
            <a:r>
              <a:rPr lang="en-US" dirty="0" smtClean="0"/>
              <a:t> </a:t>
            </a:r>
            <a:r>
              <a:rPr lang="en-US" dirty="0" err="1" smtClean="0"/>
              <a:t>pelaporan</a:t>
            </a:r>
            <a:endParaRPr lang="en-US" dirty="0"/>
          </a:p>
        </p:txBody>
      </p:sp>
    </p:spTree>
  </p:cSld>
  <p:clrMapOvr>
    <a:masterClrMapping/>
  </p:clrMapOvr>
  <p:transition spd="slow">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Before ERP </a:t>
            </a:r>
            <a:r>
              <a:rPr lang="en-US" dirty="0" smtClean="0"/>
              <a:t>(</a:t>
            </a:r>
            <a:r>
              <a:rPr lang="en-US" dirty="0" err="1" smtClean="0"/>
              <a:t>lanjutan</a:t>
            </a:r>
            <a:r>
              <a:rPr lang="en-US" dirty="0" smtClean="0"/>
              <a:t>)</a:t>
            </a:r>
            <a:endParaRPr lang="en-US" dirty="0"/>
          </a:p>
        </p:txBody>
      </p:sp>
      <p:sp>
        <p:nvSpPr>
          <p:cNvPr id="3" name="Content Placeholder 2"/>
          <p:cNvSpPr>
            <a:spLocks noGrp="1"/>
          </p:cNvSpPr>
          <p:nvPr>
            <p:ph idx="1"/>
          </p:nvPr>
        </p:nvSpPr>
        <p:spPr>
          <a:xfrm>
            <a:off x="457200" y="1524000"/>
            <a:ext cx="8229600" cy="4930808"/>
          </a:xfrm>
        </p:spPr>
        <p:txBody>
          <a:bodyPr>
            <a:normAutofit/>
          </a:bodyPr>
          <a:lstStyle/>
          <a:p>
            <a:r>
              <a:rPr lang="en-US" dirty="0" err="1" smtClean="0"/>
              <a:t>Setelah</a:t>
            </a:r>
            <a:r>
              <a:rPr lang="en-US" dirty="0" smtClean="0"/>
              <a:t> MRP I, </a:t>
            </a:r>
            <a:r>
              <a:rPr lang="en-US" dirty="0" err="1" smtClean="0"/>
              <a:t>perusahaan</a:t>
            </a:r>
            <a:r>
              <a:rPr lang="en-US" dirty="0" smtClean="0"/>
              <a:t> </a:t>
            </a:r>
            <a:r>
              <a:rPr lang="en-US" dirty="0" err="1" smtClean="0"/>
              <a:t>menyadari</a:t>
            </a:r>
            <a:r>
              <a:rPr lang="en-US" dirty="0" smtClean="0"/>
              <a:t> </a:t>
            </a:r>
            <a:r>
              <a:rPr lang="en-US" dirty="0" err="1" smtClean="0"/>
              <a:t>bahwa</a:t>
            </a:r>
            <a:r>
              <a:rPr lang="en-US" dirty="0" smtClean="0"/>
              <a:t> </a:t>
            </a:r>
            <a:r>
              <a:rPr lang="en-US" dirty="0" err="1" smtClean="0"/>
              <a:t>banyak</a:t>
            </a:r>
            <a:r>
              <a:rPr lang="en-US" dirty="0" smtClean="0"/>
              <a:t> </a:t>
            </a:r>
            <a:r>
              <a:rPr lang="en-US" dirty="0" err="1" smtClean="0"/>
              <a:t>hal</a:t>
            </a:r>
            <a:r>
              <a:rPr lang="en-US" dirty="0" smtClean="0"/>
              <a:t> yang </a:t>
            </a:r>
            <a:r>
              <a:rPr lang="en-US" dirty="0" err="1" smtClean="0"/>
              <a:t>harus</a:t>
            </a:r>
            <a:r>
              <a:rPr lang="en-US" dirty="0" smtClean="0"/>
              <a:t> </a:t>
            </a:r>
            <a:r>
              <a:rPr lang="en-US" dirty="0" err="1" smtClean="0"/>
              <a:t>dipadukan</a:t>
            </a:r>
            <a:r>
              <a:rPr lang="en-US" dirty="0" smtClean="0"/>
              <a:t> </a:t>
            </a:r>
            <a:r>
              <a:rPr lang="en-US" dirty="0" err="1" smtClean="0"/>
              <a:t>antara</a:t>
            </a:r>
            <a:r>
              <a:rPr lang="en-US" dirty="0" smtClean="0"/>
              <a:t> lain </a:t>
            </a:r>
            <a:r>
              <a:rPr lang="en-US" dirty="0" err="1" smtClean="0"/>
              <a:t>keuangan</a:t>
            </a:r>
            <a:r>
              <a:rPr lang="en-US" dirty="0" smtClean="0"/>
              <a:t>, </a:t>
            </a:r>
            <a:r>
              <a:rPr lang="en-US" dirty="0" err="1" smtClean="0"/>
              <a:t>peramalan</a:t>
            </a:r>
            <a:r>
              <a:rPr lang="en-US" dirty="0" smtClean="0"/>
              <a:t>, sales order, </a:t>
            </a:r>
            <a:r>
              <a:rPr lang="en-US" dirty="0" err="1" smtClean="0"/>
              <a:t>analisis</a:t>
            </a:r>
            <a:r>
              <a:rPr lang="en-US" dirty="0" smtClean="0"/>
              <a:t> </a:t>
            </a:r>
            <a:r>
              <a:rPr lang="en-US" dirty="0" err="1" smtClean="0"/>
              <a:t>penjualan</a:t>
            </a:r>
            <a:r>
              <a:rPr lang="en-US" dirty="0" smtClean="0"/>
              <a:t>, </a:t>
            </a:r>
            <a:r>
              <a:rPr lang="en-US" dirty="0" err="1" smtClean="0"/>
              <a:t>distribusi</a:t>
            </a:r>
            <a:r>
              <a:rPr lang="en-US" dirty="0" smtClean="0"/>
              <a:t>, quality control </a:t>
            </a:r>
            <a:r>
              <a:rPr lang="en-US" dirty="0" err="1" smtClean="0"/>
              <a:t>serta</a:t>
            </a:r>
            <a:r>
              <a:rPr lang="en-US" dirty="0" smtClean="0"/>
              <a:t> </a:t>
            </a:r>
            <a:r>
              <a:rPr lang="en-US" dirty="0" err="1" smtClean="0"/>
              <a:t>sistem</a:t>
            </a:r>
            <a:r>
              <a:rPr lang="en-US" dirty="0" smtClean="0"/>
              <a:t> </a:t>
            </a:r>
            <a:r>
              <a:rPr lang="en-US" dirty="0" err="1" smtClean="0"/>
              <a:t>pelaporan</a:t>
            </a:r>
            <a:r>
              <a:rPr lang="en-US" dirty="0" smtClean="0"/>
              <a:t> </a:t>
            </a:r>
            <a:r>
              <a:rPr lang="en-US" dirty="0" err="1" smtClean="0"/>
              <a:t>dan</a:t>
            </a:r>
            <a:r>
              <a:rPr lang="en-US" dirty="0" smtClean="0"/>
              <a:t> </a:t>
            </a:r>
            <a:r>
              <a:rPr lang="en-US" dirty="0" err="1" smtClean="0"/>
              <a:t>pengawasan</a:t>
            </a:r>
            <a:r>
              <a:rPr lang="en-US" dirty="0" smtClean="0"/>
              <a:t> </a:t>
            </a:r>
            <a:r>
              <a:rPr lang="en-US" dirty="0" err="1" smtClean="0"/>
              <a:t>lebih</a:t>
            </a:r>
            <a:r>
              <a:rPr lang="en-US" dirty="0" smtClean="0"/>
              <a:t> </a:t>
            </a:r>
            <a:r>
              <a:rPr lang="en-US" dirty="0" err="1" smtClean="0"/>
              <a:t>lanjut</a:t>
            </a:r>
            <a:endParaRPr lang="en-US" dirty="0" smtClean="0"/>
          </a:p>
          <a:p>
            <a:r>
              <a:rPr lang="en-US" dirty="0" smtClean="0"/>
              <a:t>Hal </a:t>
            </a:r>
            <a:r>
              <a:rPr lang="en-US" dirty="0" err="1" smtClean="0"/>
              <a:t>ini</a:t>
            </a:r>
            <a:r>
              <a:rPr lang="en-US" dirty="0" smtClean="0"/>
              <a:t> </a:t>
            </a:r>
            <a:r>
              <a:rPr lang="en-US" dirty="0" err="1" smtClean="0"/>
              <a:t>kemudian</a:t>
            </a:r>
            <a:r>
              <a:rPr lang="en-US" dirty="0" smtClean="0"/>
              <a:t> </a:t>
            </a:r>
            <a:r>
              <a:rPr lang="en-US" dirty="0" err="1" smtClean="0"/>
              <a:t>dikenal</a:t>
            </a:r>
            <a:r>
              <a:rPr lang="en-US" dirty="0" smtClean="0"/>
              <a:t> </a:t>
            </a:r>
            <a:r>
              <a:rPr lang="en-US" dirty="0" err="1" smtClean="0"/>
              <a:t>dengan</a:t>
            </a:r>
            <a:r>
              <a:rPr lang="en-US" dirty="0" smtClean="0"/>
              <a:t> ERP (Enterprise Resources Planning)</a:t>
            </a:r>
          </a:p>
          <a:p>
            <a:r>
              <a:rPr lang="en-US" dirty="0" smtClean="0"/>
              <a:t>ERP </a:t>
            </a:r>
            <a:r>
              <a:rPr lang="en-US" dirty="0" smtClean="0">
                <a:sym typeface="Wingdings" pitchFamily="2" charset="2"/>
              </a:rPr>
              <a:t> </a:t>
            </a:r>
            <a:r>
              <a:rPr lang="en-US" dirty="0" err="1" smtClean="0">
                <a:sym typeface="Wingdings" pitchFamily="2" charset="2"/>
              </a:rPr>
              <a:t>sebuah</a:t>
            </a:r>
            <a:r>
              <a:rPr lang="en-US" dirty="0" smtClean="0">
                <a:sym typeface="Wingdings" pitchFamily="2" charset="2"/>
              </a:rPr>
              <a:t> </a:t>
            </a:r>
            <a:r>
              <a:rPr lang="en-US" dirty="0" err="1" smtClean="0">
                <a:sym typeface="Wingdings" pitchFamily="2" charset="2"/>
              </a:rPr>
              <a:t>sistem</a:t>
            </a:r>
            <a:r>
              <a:rPr lang="en-US" dirty="0" smtClean="0">
                <a:sym typeface="Wingdings" pitchFamily="2" charset="2"/>
              </a:rPr>
              <a:t> yang </a:t>
            </a:r>
            <a:r>
              <a:rPr lang="en-US" dirty="0" err="1" smtClean="0">
                <a:sym typeface="Wingdings" pitchFamily="2" charset="2"/>
              </a:rPr>
              <a:t>mengintegrasikan</a:t>
            </a:r>
            <a:r>
              <a:rPr lang="en-US" dirty="0" smtClean="0">
                <a:sym typeface="Wingdings" pitchFamily="2" charset="2"/>
              </a:rPr>
              <a:t> </a:t>
            </a:r>
            <a:r>
              <a:rPr lang="en-US" dirty="0" err="1" smtClean="0">
                <a:sym typeface="Wingdings" pitchFamily="2" charset="2"/>
              </a:rPr>
              <a:t>seluruh</a:t>
            </a:r>
            <a:r>
              <a:rPr lang="en-US" dirty="0" smtClean="0">
                <a:sym typeface="Wingdings" pitchFamily="2" charset="2"/>
              </a:rPr>
              <a:t> </a:t>
            </a:r>
            <a:r>
              <a:rPr lang="en-US" dirty="0" err="1" smtClean="0">
                <a:sym typeface="Wingdings" pitchFamily="2" charset="2"/>
              </a:rPr>
              <a:t>proses</a:t>
            </a:r>
            <a:r>
              <a:rPr lang="en-US" dirty="0" smtClean="0">
                <a:sym typeface="Wingdings" pitchFamily="2" charset="2"/>
              </a:rPr>
              <a:t> </a:t>
            </a:r>
            <a:r>
              <a:rPr lang="en-US" dirty="0" err="1" smtClean="0">
                <a:sym typeface="Wingdings" pitchFamily="2" charset="2"/>
              </a:rPr>
              <a:t>bisnis</a:t>
            </a:r>
            <a:r>
              <a:rPr lang="en-US" dirty="0" smtClean="0">
                <a:sym typeface="Wingdings" pitchFamily="2" charset="2"/>
              </a:rPr>
              <a:t> </a:t>
            </a:r>
            <a:r>
              <a:rPr lang="en-US" dirty="0" err="1" smtClean="0">
                <a:sym typeface="Wingdings" pitchFamily="2" charset="2"/>
              </a:rPr>
              <a:t>dari</a:t>
            </a:r>
            <a:r>
              <a:rPr lang="en-US" dirty="0" smtClean="0">
                <a:sym typeface="Wingdings" pitchFamily="2" charset="2"/>
              </a:rPr>
              <a:t> </a:t>
            </a:r>
            <a:r>
              <a:rPr lang="en-US" dirty="0" err="1" smtClean="0">
                <a:sym typeface="Wingdings" pitchFamily="2" charset="2"/>
              </a:rPr>
              <a:t>perusahaan</a:t>
            </a:r>
            <a:r>
              <a:rPr lang="en-US" dirty="0" smtClean="0">
                <a:sym typeface="Wingdings" pitchFamily="2" charset="2"/>
              </a:rPr>
              <a:t> </a:t>
            </a:r>
            <a:endParaRPr lang="en-US" dirty="0"/>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MRP </a:t>
            </a:r>
          </a:p>
          <a:p>
            <a:pPr>
              <a:buNone/>
            </a:pPr>
            <a:r>
              <a:rPr lang="en-US" dirty="0" smtClean="0"/>
              <a:t>    Bill of Material, Inventory Data, Master Production Schedule, </a:t>
            </a:r>
            <a:r>
              <a:rPr lang="en-US" dirty="0" err="1" smtClean="0"/>
              <a:t>Perhitungan</a:t>
            </a:r>
            <a:r>
              <a:rPr lang="en-US" dirty="0" smtClean="0"/>
              <a:t> </a:t>
            </a:r>
            <a:r>
              <a:rPr lang="en-US" dirty="0" err="1" smtClean="0"/>
              <a:t>Kebutuhan</a:t>
            </a:r>
            <a:r>
              <a:rPr lang="en-US" dirty="0" smtClean="0"/>
              <a:t> Material </a:t>
            </a:r>
            <a:r>
              <a:rPr lang="en-US" dirty="0" err="1" smtClean="0"/>
              <a:t>dan</a:t>
            </a:r>
            <a:r>
              <a:rPr lang="en-US" dirty="0" smtClean="0"/>
              <a:t> </a:t>
            </a:r>
            <a:r>
              <a:rPr lang="en-US" dirty="0" err="1" smtClean="0"/>
              <a:t>Penjadualannya</a:t>
            </a:r>
            <a:endParaRPr lang="en-US" dirty="0" smtClean="0"/>
          </a:p>
          <a:p>
            <a:r>
              <a:rPr lang="en-US" dirty="0" smtClean="0"/>
              <a:t>MRP II</a:t>
            </a:r>
          </a:p>
          <a:p>
            <a:pPr>
              <a:buNone/>
            </a:pPr>
            <a:r>
              <a:rPr lang="en-US" dirty="0" smtClean="0"/>
              <a:t>    </a:t>
            </a:r>
            <a:r>
              <a:rPr lang="en-US" dirty="0" err="1" smtClean="0"/>
              <a:t>berdasarkan</a:t>
            </a:r>
            <a:r>
              <a:rPr lang="en-US" dirty="0" smtClean="0"/>
              <a:t> MRP, </a:t>
            </a:r>
            <a:r>
              <a:rPr lang="en-US" dirty="0" err="1" smtClean="0"/>
              <a:t>metode</a:t>
            </a:r>
            <a:r>
              <a:rPr lang="en-US" dirty="0" smtClean="0"/>
              <a:t> </a:t>
            </a:r>
            <a:r>
              <a:rPr lang="en-US" dirty="0" err="1" smtClean="0"/>
              <a:t>terkomputerisasi</a:t>
            </a:r>
            <a:r>
              <a:rPr lang="en-US" dirty="0" smtClean="0"/>
              <a:t> </a:t>
            </a:r>
            <a:r>
              <a:rPr lang="en-US" dirty="0" err="1" smtClean="0"/>
              <a:t>untuk</a:t>
            </a:r>
            <a:r>
              <a:rPr lang="en-US" dirty="0" smtClean="0"/>
              <a:t> </a:t>
            </a:r>
            <a:r>
              <a:rPr lang="en-US" dirty="0" err="1" smtClean="0"/>
              <a:t>perencanaan</a:t>
            </a:r>
            <a:r>
              <a:rPr lang="en-US" dirty="0" smtClean="0"/>
              <a:t> </a:t>
            </a:r>
            <a:r>
              <a:rPr lang="en-US" dirty="0" err="1" smtClean="0"/>
              <a:t>simultan</a:t>
            </a:r>
            <a:r>
              <a:rPr lang="en-US" dirty="0" smtClean="0"/>
              <a:t> </a:t>
            </a:r>
            <a:r>
              <a:rPr lang="en-US" dirty="0" err="1" smtClean="0"/>
              <a:t>terhada</a:t>
            </a:r>
            <a:r>
              <a:rPr lang="en-US" dirty="0" smtClean="0"/>
              <a:t> </a:t>
            </a:r>
            <a:r>
              <a:rPr lang="en-US" dirty="0" err="1" smtClean="0"/>
              <a:t>semua</a:t>
            </a:r>
            <a:r>
              <a:rPr lang="en-US" dirty="0" smtClean="0"/>
              <a:t> </a:t>
            </a:r>
            <a:r>
              <a:rPr lang="en-US" dirty="0" err="1" smtClean="0"/>
              <a:t>sumber</a:t>
            </a:r>
            <a:r>
              <a:rPr lang="en-US" dirty="0" smtClean="0"/>
              <a:t> </a:t>
            </a:r>
            <a:r>
              <a:rPr lang="en-US" dirty="0" err="1" smtClean="0"/>
              <a:t>daya</a:t>
            </a:r>
            <a:r>
              <a:rPr lang="en-US" dirty="0" smtClean="0"/>
              <a:t> </a:t>
            </a:r>
            <a:r>
              <a:rPr lang="en-US" dirty="0" err="1" smtClean="0"/>
              <a:t>dalam</a:t>
            </a:r>
            <a:r>
              <a:rPr lang="en-US" dirty="0" smtClean="0"/>
              <a:t> </a:t>
            </a:r>
            <a:r>
              <a:rPr lang="en-US" dirty="0" err="1" smtClean="0"/>
              <a:t>sebuah</a:t>
            </a:r>
            <a:r>
              <a:rPr lang="en-US" dirty="0" smtClean="0"/>
              <a:t> </a:t>
            </a:r>
            <a:r>
              <a:rPr lang="en-US" dirty="0" err="1" smtClean="0"/>
              <a:t>perusahaan</a:t>
            </a:r>
            <a:r>
              <a:rPr lang="en-US" dirty="0" smtClean="0"/>
              <a:t>, </a:t>
            </a:r>
            <a:r>
              <a:rPr lang="en-US" dirty="0" err="1" smtClean="0"/>
              <a:t>meliputi</a:t>
            </a:r>
            <a:r>
              <a:rPr lang="en-US" dirty="0" smtClean="0"/>
              <a:t> financial, manufacturing </a:t>
            </a:r>
            <a:r>
              <a:rPr lang="en-US" dirty="0" err="1" smtClean="0"/>
              <a:t>dan</a:t>
            </a:r>
            <a:r>
              <a:rPr lang="en-US" dirty="0" smtClean="0"/>
              <a:t> </a:t>
            </a:r>
            <a:r>
              <a:rPr lang="en-US" dirty="0" err="1" smtClean="0"/>
              <a:t>manajemen</a:t>
            </a:r>
            <a:r>
              <a:rPr lang="en-US" dirty="0" smtClean="0"/>
              <a:t> </a:t>
            </a:r>
            <a:r>
              <a:rPr lang="en-US" dirty="0" err="1" smtClean="0"/>
              <a:t>distribusi</a:t>
            </a:r>
            <a:endParaRPr lang="en-US" dirty="0" smtClean="0"/>
          </a:p>
          <a:p>
            <a:pPr>
              <a:buNone/>
            </a:pPr>
            <a:endParaRPr lang="en-US" dirty="0"/>
          </a:p>
        </p:txBody>
      </p:sp>
    </p:spTree>
  </p:cSld>
  <p:clrMapOvr>
    <a:masterClrMapping/>
  </p:clrMapOvr>
  <p:transition spd="slow">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Historical ERP</a:t>
            </a:r>
            <a:endParaRPr lang="id-ID" dirty="0"/>
          </a:p>
        </p:txBody>
      </p:sp>
      <p:sp>
        <p:nvSpPr>
          <p:cNvPr id="4" name="object 3"/>
          <p:cNvSpPr/>
          <p:nvPr/>
        </p:nvSpPr>
        <p:spPr>
          <a:xfrm>
            <a:off x="1224280" y="1600200"/>
            <a:ext cx="6930390" cy="4495800"/>
          </a:xfrm>
          <a:custGeom>
            <a:avLst/>
            <a:gdLst/>
            <a:ahLst/>
            <a:cxnLst/>
            <a:rect l="l" t="t" r="r" b="b"/>
            <a:pathLst>
              <a:path w="6930390" h="4495800">
                <a:moveTo>
                  <a:pt x="4682490" y="0"/>
                </a:moveTo>
                <a:lnTo>
                  <a:pt x="4682490" y="1123950"/>
                </a:lnTo>
                <a:lnTo>
                  <a:pt x="0" y="1123950"/>
                </a:lnTo>
                <a:lnTo>
                  <a:pt x="0" y="3371850"/>
                </a:lnTo>
                <a:lnTo>
                  <a:pt x="4682490" y="3371850"/>
                </a:lnTo>
                <a:lnTo>
                  <a:pt x="4682490" y="4495800"/>
                </a:lnTo>
                <a:lnTo>
                  <a:pt x="6930390" y="2247900"/>
                </a:lnTo>
                <a:lnTo>
                  <a:pt x="4682490" y="0"/>
                </a:lnTo>
                <a:close/>
              </a:path>
            </a:pathLst>
          </a:custGeom>
          <a:solidFill>
            <a:srgbClr val="F1D7CF"/>
          </a:solidFill>
        </p:spPr>
        <p:txBody>
          <a:bodyPr wrap="square" lIns="0" tIns="0" rIns="0" bIns="0" rtlCol="0"/>
          <a:lstStyle/>
          <a:p>
            <a:endParaRPr/>
          </a:p>
        </p:txBody>
      </p:sp>
      <p:sp>
        <p:nvSpPr>
          <p:cNvPr id="5" name="object 4"/>
          <p:cNvSpPr/>
          <p:nvPr/>
        </p:nvSpPr>
        <p:spPr>
          <a:xfrm>
            <a:off x="621537" y="2948939"/>
            <a:ext cx="2624455" cy="1798320"/>
          </a:xfrm>
          <a:custGeom>
            <a:avLst/>
            <a:gdLst/>
            <a:ahLst/>
            <a:cxnLst/>
            <a:rect l="l" t="t" r="r" b="b"/>
            <a:pathLst>
              <a:path w="2624455" h="1798320">
                <a:moveTo>
                  <a:pt x="2324608" y="0"/>
                </a:moveTo>
                <a:lnTo>
                  <a:pt x="299720" y="0"/>
                </a:lnTo>
                <a:lnTo>
                  <a:pt x="251103" y="3924"/>
                </a:lnTo>
                <a:lnTo>
                  <a:pt x="204984" y="15284"/>
                </a:lnTo>
                <a:lnTo>
                  <a:pt x="161980" y="33463"/>
                </a:lnTo>
                <a:lnTo>
                  <a:pt x="122708" y="57842"/>
                </a:lnTo>
                <a:lnTo>
                  <a:pt x="87785" y="87804"/>
                </a:lnTo>
                <a:lnTo>
                  <a:pt x="57828" y="122730"/>
                </a:lnTo>
                <a:lnTo>
                  <a:pt x="33454" y="162003"/>
                </a:lnTo>
                <a:lnTo>
                  <a:pt x="15279" y="205004"/>
                </a:lnTo>
                <a:lnTo>
                  <a:pt x="3922" y="251115"/>
                </a:lnTo>
                <a:lnTo>
                  <a:pt x="0" y="299720"/>
                </a:lnTo>
                <a:lnTo>
                  <a:pt x="0" y="1498600"/>
                </a:lnTo>
                <a:lnTo>
                  <a:pt x="3922" y="1547204"/>
                </a:lnTo>
                <a:lnTo>
                  <a:pt x="15279" y="1593315"/>
                </a:lnTo>
                <a:lnTo>
                  <a:pt x="33454" y="1636316"/>
                </a:lnTo>
                <a:lnTo>
                  <a:pt x="57828" y="1675589"/>
                </a:lnTo>
                <a:lnTo>
                  <a:pt x="87785" y="1710515"/>
                </a:lnTo>
                <a:lnTo>
                  <a:pt x="122708" y="1740477"/>
                </a:lnTo>
                <a:lnTo>
                  <a:pt x="161980" y="1764856"/>
                </a:lnTo>
                <a:lnTo>
                  <a:pt x="204984" y="1783035"/>
                </a:lnTo>
                <a:lnTo>
                  <a:pt x="251103" y="1794395"/>
                </a:lnTo>
                <a:lnTo>
                  <a:pt x="299720" y="1798320"/>
                </a:lnTo>
                <a:lnTo>
                  <a:pt x="2324608" y="1798320"/>
                </a:lnTo>
                <a:lnTo>
                  <a:pt x="2373242" y="1794395"/>
                </a:lnTo>
                <a:lnTo>
                  <a:pt x="2419372" y="1783035"/>
                </a:lnTo>
                <a:lnTo>
                  <a:pt x="2462380" y="1764856"/>
                </a:lnTo>
                <a:lnTo>
                  <a:pt x="2501652" y="1740477"/>
                </a:lnTo>
                <a:lnTo>
                  <a:pt x="2536571" y="1710515"/>
                </a:lnTo>
                <a:lnTo>
                  <a:pt x="2566521" y="1675589"/>
                </a:lnTo>
                <a:lnTo>
                  <a:pt x="2590888" y="1636316"/>
                </a:lnTo>
                <a:lnTo>
                  <a:pt x="2609055" y="1593315"/>
                </a:lnTo>
                <a:lnTo>
                  <a:pt x="2620407" y="1547204"/>
                </a:lnTo>
                <a:lnTo>
                  <a:pt x="2624328" y="1498600"/>
                </a:lnTo>
                <a:lnTo>
                  <a:pt x="2624328" y="299720"/>
                </a:lnTo>
                <a:lnTo>
                  <a:pt x="2620407" y="251115"/>
                </a:lnTo>
                <a:lnTo>
                  <a:pt x="2609055" y="205004"/>
                </a:lnTo>
                <a:lnTo>
                  <a:pt x="2590888" y="162003"/>
                </a:lnTo>
                <a:lnTo>
                  <a:pt x="2566521" y="122730"/>
                </a:lnTo>
                <a:lnTo>
                  <a:pt x="2536571" y="87804"/>
                </a:lnTo>
                <a:lnTo>
                  <a:pt x="2501652" y="57842"/>
                </a:lnTo>
                <a:lnTo>
                  <a:pt x="2462380" y="33463"/>
                </a:lnTo>
                <a:lnTo>
                  <a:pt x="2419372" y="15284"/>
                </a:lnTo>
                <a:lnTo>
                  <a:pt x="2373242" y="3924"/>
                </a:lnTo>
                <a:lnTo>
                  <a:pt x="2324608" y="0"/>
                </a:lnTo>
                <a:close/>
              </a:path>
            </a:pathLst>
          </a:custGeom>
          <a:solidFill>
            <a:srgbClr val="DD8046"/>
          </a:solidFill>
        </p:spPr>
        <p:txBody>
          <a:bodyPr wrap="square" lIns="0" tIns="0" rIns="0" bIns="0" rtlCol="0"/>
          <a:lstStyle/>
          <a:p>
            <a:endParaRPr/>
          </a:p>
        </p:txBody>
      </p:sp>
      <p:sp>
        <p:nvSpPr>
          <p:cNvPr id="6" name="object 5"/>
          <p:cNvSpPr/>
          <p:nvPr/>
        </p:nvSpPr>
        <p:spPr>
          <a:xfrm>
            <a:off x="621537" y="2948939"/>
            <a:ext cx="2624455" cy="1798320"/>
          </a:xfrm>
          <a:custGeom>
            <a:avLst/>
            <a:gdLst/>
            <a:ahLst/>
            <a:cxnLst/>
            <a:rect l="l" t="t" r="r" b="b"/>
            <a:pathLst>
              <a:path w="2624455" h="1798320">
                <a:moveTo>
                  <a:pt x="0" y="299720"/>
                </a:moveTo>
                <a:lnTo>
                  <a:pt x="3922" y="251115"/>
                </a:lnTo>
                <a:lnTo>
                  <a:pt x="15279" y="205004"/>
                </a:lnTo>
                <a:lnTo>
                  <a:pt x="33454" y="162003"/>
                </a:lnTo>
                <a:lnTo>
                  <a:pt x="57828" y="122730"/>
                </a:lnTo>
                <a:lnTo>
                  <a:pt x="87785" y="87804"/>
                </a:lnTo>
                <a:lnTo>
                  <a:pt x="122708" y="57842"/>
                </a:lnTo>
                <a:lnTo>
                  <a:pt x="161980" y="33463"/>
                </a:lnTo>
                <a:lnTo>
                  <a:pt x="204984" y="15284"/>
                </a:lnTo>
                <a:lnTo>
                  <a:pt x="251103" y="3924"/>
                </a:lnTo>
                <a:lnTo>
                  <a:pt x="299720" y="0"/>
                </a:lnTo>
                <a:lnTo>
                  <a:pt x="2324608" y="0"/>
                </a:lnTo>
                <a:lnTo>
                  <a:pt x="2373242" y="3924"/>
                </a:lnTo>
                <a:lnTo>
                  <a:pt x="2419372" y="15284"/>
                </a:lnTo>
                <a:lnTo>
                  <a:pt x="2462380" y="33463"/>
                </a:lnTo>
                <a:lnTo>
                  <a:pt x="2501652" y="57842"/>
                </a:lnTo>
                <a:lnTo>
                  <a:pt x="2536571" y="87804"/>
                </a:lnTo>
                <a:lnTo>
                  <a:pt x="2566521" y="122730"/>
                </a:lnTo>
                <a:lnTo>
                  <a:pt x="2590888" y="162003"/>
                </a:lnTo>
                <a:lnTo>
                  <a:pt x="2609055" y="205004"/>
                </a:lnTo>
                <a:lnTo>
                  <a:pt x="2620407" y="251115"/>
                </a:lnTo>
                <a:lnTo>
                  <a:pt x="2624328" y="299720"/>
                </a:lnTo>
                <a:lnTo>
                  <a:pt x="2624328" y="1498600"/>
                </a:lnTo>
                <a:lnTo>
                  <a:pt x="2620407" y="1547204"/>
                </a:lnTo>
                <a:lnTo>
                  <a:pt x="2609055" y="1593315"/>
                </a:lnTo>
                <a:lnTo>
                  <a:pt x="2590888" y="1636316"/>
                </a:lnTo>
                <a:lnTo>
                  <a:pt x="2566521" y="1675589"/>
                </a:lnTo>
                <a:lnTo>
                  <a:pt x="2536571" y="1710515"/>
                </a:lnTo>
                <a:lnTo>
                  <a:pt x="2501652" y="1740477"/>
                </a:lnTo>
                <a:lnTo>
                  <a:pt x="2462380" y="1764856"/>
                </a:lnTo>
                <a:lnTo>
                  <a:pt x="2419372" y="1783035"/>
                </a:lnTo>
                <a:lnTo>
                  <a:pt x="2373242" y="1794395"/>
                </a:lnTo>
                <a:lnTo>
                  <a:pt x="2324608" y="1798320"/>
                </a:lnTo>
                <a:lnTo>
                  <a:pt x="299720" y="1798320"/>
                </a:lnTo>
                <a:lnTo>
                  <a:pt x="251103" y="1794395"/>
                </a:lnTo>
                <a:lnTo>
                  <a:pt x="204984" y="1783035"/>
                </a:lnTo>
                <a:lnTo>
                  <a:pt x="161980" y="1764856"/>
                </a:lnTo>
                <a:lnTo>
                  <a:pt x="122708" y="1740477"/>
                </a:lnTo>
                <a:lnTo>
                  <a:pt x="87785" y="1710515"/>
                </a:lnTo>
                <a:lnTo>
                  <a:pt x="57828" y="1675589"/>
                </a:lnTo>
                <a:lnTo>
                  <a:pt x="33454" y="1636316"/>
                </a:lnTo>
                <a:lnTo>
                  <a:pt x="15279" y="1593315"/>
                </a:lnTo>
                <a:lnTo>
                  <a:pt x="3922"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7" name="object 6"/>
          <p:cNvSpPr txBox="1"/>
          <p:nvPr/>
        </p:nvSpPr>
        <p:spPr>
          <a:xfrm>
            <a:off x="830986" y="3413505"/>
            <a:ext cx="2204720"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MRP</a:t>
            </a:r>
            <a:r>
              <a:rPr sz="2800" spc="-80" dirty="0">
                <a:latin typeface="Cambria"/>
                <a:cs typeface="Cambria"/>
              </a:rPr>
              <a:t> </a:t>
            </a:r>
            <a:r>
              <a:rPr sz="2800" spc="-5" dirty="0">
                <a:latin typeface="Cambria"/>
                <a:cs typeface="Cambria"/>
              </a:rPr>
              <a:t>I</a:t>
            </a:r>
            <a:endParaRPr sz="2800">
              <a:latin typeface="Cambria"/>
              <a:cs typeface="Cambria"/>
            </a:endParaRPr>
          </a:p>
          <a:p>
            <a:pPr algn="ctr">
              <a:lnSpc>
                <a:spcPts val="3165"/>
              </a:lnSpc>
            </a:pPr>
            <a:r>
              <a:rPr sz="2800" spc="-10" dirty="0">
                <a:latin typeface="Cambria"/>
                <a:cs typeface="Cambria"/>
              </a:rPr>
              <a:t>(requirement)</a:t>
            </a:r>
            <a:endParaRPr sz="2800">
              <a:latin typeface="Cambria"/>
              <a:cs typeface="Cambria"/>
            </a:endParaRPr>
          </a:p>
        </p:txBody>
      </p:sp>
      <p:sp>
        <p:nvSpPr>
          <p:cNvPr id="8" name="object 7"/>
          <p:cNvSpPr/>
          <p:nvPr/>
        </p:nvSpPr>
        <p:spPr>
          <a:xfrm>
            <a:off x="3377310" y="2948939"/>
            <a:ext cx="2624455" cy="1798320"/>
          </a:xfrm>
          <a:custGeom>
            <a:avLst/>
            <a:gdLst/>
            <a:ahLst/>
            <a:cxnLst/>
            <a:rect l="l" t="t" r="r" b="b"/>
            <a:pathLst>
              <a:path w="2624454" h="1798320">
                <a:moveTo>
                  <a:pt x="2324608" y="0"/>
                </a:moveTo>
                <a:lnTo>
                  <a:pt x="299719" y="0"/>
                </a:lnTo>
                <a:lnTo>
                  <a:pt x="251085" y="3924"/>
                </a:lnTo>
                <a:lnTo>
                  <a:pt x="204955" y="15284"/>
                </a:lnTo>
                <a:lnTo>
                  <a:pt x="161947" y="33463"/>
                </a:lnTo>
                <a:lnTo>
                  <a:pt x="122675" y="57842"/>
                </a:lnTo>
                <a:lnTo>
                  <a:pt x="87756" y="87804"/>
                </a:lnTo>
                <a:lnTo>
                  <a:pt x="57806" y="122730"/>
                </a:lnTo>
                <a:lnTo>
                  <a:pt x="33439" y="162003"/>
                </a:lnTo>
                <a:lnTo>
                  <a:pt x="15272" y="205004"/>
                </a:lnTo>
                <a:lnTo>
                  <a:pt x="3920" y="251115"/>
                </a:lnTo>
                <a:lnTo>
                  <a:pt x="0" y="299720"/>
                </a:lnTo>
                <a:lnTo>
                  <a:pt x="0" y="1498600"/>
                </a:lnTo>
                <a:lnTo>
                  <a:pt x="3920" y="1547204"/>
                </a:lnTo>
                <a:lnTo>
                  <a:pt x="15272" y="1593315"/>
                </a:lnTo>
                <a:lnTo>
                  <a:pt x="33439" y="1636316"/>
                </a:lnTo>
                <a:lnTo>
                  <a:pt x="57806" y="1675589"/>
                </a:lnTo>
                <a:lnTo>
                  <a:pt x="87756" y="1710515"/>
                </a:lnTo>
                <a:lnTo>
                  <a:pt x="122675" y="1740477"/>
                </a:lnTo>
                <a:lnTo>
                  <a:pt x="161947" y="1764856"/>
                </a:lnTo>
                <a:lnTo>
                  <a:pt x="204955" y="1783035"/>
                </a:lnTo>
                <a:lnTo>
                  <a:pt x="251085" y="1794395"/>
                </a:lnTo>
                <a:lnTo>
                  <a:pt x="299719" y="1798320"/>
                </a:lnTo>
                <a:lnTo>
                  <a:pt x="2324608" y="1798320"/>
                </a:lnTo>
                <a:lnTo>
                  <a:pt x="2373242" y="1794395"/>
                </a:lnTo>
                <a:lnTo>
                  <a:pt x="2419372" y="1783035"/>
                </a:lnTo>
                <a:lnTo>
                  <a:pt x="2462380" y="1764856"/>
                </a:lnTo>
                <a:lnTo>
                  <a:pt x="2501652" y="1740477"/>
                </a:lnTo>
                <a:lnTo>
                  <a:pt x="2536571" y="1710515"/>
                </a:lnTo>
                <a:lnTo>
                  <a:pt x="2566521" y="1675589"/>
                </a:lnTo>
                <a:lnTo>
                  <a:pt x="2590888" y="1636316"/>
                </a:lnTo>
                <a:lnTo>
                  <a:pt x="2609055" y="1593315"/>
                </a:lnTo>
                <a:lnTo>
                  <a:pt x="2620407" y="1547204"/>
                </a:lnTo>
                <a:lnTo>
                  <a:pt x="2624328" y="1498600"/>
                </a:lnTo>
                <a:lnTo>
                  <a:pt x="2624328" y="299720"/>
                </a:lnTo>
                <a:lnTo>
                  <a:pt x="2620407" y="251115"/>
                </a:lnTo>
                <a:lnTo>
                  <a:pt x="2609055" y="205004"/>
                </a:lnTo>
                <a:lnTo>
                  <a:pt x="2590888" y="162003"/>
                </a:lnTo>
                <a:lnTo>
                  <a:pt x="2566521" y="122730"/>
                </a:lnTo>
                <a:lnTo>
                  <a:pt x="2536571" y="87804"/>
                </a:lnTo>
                <a:lnTo>
                  <a:pt x="2501652" y="57842"/>
                </a:lnTo>
                <a:lnTo>
                  <a:pt x="2462380" y="33463"/>
                </a:lnTo>
                <a:lnTo>
                  <a:pt x="2419372" y="15284"/>
                </a:lnTo>
                <a:lnTo>
                  <a:pt x="2373242" y="3924"/>
                </a:lnTo>
                <a:lnTo>
                  <a:pt x="2324608" y="0"/>
                </a:lnTo>
                <a:close/>
              </a:path>
            </a:pathLst>
          </a:custGeom>
          <a:solidFill>
            <a:srgbClr val="A4AB81"/>
          </a:solidFill>
        </p:spPr>
        <p:txBody>
          <a:bodyPr wrap="square" lIns="0" tIns="0" rIns="0" bIns="0" rtlCol="0"/>
          <a:lstStyle/>
          <a:p>
            <a:endParaRPr/>
          </a:p>
        </p:txBody>
      </p:sp>
      <p:sp>
        <p:nvSpPr>
          <p:cNvPr id="9" name="object 8"/>
          <p:cNvSpPr/>
          <p:nvPr/>
        </p:nvSpPr>
        <p:spPr>
          <a:xfrm>
            <a:off x="3377310" y="2948939"/>
            <a:ext cx="2624455" cy="1798320"/>
          </a:xfrm>
          <a:custGeom>
            <a:avLst/>
            <a:gdLst/>
            <a:ahLst/>
            <a:cxnLst/>
            <a:rect l="l" t="t" r="r" b="b"/>
            <a:pathLst>
              <a:path w="2624454" h="1798320">
                <a:moveTo>
                  <a:pt x="0" y="299720"/>
                </a:moveTo>
                <a:lnTo>
                  <a:pt x="3920" y="251115"/>
                </a:lnTo>
                <a:lnTo>
                  <a:pt x="15272" y="205004"/>
                </a:lnTo>
                <a:lnTo>
                  <a:pt x="33439" y="162003"/>
                </a:lnTo>
                <a:lnTo>
                  <a:pt x="57806" y="122730"/>
                </a:lnTo>
                <a:lnTo>
                  <a:pt x="87756" y="87804"/>
                </a:lnTo>
                <a:lnTo>
                  <a:pt x="122675" y="57842"/>
                </a:lnTo>
                <a:lnTo>
                  <a:pt x="161947" y="33463"/>
                </a:lnTo>
                <a:lnTo>
                  <a:pt x="204955" y="15284"/>
                </a:lnTo>
                <a:lnTo>
                  <a:pt x="251085" y="3924"/>
                </a:lnTo>
                <a:lnTo>
                  <a:pt x="299719" y="0"/>
                </a:lnTo>
                <a:lnTo>
                  <a:pt x="2324608" y="0"/>
                </a:lnTo>
                <a:lnTo>
                  <a:pt x="2373242" y="3924"/>
                </a:lnTo>
                <a:lnTo>
                  <a:pt x="2419372" y="15284"/>
                </a:lnTo>
                <a:lnTo>
                  <a:pt x="2462380" y="33463"/>
                </a:lnTo>
                <a:lnTo>
                  <a:pt x="2501652" y="57842"/>
                </a:lnTo>
                <a:lnTo>
                  <a:pt x="2536571" y="87804"/>
                </a:lnTo>
                <a:lnTo>
                  <a:pt x="2566521" y="122730"/>
                </a:lnTo>
                <a:lnTo>
                  <a:pt x="2590888" y="162003"/>
                </a:lnTo>
                <a:lnTo>
                  <a:pt x="2609055" y="205004"/>
                </a:lnTo>
                <a:lnTo>
                  <a:pt x="2620407" y="251115"/>
                </a:lnTo>
                <a:lnTo>
                  <a:pt x="2624328" y="299720"/>
                </a:lnTo>
                <a:lnTo>
                  <a:pt x="2624328" y="1498600"/>
                </a:lnTo>
                <a:lnTo>
                  <a:pt x="2620407" y="1547204"/>
                </a:lnTo>
                <a:lnTo>
                  <a:pt x="2609055" y="1593315"/>
                </a:lnTo>
                <a:lnTo>
                  <a:pt x="2590888" y="1636316"/>
                </a:lnTo>
                <a:lnTo>
                  <a:pt x="2566521" y="1675589"/>
                </a:lnTo>
                <a:lnTo>
                  <a:pt x="2536571" y="1710515"/>
                </a:lnTo>
                <a:lnTo>
                  <a:pt x="2501652" y="1740477"/>
                </a:lnTo>
                <a:lnTo>
                  <a:pt x="2462380" y="1764856"/>
                </a:lnTo>
                <a:lnTo>
                  <a:pt x="2419372" y="1783035"/>
                </a:lnTo>
                <a:lnTo>
                  <a:pt x="2373242" y="1794395"/>
                </a:lnTo>
                <a:lnTo>
                  <a:pt x="2324608" y="1798320"/>
                </a:lnTo>
                <a:lnTo>
                  <a:pt x="299719" y="1798320"/>
                </a:lnTo>
                <a:lnTo>
                  <a:pt x="251085" y="1794395"/>
                </a:lnTo>
                <a:lnTo>
                  <a:pt x="204955" y="1783035"/>
                </a:lnTo>
                <a:lnTo>
                  <a:pt x="161947" y="1764856"/>
                </a:lnTo>
                <a:lnTo>
                  <a:pt x="122675" y="1740477"/>
                </a:lnTo>
                <a:lnTo>
                  <a:pt x="87756" y="1710515"/>
                </a:lnTo>
                <a:lnTo>
                  <a:pt x="57806" y="1675589"/>
                </a:lnTo>
                <a:lnTo>
                  <a:pt x="33439" y="1636316"/>
                </a:lnTo>
                <a:lnTo>
                  <a:pt x="15272" y="1593315"/>
                </a:lnTo>
                <a:lnTo>
                  <a:pt x="3920"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10" name="object 9"/>
          <p:cNvSpPr txBox="1"/>
          <p:nvPr/>
        </p:nvSpPr>
        <p:spPr>
          <a:xfrm>
            <a:off x="3841750" y="3413505"/>
            <a:ext cx="1695450"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MRP</a:t>
            </a:r>
            <a:r>
              <a:rPr sz="2800" spc="-80" dirty="0">
                <a:latin typeface="Cambria"/>
                <a:cs typeface="Cambria"/>
              </a:rPr>
              <a:t> </a:t>
            </a:r>
            <a:r>
              <a:rPr sz="2800" spc="-10" dirty="0">
                <a:latin typeface="Cambria"/>
                <a:cs typeface="Cambria"/>
              </a:rPr>
              <a:t>II</a:t>
            </a:r>
            <a:endParaRPr sz="2800" dirty="0">
              <a:latin typeface="Cambria"/>
              <a:cs typeface="Cambria"/>
            </a:endParaRPr>
          </a:p>
          <a:p>
            <a:pPr algn="ctr">
              <a:lnSpc>
                <a:spcPts val="3165"/>
              </a:lnSpc>
            </a:pPr>
            <a:r>
              <a:rPr sz="2800" spc="-5" dirty="0">
                <a:latin typeface="Cambria"/>
                <a:cs typeface="Cambria"/>
              </a:rPr>
              <a:t>(</a:t>
            </a:r>
            <a:r>
              <a:rPr sz="2800" spc="-55" dirty="0">
                <a:latin typeface="Cambria"/>
                <a:cs typeface="Cambria"/>
              </a:rPr>
              <a:t>R</a:t>
            </a:r>
            <a:r>
              <a:rPr sz="2800" spc="-5" dirty="0">
                <a:latin typeface="Cambria"/>
                <a:cs typeface="Cambria"/>
              </a:rPr>
              <a:t>esou</a:t>
            </a:r>
            <a:r>
              <a:rPr sz="2800" spc="-45" dirty="0">
                <a:latin typeface="Cambria"/>
                <a:cs typeface="Cambria"/>
              </a:rPr>
              <a:t>r</a:t>
            </a:r>
            <a:r>
              <a:rPr sz="2800" spc="-5" dirty="0">
                <a:latin typeface="Cambria"/>
                <a:cs typeface="Cambria"/>
              </a:rPr>
              <a:t>ce)</a:t>
            </a:r>
            <a:endParaRPr sz="2800" dirty="0">
              <a:latin typeface="Cambria"/>
              <a:cs typeface="Cambria"/>
            </a:endParaRPr>
          </a:p>
        </p:txBody>
      </p:sp>
      <p:sp>
        <p:nvSpPr>
          <p:cNvPr id="11" name="object 10"/>
          <p:cNvSpPr/>
          <p:nvPr/>
        </p:nvSpPr>
        <p:spPr>
          <a:xfrm>
            <a:off x="6133084" y="2948939"/>
            <a:ext cx="2624455" cy="1798320"/>
          </a:xfrm>
          <a:custGeom>
            <a:avLst/>
            <a:gdLst/>
            <a:ahLst/>
            <a:cxnLst/>
            <a:rect l="l" t="t" r="r" b="b"/>
            <a:pathLst>
              <a:path w="2624454" h="1798320">
                <a:moveTo>
                  <a:pt x="2324608" y="0"/>
                </a:moveTo>
                <a:lnTo>
                  <a:pt x="299719" y="0"/>
                </a:lnTo>
                <a:lnTo>
                  <a:pt x="251085" y="3924"/>
                </a:lnTo>
                <a:lnTo>
                  <a:pt x="204955" y="15284"/>
                </a:lnTo>
                <a:lnTo>
                  <a:pt x="161947" y="33463"/>
                </a:lnTo>
                <a:lnTo>
                  <a:pt x="122675" y="57842"/>
                </a:lnTo>
                <a:lnTo>
                  <a:pt x="87756" y="87804"/>
                </a:lnTo>
                <a:lnTo>
                  <a:pt x="57806" y="122730"/>
                </a:lnTo>
                <a:lnTo>
                  <a:pt x="33439" y="162003"/>
                </a:lnTo>
                <a:lnTo>
                  <a:pt x="15272" y="205004"/>
                </a:lnTo>
                <a:lnTo>
                  <a:pt x="3920" y="251115"/>
                </a:lnTo>
                <a:lnTo>
                  <a:pt x="0" y="299720"/>
                </a:lnTo>
                <a:lnTo>
                  <a:pt x="0" y="1498600"/>
                </a:lnTo>
                <a:lnTo>
                  <a:pt x="3920" y="1547204"/>
                </a:lnTo>
                <a:lnTo>
                  <a:pt x="15272" y="1593315"/>
                </a:lnTo>
                <a:lnTo>
                  <a:pt x="33439" y="1636316"/>
                </a:lnTo>
                <a:lnTo>
                  <a:pt x="57806" y="1675589"/>
                </a:lnTo>
                <a:lnTo>
                  <a:pt x="87756" y="1710515"/>
                </a:lnTo>
                <a:lnTo>
                  <a:pt x="122675" y="1740477"/>
                </a:lnTo>
                <a:lnTo>
                  <a:pt x="161947" y="1764856"/>
                </a:lnTo>
                <a:lnTo>
                  <a:pt x="204955" y="1783035"/>
                </a:lnTo>
                <a:lnTo>
                  <a:pt x="251085" y="1794395"/>
                </a:lnTo>
                <a:lnTo>
                  <a:pt x="299719" y="1798320"/>
                </a:lnTo>
                <a:lnTo>
                  <a:pt x="2324608" y="1798320"/>
                </a:lnTo>
                <a:lnTo>
                  <a:pt x="2373212" y="1794395"/>
                </a:lnTo>
                <a:lnTo>
                  <a:pt x="2419323" y="1783035"/>
                </a:lnTo>
                <a:lnTo>
                  <a:pt x="2462324" y="1764856"/>
                </a:lnTo>
                <a:lnTo>
                  <a:pt x="2501597" y="1740477"/>
                </a:lnTo>
                <a:lnTo>
                  <a:pt x="2536523" y="1710515"/>
                </a:lnTo>
                <a:lnTo>
                  <a:pt x="2566485" y="1675589"/>
                </a:lnTo>
                <a:lnTo>
                  <a:pt x="2590864" y="1636316"/>
                </a:lnTo>
                <a:lnTo>
                  <a:pt x="2609043" y="1593315"/>
                </a:lnTo>
                <a:lnTo>
                  <a:pt x="2620403" y="1547204"/>
                </a:lnTo>
                <a:lnTo>
                  <a:pt x="2624327" y="1498600"/>
                </a:lnTo>
                <a:lnTo>
                  <a:pt x="2624327" y="299720"/>
                </a:lnTo>
                <a:lnTo>
                  <a:pt x="2620403" y="251115"/>
                </a:lnTo>
                <a:lnTo>
                  <a:pt x="2609043" y="205004"/>
                </a:lnTo>
                <a:lnTo>
                  <a:pt x="2590864" y="162003"/>
                </a:lnTo>
                <a:lnTo>
                  <a:pt x="2566485" y="122730"/>
                </a:lnTo>
                <a:lnTo>
                  <a:pt x="2536523" y="87804"/>
                </a:lnTo>
                <a:lnTo>
                  <a:pt x="2501597" y="57842"/>
                </a:lnTo>
                <a:lnTo>
                  <a:pt x="2462324" y="33463"/>
                </a:lnTo>
                <a:lnTo>
                  <a:pt x="2419323" y="15284"/>
                </a:lnTo>
                <a:lnTo>
                  <a:pt x="2373212" y="3924"/>
                </a:lnTo>
                <a:lnTo>
                  <a:pt x="2324608" y="0"/>
                </a:lnTo>
                <a:close/>
              </a:path>
            </a:pathLst>
          </a:custGeom>
          <a:solidFill>
            <a:srgbClr val="D7B15C"/>
          </a:solidFill>
        </p:spPr>
        <p:txBody>
          <a:bodyPr wrap="square" lIns="0" tIns="0" rIns="0" bIns="0" rtlCol="0"/>
          <a:lstStyle/>
          <a:p>
            <a:endParaRPr/>
          </a:p>
        </p:txBody>
      </p:sp>
      <p:sp>
        <p:nvSpPr>
          <p:cNvPr id="12" name="object 11"/>
          <p:cNvSpPr/>
          <p:nvPr/>
        </p:nvSpPr>
        <p:spPr>
          <a:xfrm>
            <a:off x="6133084" y="2948939"/>
            <a:ext cx="2624455" cy="1798320"/>
          </a:xfrm>
          <a:custGeom>
            <a:avLst/>
            <a:gdLst/>
            <a:ahLst/>
            <a:cxnLst/>
            <a:rect l="l" t="t" r="r" b="b"/>
            <a:pathLst>
              <a:path w="2624454" h="1798320">
                <a:moveTo>
                  <a:pt x="0" y="299720"/>
                </a:moveTo>
                <a:lnTo>
                  <a:pt x="3920" y="251115"/>
                </a:lnTo>
                <a:lnTo>
                  <a:pt x="15272" y="205004"/>
                </a:lnTo>
                <a:lnTo>
                  <a:pt x="33439" y="162003"/>
                </a:lnTo>
                <a:lnTo>
                  <a:pt x="57806" y="122730"/>
                </a:lnTo>
                <a:lnTo>
                  <a:pt x="87756" y="87804"/>
                </a:lnTo>
                <a:lnTo>
                  <a:pt x="122675" y="57842"/>
                </a:lnTo>
                <a:lnTo>
                  <a:pt x="161947" y="33463"/>
                </a:lnTo>
                <a:lnTo>
                  <a:pt x="204955" y="15284"/>
                </a:lnTo>
                <a:lnTo>
                  <a:pt x="251085" y="3924"/>
                </a:lnTo>
                <a:lnTo>
                  <a:pt x="299719" y="0"/>
                </a:lnTo>
                <a:lnTo>
                  <a:pt x="2324608" y="0"/>
                </a:lnTo>
                <a:lnTo>
                  <a:pt x="2373212" y="3924"/>
                </a:lnTo>
                <a:lnTo>
                  <a:pt x="2419323" y="15284"/>
                </a:lnTo>
                <a:lnTo>
                  <a:pt x="2462324" y="33463"/>
                </a:lnTo>
                <a:lnTo>
                  <a:pt x="2501597" y="57842"/>
                </a:lnTo>
                <a:lnTo>
                  <a:pt x="2536523" y="87804"/>
                </a:lnTo>
                <a:lnTo>
                  <a:pt x="2566485" y="122730"/>
                </a:lnTo>
                <a:lnTo>
                  <a:pt x="2590864" y="162003"/>
                </a:lnTo>
                <a:lnTo>
                  <a:pt x="2609043" y="205004"/>
                </a:lnTo>
                <a:lnTo>
                  <a:pt x="2620403" y="251115"/>
                </a:lnTo>
                <a:lnTo>
                  <a:pt x="2624327" y="299720"/>
                </a:lnTo>
                <a:lnTo>
                  <a:pt x="2624327" y="1498600"/>
                </a:lnTo>
                <a:lnTo>
                  <a:pt x="2620403" y="1547204"/>
                </a:lnTo>
                <a:lnTo>
                  <a:pt x="2609043" y="1593315"/>
                </a:lnTo>
                <a:lnTo>
                  <a:pt x="2590864" y="1636316"/>
                </a:lnTo>
                <a:lnTo>
                  <a:pt x="2566485" y="1675589"/>
                </a:lnTo>
                <a:lnTo>
                  <a:pt x="2536523" y="1710515"/>
                </a:lnTo>
                <a:lnTo>
                  <a:pt x="2501597" y="1740477"/>
                </a:lnTo>
                <a:lnTo>
                  <a:pt x="2462324" y="1764856"/>
                </a:lnTo>
                <a:lnTo>
                  <a:pt x="2419323" y="1783035"/>
                </a:lnTo>
                <a:lnTo>
                  <a:pt x="2373212" y="1794395"/>
                </a:lnTo>
                <a:lnTo>
                  <a:pt x="2324608" y="1798320"/>
                </a:lnTo>
                <a:lnTo>
                  <a:pt x="299719" y="1798320"/>
                </a:lnTo>
                <a:lnTo>
                  <a:pt x="251085" y="1794395"/>
                </a:lnTo>
                <a:lnTo>
                  <a:pt x="204955" y="1783035"/>
                </a:lnTo>
                <a:lnTo>
                  <a:pt x="161947" y="1764856"/>
                </a:lnTo>
                <a:lnTo>
                  <a:pt x="122675" y="1740477"/>
                </a:lnTo>
                <a:lnTo>
                  <a:pt x="87756" y="1710515"/>
                </a:lnTo>
                <a:lnTo>
                  <a:pt x="57806" y="1675589"/>
                </a:lnTo>
                <a:lnTo>
                  <a:pt x="33439" y="1636316"/>
                </a:lnTo>
                <a:lnTo>
                  <a:pt x="15272" y="1593315"/>
                </a:lnTo>
                <a:lnTo>
                  <a:pt x="3920"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13" name="object 12"/>
          <p:cNvSpPr txBox="1"/>
          <p:nvPr/>
        </p:nvSpPr>
        <p:spPr>
          <a:xfrm>
            <a:off x="6492621" y="3413505"/>
            <a:ext cx="1906905"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ERP</a:t>
            </a:r>
            <a:endParaRPr sz="2800">
              <a:latin typeface="Cambria"/>
              <a:cs typeface="Cambria"/>
            </a:endParaRPr>
          </a:p>
          <a:p>
            <a:pPr algn="ctr">
              <a:lnSpc>
                <a:spcPts val="3165"/>
              </a:lnSpc>
            </a:pPr>
            <a:r>
              <a:rPr sz="2800" spc="-5" dirty="0">
                <a:latin typeface="Cambria"/>
                <a:cs typeface="Cambria"/>
              </a:rPr>
              <a:t>(En</a:t>
            </a:r>
            <a:r>
              <a:rPr sz="2800" spc="-35" dirty="0">
                <a:latin typeface="Cambria"/>
                <a:cs typeface="Cambria"/>
              </a:rPr>
              <a:t>t</a:t>
            </a:r>
            <a:r>
              <a:rPr sz="2800" spc="-5" dirty="0">
                <a:latin typeface="Cambria"/>
                <a:cs typeface="Cambria"/>
              </a:rPr>
              <a:t>erprise)</a:t>
            </a:r>
            <a:endParaRPr sz="2800">
              <a:latin typeface="Cambria"/>
              <a:cs typeface="Cambria"/>
            </a:endParaRPr>
          </a:p>
        </p:txBody>
      </p:sp>
    </p:spTree>
    <p:extLst>
      <p:ext uri="{BB962C8B-B14F-4D97-AF65-F5344CB8AC3E}">
        <p14:creationId xmlns:p14="http://schemas.microsoft.com/office/powerpoint/2010/main" val="21626017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088" y="1101725"/>
            <a:ext cx="7235825" cy="424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10180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ERP</a:t>
            </a:r>
            <a:endParaRPr lang="id-ID" dirty="0"/>
          </a:p>
        </p:txBody>
      </p:sp>
      <p:sp>
        <p:nvSpPr>
          <p:cNvPr id="3" name="Content Placeholder 2"/>
          <p:cNvSpPr>
            <a:spLocks noGrp="1"/>
          </p:cNvSpPr>
          <p:nvPr>
            <p:ph idx="1"/>
          </p:nvPr>
        </p:nvSpPr>
        <p:spPr/>
        <p:txBody>
          <a:bodyPr/>
          <a:lstStyle/>
          <a:p>
            <a:pPr marL="12700" marR="5715" algn="just">
              <a:lnSpc>
                <a:spcPts val="2590"/>
              </a:lnSpc>
              <a:spcBef>
                <a:spcPts val="325"/>
              </a:spcBef>
            </a:pPr>
            <a:r>
              <a:rPr lang="id-ID" sz="2800" spc="-5" dirty="0" smtClean="0">
                <a:cs typeface="Cambria"/>
              </a:rPr>
              <a:t>Aplikasi Sistem informasi </a:t>
            </a:r>
            <a:r>
              <a:rPr lang="id-ID" sz="2800" spc="-5" dirty="0">
                <a:cs typeface="Cambria"/>
              </a:rPr>
              <a:t>manajemen </a:t>
            </a:r>
            <a:r>
              <a:rPr lang="id-ID" sz="2800" i="1" spc="-10" dirty="0">
                <a:cs typeface="Cambria"/>
              </a:rPr>
              <a:t>terintegrasi </a:t>
            </a:r>
            <a:r>
              <a:rPr lang="id-ID" sz="2800" spc="-5" dirty="0">
                <a:cs typeface="Cambria"/>
              </a:rPr>
              <a:t>untuk bisnis/organisasi  </a:t>
            </a:r>
            <a:r>
              <a:rPr lang="id-ID" sz="2800" spc="-15" dirty="0">
                <a:cs typeface="Cambria"/>
              </a:rPr>
              <a:t>yang </a:t>
            </a:r>
            <a:r>
              <a:rPr lang="id-ID" sz="2800" spc="-5" dirty="0">
                <a:cs typeface="Cambria"/>
              </a:rPr>
              <a:t>mencakup multi fungsionalitas seperti penjualan,  pembelian, </a:t>
            </a:r>
            <a:r>
              <a:rPr lang="id-ID" sz="2800" spc="-10" dirty="0">
                <a:cs typeface="Cambria"/>
              </a:rPr>
              <a:t>produksi, </a:t>
            </a:r>
            <a:r>
              <a:rPr lang="id-ID" sz="2800" spc="-5" dirty="0">
                <a:cs typeface="Cambria"/>
              </a:rPr>
              <a:t>gudang, </a:t>
            </a:r>
            <a:r>
              <a:rPr lang="id-ID" sz="2800" spc="-10" dirty="0">
                <a:cs typeface="Cambria"/>
              </a:rPr>
              <a:t>akuntansi </a:t>
            </a:r>
            <a:r>
              <a:rPr lang="id-ID" sz="2800" dirty="0">
                <a:cs typeface="Cambria"/>
              </a:rPr>
              <a:t>&amp; </a:t>
            </a:r>
            <a:r>
              <a:rPr lang="id-ID" sz="2800" spc="-5" dirty="0">
                <a:cs typeface="Cambria"/>
              </a:rPr>
              <a:t>finansial,  penggajian, </a:t>
            </a:r>
            <a:r>
              <a:rPr lang="id-ID" sz="2800" spc="-20" dirty="0">
                <a:cs typeface="Cambria"/>
              </a:rPr>
              <a:t>sumberdaya </a:t>
            </a:r>
            <a:r>
              <a:rPr lang="id-ID" sz="2800" dirty="0">
                <a:cs typeface="Cambria"/>
              </a:rPr>
              <a:t>manusia, </a:t>
            </a:r>
            <a:r>
              <a:rPr lang="id-ID" sz="2800" spc="-5" dirty="0">
                <a:cs typeface="Cambria"/>
              </a:rPr>
              <a:t>dsb</a:t>
            </a:r>
            <a:r>
              <a:rPr lang="id-ID" sz="2800" spc="-5" dirty="0" smtClean="0">
                <a:cs typeface="Cambria"/>
              </a:rPr>
              <a:t>.</a:t>
            </a:r>
          </a:p>
          <a:p>
            <a:pPr marL="0" marR="5715" indent="0" algn="just">
              <a:lnSpc>
                <a:spcPts val="2590"/>
              </a:lnSpc>
              <a:spcBef>
                <a:spcPts val="325"/>
              </a:spcBef>
              <a:buNone/>
            </a:pPr>
            <a:endParaRPr lang="id-ID" sz="2800" dirty="0">
              <a:cs typeface="Times New Roman"/>
            </a:endParaRPr>
          </a:p>
          <a:p>
            <a:pPr marL="12700" marR="5080" algn="just">
              <a:lnSpc>
                <a:spcPts val="2590"/>
              </a:lnSpc>
            </a:pPr>
            <a:r>
              <a:rPr lang="id-ID" sz="2800" spc="-5" dirty="0">
                <a:cs typeface="Cambria"/>
              </a:rPr>
              <a:t>Aplikasi </a:t>
            </a:r>
            <a:r>
              <a:rPr lang="id-ID" sz="2800" spc="-10" dirty="0">
                <a:cs typeface="Cambria"/>
              </a:rPr>
              <a:t>ERP </a:t>
            </a:r>
            <a:r>
              <a:rPr lang="id-ID" sz="2800" dirty="0">
                <a:cs typeface="Cambria"/>
              </a:rPr>
              <a:t>menjadi </a:t>
            </a:r>
            <a:r>
              <a:rPr lang="id-ID" sz="2800" spc="-5" dirty="0">
                <a:cs typeface="Cambria"/>
              </a:rPr>
              <a:t>tulang punggung </a:t>
            </a:r>
            <a:r>
              <a:rPr lang="id-ID" sz="2800" spc="-10" dirty="0">
                <a:cs typeface="Cambria"/>
              </a:rPr>
              <a:t>(</a:t>
            </a:r>
            <a:r>
              <a:rPr lang="id-ID" sz="2800" i="1" spc="-10" dirty="0">
                <a:cs typeface="Cambria"/>
              </a:rPr>
              <a:t>backbone/ </a:t>
            </a:r>
            <a:r>
              <a:rPr lang="id-ID" sz="2800" i="1" spc="-10" dirty="0" smtClean="0">
                <a:cs typeface="Cambria"/>
              </a:rPr>
              <a:t>back-office</a:t>
            </a:r>
            <a:r>
              <a:rPr lang="id-ID" sz="2800" spc="-10" dirty="0">
                <a:cs typeface="Cambria"/>
              </a:rPr>
              <a:t>) </a:t>
            </a:r>
            <a:r>
              <a:rPr lang="id-ID" sz="2800" spc="-5" dirty="0">
                <a:cs typeface="Cambria"/>
              </a:rPr>
              <a:t>sistem informasi manajemen untuk </a:t>
            </a:r>
            <a:r>
              <a:rPr lang="id-ID" sz="2800" spc="-10" dirty="0">
                <a:cs typeface="Cambria"/>
              </a:rPr>
              <a:t>meningkatkan  </a:t>
            </a:r>
            <a:r>
              <a:rPr lang="id-ID" sz="2800" spc="-5" dirty="0">
                <a:cs typeface="Cambria"/>
              </a:rPr>
              <a:t>efisiensi </a:t>
            </a:r>
            <a:r>
              <a:rPr lang="id-ID" sz="2800" spc="-10" dirty="0">
                <a:cs typeface="Cambria"/>
              </a:rPr>
              <a:t>operasi </a:t>
            </a:r>
            <a:r>
              <a:rPr lang="id-ID" sz="2800" spc="-5" dirty="0">
                <a:cs typeface="Cambria"/>
              </a:rPr>
              <a:t>bisnis </a:t>
            </a:r>
            <a:r>
              <a:rPr lang="id-ID" sz="2800" dirty="0">
                <a:cs typeface="Cambria"/>
              </a:rPr>
              <a:t>dan </a:t>
            </a:r>
            <a:r>
              <a:rPr lang="id-ID" sz="2800" spc="-10" dirty="0">
                <a:cs typeface="Cambria"/>
              </a:rPr>
              <a:t>efektivitas pengambilan  </a:t>
            </a:r>
            <a:r>
              <a:rPr lang="id-ID" sz="2800" spc="-5" dirty="0">
                <a:cs typeface="Cambria"/>
              </a:rPr>
              <a:t>keputusan.</a:t>
            </a:r>
            <a:endParaRPr lang="id-ID" sz="2800" dirty="0">
              <a:cs typeface="Cambria"/>
            </a:endParaRPr>
          </a:p>
          <a:p>
            <a:pPr marL="0" indent="0">
              <a:buNone/>
            </a:pPr>
            <a:endParaRPr lang="id-ID" dirty="0"/>
          </a:p>
        </p:txBody>
      </p:sp>
    </p:spTree>
    <p:extLst>
      <p:ext uri="{BB962C8B-B14F-4D97-AF65-F5344CB8AC3E}">
        <p14:creationId xmlns:p14="http://schemas.microsoft.com/office/powerpoint/2010/main" val="35888970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a:t>
            </a:r>
            <a:endParaRPr lang="id-ID" dirty="0"/>
          </a:p>
        </p:txBody>
      </p:sp>
      <p:sp>
        <p:nvSpPr>
          <p:cNvPr id="4" name="object 3"/>
          <p:cNvSpPr/>
          <p:nvPr/>
        </p:nvSpPr>
        <p:spPr>
          <a:xfrm>
            <a:off x="1043608" y="1916832"/>
            <a:ext cx="7416824" cy="2016224"/>
          </a:xfrm>
          <a:custGeom>
            <a:avLst/>
            <a:gdLst/>
            <a:ahLst/>
            <a:cxnLst/>
            <a:rect l="l" t="t" r="r" b="b"/>
            <a:pathLst>
              <a:path w="7315200" h="2209800">
                <a:moveTo>
                  <a:pt x="6946900" y="0"/>
                </a:moveTo>
                <a:lnTo>
                  <a:pt x="368300" y="0"/>
                </a:lnTo>
                <a:lnTo>
                  <a:pt x="322101" y="2868"/>
                </a:lnTo>
                <a:lnTo>
                  <a:pt x="277616" y="11245"/>
                </a:lnTo>
                <a:lnTo>
                  <a:pt x="235187" y="24784"/>
                </a:lnTo>
                <a:lnTo>
                  <a:pt x="195161" y="43142"/>
                </a:lnTo>
                <a:lnTo>
                  <a:pt x="157883" y="65974"/>
                </a:lnTo>
                <a:lnTo>
                  <a:pt x="123698" y="92934"/>
                </a:lnTo>
                <a:lnTo>
                  <a:pt x="92951" y="123678"/>
                </a:lnTo>
                <a:lnTo>
                  <a:pt x="65987" y="157861"/>
                </a:lnTo>
                <a:lnTo>
                  <a:pt x="43152" y="195139"/>
                </a:lnTo>
                <a:lnTo>
                  <a:pt x="24791" y="235166"/>
                </a:lnTo>
                <a:lnTo>
                  <a:pt x="11248" y="277599"/>
                </a:lnTo>
                <a:lnTo>
                  <a:pt x="2869" y="322091"/>
                </a:lnTo>
                <a:lnTo>
                  <a:pt x="0" y="368300"/>
                </a:lnTo>
                <a:lnTo>
                  <a:pt x="0" y="1841500"/>
                </a:lnTo>
                <a:lnTo>
                  <a:pt x="2869" y="1887708"/>
                </a:lnTo>
                <a:lnTo>
                  <a:pt x="11248" y="1932200"/>
                </a:lnTo>
                <a:lnTo>
                  <a:pt x="24791" y="1974633"/>
                </a:lnTo>
                <a:lnTo>
                  <a:pt x="43152" y="2014660"/>
                </a:lnTo>
                <a:lnTo>
                  <a:pt x="65987" y="2051938"/>
                </a:lnTo>
                <a:lnTo>
                  <a:pt x="92951" y="2086121"/>
                </a:lnTo>
                <a:lnTo>
                  <a:pt x="123698" y="2116865"/>
                </a:lnTo>
                <a:lnTo>
                  <a:pt x="157883" y="2143825"/>
                </a:lnTo>
                <a:lnTo>
                  <a:pt x="195161" y="2166657"/>
                </a:lnTo>
                <a:lnTo>
                  <a:pt x="235187" y="2185015"/>
                </a:lnTo>
                <a:lnTo>
                  <a:pt x="277616" y="2198554"/>
                </a:lnTo>
                <a:lnTo>
                  <a:pt x="322101" y="2206931"/>
                </a:lnTo>
                <a:lnTo>
                  <a:pt x="368300" y="2209800"/>
                </a:lnTo>
                <a:lnTo>
                  <a:pt x="6946900" y="2209800"/>
                </a:lnTo>
                <a:lnTo>
                  <a:pt x="6993108" y="2206931"/>
                </a:lnTo>
                <a:lnTo>
                  <a:pt x="7037600" y="2198554"/>
                </a:lnTo>
                <a:lnTo>
                  <a:pt x="7080033" y="2185015"/>
                </a:lnTo>
                <a:lnTo>
                  <a:pt x="7120060" y="2166657"/>
                </a:lnTo>
                <a:lnTo>
                  <a:pt x="7157338" y="2143825"/>
                </a:lnTo>
                <a:lnTo>
                  <a:pt x="7191521" y="2116865"/>
                </a:lnTo>
                <a:lnTo>
                  <a:pt x="7222265" y="2086121"/>
                </a:lnTo>
                <a:lnTo>
                  <a:pt x="7249225" y="2051938"/>
                </a:lnTo>
                <a:lnTo>
                  <a:pt x="7272057" y="2014660"/>
                </a:lnTo>
                <a:lnTo>
                  <a:pt x="7290415" y="1974633"/>
                </a:lnTo>
                <a:lnTo>
                  <a:pt x="7303954" y="1932200"/>
                </a:lnTo>
                <a:lnTo>
                  <a:pt x="7312331" y="1887708"/>
                </a:lnTo>
                <a:lnTo>
                  <a:pt x="7315200" y="1841500"/>
                </a:lnTo>
                <a:lnTo>
                  <a:pt x="7315200" y="368300"/>
                </a:lnTo>
                <a:lnTo>
                  <a:pt x="7312331" y="322091"/>
                </a:lnTo>
                <a:lnTo>
                  <a:pt x="7303954" y="277599"/>
                </a:lnTo>
                <a:lnTo>
                  <a:pt x="7290415" y="235166"/>
                </a:lnTo>
                <a:lnTo>
                  <a:pt x="7272057" y="195139"/>
                </a:lnTo>
                <a:lnTo>
                  <a:pt x="7249225" y="157861"/>
                </a:lnTo>
                <a:lnTo>
                  <a:pt x="7222265" y="123678"/>
                </a:lnTo>
                <a:lnTo>
                  <a:pt x="7191521" y="92934"/>
                </a:lnTo>
                <a:lnTo>
                  <a:pt x="7157338" y="65974"/>
                </a:lnTo>
                <a:lnTo>
                  <a:pt x="7120060" y="43142"/>
                </a:lnTo>
                <a:lnTo>
                  <a:pt x="7080033" y="24784"/>
                </a:lnTo>
                <a:lnTo>
                  <a:pt x="7037600" y="11245"/>
                </a:lnTo>
                <a:lnTo>
                  <a:pt x="6993108" y="2868"/>
                </a:lnTo>
                <a:lnTo>
                  <a:pt x="6946900" y="0"/>
                </a:lnTo>
                <a:close/>
              </a:path>
            </a:pathLst>
          </a:custGeom>
          <a:solidFill>
            <a:srgbClr val="93B6D2"/>
          </a:solidFill>
        </p:spPr>
        <p:txBody>
          <a:bodyPr wrap="square" lIns="0" tIns="0" rIns="0" bIns="0" rtlCol="0"/>
          <a:lstStyle/>
          <a:p>
            <a:pPr marL="643890" marR="5080" indent="-635">
              <a:lnSpc>
                <a:spcPct val="100000"/>
              </a:lnSpc>
            </a:pPr>
            <a:r>
              <a:rPr lang="id-ID" sz="2800" spc="-10" dirty="0">
                <a:cs typeface="Cambria"/>
              </a:rPr>
              <a:t>agar </a:t>
            </a:r>
            <a:r>
              <a:rPr lang="id-ID" sz="2800" dirty="0">
                <a:cs typeface="Cambria"/>
              </a:rPr>
              <a:t>dapat </a:t>
            </a:r>
            <a:r>
              <a:rPr lang="id-ID" sz="2800" b="1" spc="-5" dirty="0">
                <a:solidFill>
                  <a:srgbClr val="FF3300"/>
                </a:solidFill>
                <a:cs typeface="Cambria"/>
              </a:rPr>
              <a:t>merencanakan dan mengelola  </a:t>
            </a:r>
            <a:r>
              <a:rPr lang="id-ID" sz="2800" b="1" dirty="0">
                <a:solidFill>
                  <a:srgbClr val="FF3300"/>
                </a:solidFill>
                <a:cs typeface="Cambria"/>
              </a:rPr>
              <a:t>sumber </a:t>
            </a:r>
            <a:r>
              <a:rPr lang="id-ID" sz="2800" b="1" spc="-40" dirty="0">
                <a:solidFill>
                  <a:srgbClr val="FF3300"/>
                </a:solidFill>
                <a:cs typeface="Cambria"/>
              </a:rPr>
              <a:t>daya </a:t>
            </a:r>
            <a:r>
              <a:rPr lang="id-ID" sz="2800" b="1" spc="-10" dirty="0">
                <a:solidFill>
                  <a:srgbClr val="FF3300"/>
                </a:solidFill>
                <a:cs typeface="Cambria"/>
              </a:rPr>
              <a:t>organisasi </a:t>
            </a:r>
            <a:r>
              <a:rPr lang="id-ID" sz="2800" spc="-5" dirty="0">
                <a:cs typeface="Cambria"/>
              </a:rPr>
              <a:t>dengan lebih</a:t>
            </a:r>
            <a:r>
              <a:rPr lang="id-ID" sz="2800" spc="-65" dirty="0">
                <a:cs typeface="Cambria"/>
              </a:rPr>
              <a:t> </a:t>
            </a:r>
            <a:r>
              <a:rPr lang="id-ID" sz="2800" dirty="0">
                <a:cs typeface="Cambria"/>
              </a:rPr>
              <a:t>efisien  dan dapat </a:t>
            </a:r>
            <a:r>
              <a:rPr lang="id-ID" sz="2800" b="1" spc="-5" dirty="0">
                <a:solidFill>
                  <a:srgbClr val="FF3300"/>
                </a:solidFill>
                <a:cs typeface="Cambria"/>
              </a:rPr>
              <a:t>merespon </a:t>
            </a:r>
            <a:r>
              <a:rPr lang="id-ID" sz="2800" b="1" spc="-10" dirty="0">
                <a:solidFill>
                  <a:srgbClr val="FF3300"/>
                </a:solidFill>
                <a:cs typeface="Cambria"/>
              </a:rPr>
              <a:t>kebutuhan </a:t>
            </a:r>
            <a:r>
              <a:rPr lang="id-ID" sz="2800" b="1" spc="-5" dirty="0">
                <a:solidFill>
                  <a:srgbClr val="FF3300"/>
                </a:solidFill>
                <a:cs typeface="Cambria"/>
              </a:rPr>
              <a:t>pelanggan  </a:t>
            </a:r>
            <a:r>
              <a:rPr lang="id-ID" sz="2800" spc="-5" dirty="0">
                <a:cs typeface="Cambria"/>
              </a:rPr>
              <a:t>dengan lebih</a:t>
            </a:r>
            <a:r>
              <a:rPr lang="id-ID" sz="2800" spc="-70" dirty="0">
                <a:cs typeface="Cambria"/>
              </a:rPr>
              <a:t> </a:t>
            </a:r>
            <a:r>
              <a:rPr lang="id-ID" sz="2800" spc="-5" dirty="0">
                <a:cs typeface="Cambria"/>
              </a:rPr>
              <a:t>baik.</a:t>
            </a:r>
            <a:endParaRPr lang="id-ID" sz="2800" dirty="0">
              <a:cs typeface="Cambria"/>
            </a:endParaRPr>
          </a:p>
        </p:txBody>
      </p:sp>
    </p:spTree>
    <p:extLst>
      <p:ext uri="{BB962C8B-B14F-4D97-AF65-F5344CB8AC3E}">
        <p14:creationId xmlns:p14="http://schemas.microsoft.com/office/powerpoint/2010/main" val="17493930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647310"/>
            <a:ext cx="8280920" cy="6210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50990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Konsep Dasar ERP</a:t>
            </a:r>
            <a:endParaRPr lang="id-ID" dirty="0"/>
          </a:p>
        </p:txBody>
      </p:sp>
      <p:pic>
        <p:nvPicPr>
          <p:cNvPr id="4" name="Picture 2" descr="https://www.dictio.id/uploads/db3342/original/2X/e/efd5de43196789af749ad6d8c2be600780a1de2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8840"/>
            <a:ext cx="6994004" cy="3583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903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ERP</a:t>
            </a:r>
            <a:endParaRPr lang="id-ID" dirty="0"/>
          </a:p>
        </p:txBody>
      </p:sp>
      <p:sp>
        <p:nvSpPr>
          <p:cNvPr id="3" name="Content Placeholder 2"/>
          <p:cNvSpPr>
            <a:spLocks noGrp="1"/>
          </p:cNvSpPr>
          <p:nvPr>
            <p:ph idx="1"/>
          </p:nvPr>
        </p:nvSpPr>
        <p:spPr/>
        <p:txBody>
          <a:bodyPr/>
          <a:lstStyle/>
          <a:p>
            <a:r>
              <a:rPr lang="id-ID" dirty="0" smtClean="0"/>
              <a:t>Modul Fungsional</a:t>
            </a:r>
          </a:p>
          <a:p>
            <a:r>
              <a:rPr lang="id-ID" dirty="0" smtClean="0"/>
              <a:t>Modul Standar</a:t>
            </a:r>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Fungsional</a:t>
            </a:r>
            <a:endParaRPr lang="id-ID" dirty="0"/>
          </a:p>
        </p:txBody>
      </p:sp>
      <p:sp>
        <p:nvSpPr>
          <p:cNvPr id="3" name="Content Placeholder 2"/>
          <p:cNvSpPr>
            <a:spLocks noGrp="1"/>
          </p:cNvSpPr>
          <p:nvPr>
            <p:ph idx="1"/>
          </p:nvPr>
        </p:nvSpPr>
        <p:spPr/>
        <p:txBody>
          <a:bodyPr>
            <a:normAutofit fontScale="85000" lnSpcReduction="10000"/>
          </a:bodyPr>
          <a:lstStyle/>
          <a:p>
            <a:r>
              <a:rPr lang="id-ID" dirty="0" smtClean="0"/>
              <a:t>Modul OLAP (</a:t>
            </a:r>
            <a:r>
              <a:rPr lang="id-ID" i="1" dirty="0" smtClean="0"/>
              <a:t>Online Analitic Processing</a:t>
            </a:r>
            <a:r>
              <a:rPr lang="id-ID" dirty="0" smtClean="0"/>
              <a:t>); seperti namanya, modul ini memilki fungsi sebagai penyaji data dan informasi analitik. Data dan informasi tersebut dapat disampaikan kepada para pengambil keputusan menggunakan modul ini.</a:t>
            </a:r>
          </a:p>
          <a:p>
            <a:r>
              <a:rPr lang="id-ID" dirty="0" smtClean="0"/>
              <a:t>Modul OLTP (</a:t>
            </a:r>
            <a:r>
              <a:rPr lang="id-ID" i="1" dirty="0" smtClean="0"/>
              <a:t>Online Transaction Processing</a:t>
            </a:r>
            <a:r>
              <a:rPr lang="id-ID" dirty="0" smtClean="0"/>
              <a:t>); modul ini berfungsi menangani setiap proses pemasukan (input), proses pengubahan (update) dan proses penghapusan data yang telah terekam pada suatu tabel yang memiliki keterkaitan satu sama lain dalam suatu basis data (database).</a:t>
            </a:r>
          </a:p>
          <a:p>
            <a:endParaRPr lang="id-ID"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(1)</a:t>
            </a:r>
            <a:endParaRPr lang="id-ID" dirty="0"/>
          </a:p>
        </p:txBody>
      </p:sp>
      <p:sp>
        <p:nvSpPr>
          <p:cNvPr id="3" name="Content Placeholder 2"/>
          <p:cNvSpPr>
            <a:spLocks noGrp="1"/>
          </p:cNvSpPr>
          <p:nvPr>
            <p:ph idx="1"/>
          </p:nvPr>
        </p:nvSpPr>
        <p:spPr/>
        <p:txBody>
          <a:bodyPr>
            <a:normAutofit lnSpcReduction="10000"/>
          </a:bodyPr>
          <a:lstStyle/>
          <a:p>
            <a:r>
              <a:rPr lang="id-ID" dirty="0" smtClean="0"/>
              <a:t>Modul finansial dan akunting</a:t>
            </a:r>
          </a:p>
          <a:p>
            <a:pPr lvl="1"/>
            <a:r>
              <a:rPr lang="id-ID" dirty="0" smtClean="0"/>
              <a:t>membantu proses pengelolaan dan pemantauan keuangan suatu perusahaan</a:t>
            </a:r>
          </a:p>
          <a:p>
            <a:pPr lvl="1"/>
            <a:r>
              <a:rPr lang="id-ID" dirty="0" smtClean="0"/>
              <a:t>hasil akhirnya berupa laporan keuangan dari suatu perusahaan</a:t>
            </a:r>
          </a:p>
          <a:p>
            <a:pPr lvl="1"/>
            <a:r>
              <a:rPr lang="id-ID" dirty="0" smtClean="0"/>
              <a:t>juga pengelolaan data-data yang berkaitan dengan akuntansi:</a:t>
            </a:r>
          </a:p>
          <a:p>
            <a:pPr lvl="2"/>
            <a:r>
              <a:rPr lang="id-ID" dirty="0" smtClean="0"/>
              <a:t>laba</a:t>
            </a:r>
          </a:p>
          <a:p>
            <a:pPr lvl="2"/>
            <a:r>
              <a:rPr lang="id-ID" dirty="0" smtClean="0"/>
              <a:t>cost center manajemen proyek </a:t>
            </a:r>
          </a:p>
          <a:p>
            <a:pPr lvl="2"/>
            <a:r>
              <a:rPr lang="id-ID" dirty="0" smtClean="0"/>
              <a:t>manajemen investasi, dan lainnya</a:t>
            </a:r>
            <a:endParaRPr lang="id-ID"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(2)</a:t>
            </a:r>
            <a:endParaRPr lang="id-ID" dirty="0"/>
          </a:p>
        </p:txBody>
      </p:sp>
      <p:sp>
        <p:nvSpPr>
          <p:cNvPr id="3" name="Content Placeholder 2"/>
          <p:cNvSpPr>
            <a:spLocks noGrp="1"/>
          </p:cNvSpPr>
          <p:nvPr>
            <p:ph idx="1"/>
          </p:nvPr>
        </p:nvSpPr>
        <p:spPr/>
        <p:txBody>
          <a:bodyPr>
            <a:normAutofit/>
          </a:bodyPr>
          <a:lstStyle/>
          <a:p>
            <a:r>
              <a:rPr lang="id-ID" dirty="0" smtClean="0"/>
              <a:t>Modul logistik dan persediaan</a:t>
            </a:r>
          </a:p>
          <a:p>
            <a:pPr lvl="1"/>
            <a:r>
              <a:rPr lang="id-ID" dirty="0" smtClean="0"/>
              <a:t>mengelola pencatatan dan pelaporan persediaan barang</a:t>
            </a:r>
          </a:p>
          <a:p>
            <a:pPr lvl="1"/>
            <a:r>
              <a:rPr lang="id-ID" dirty="0" smtClean="0"/>
              <a:t>memproses pengadaan barang, </a:t>
            </a:r>
          </a:p>
          <a:p>
            <a:pPr lvl="1"/>
            <a:r>
              <a:rPr lang="id-ID" dirty="0" smtClean="0"/>
              <a:t>penyimpanan persediaan, </a:t>
            </a:r>
          </a:p>
          <a:p>
            <a:pPr lvl="1"/>
            <a:r>
              <a:rPr lang="id-ID" dirty="0" smtClean="0"/>
              <a:t>penjualan,</a:t>
            </a:r>
          </a:p>
          <a:p>
            <a:pPr lvl="1"/>
            <a:r>
              <a:rPr lang="id-ID" dirty="0" smtClean="0"/>
              <a:t>distribusi logistik</a:t>
            </a:r>
            <a:endParaRPr lang="id-ID"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(3)</a:t>
            </a:r>
            <a:endParaRPr lang="id-ID" dirty="0"/>
          </a:p>
        </p:txBody>
      </p:sp>
      <p:sp>
        <p:nvSpPr>
          <p:cNvPr id="3" name="Content Placeholder 2"/>
          <p:cNvSpPr>
            <a:spLocks noGrp="1"/>
          </p:cNvSpPr>
          <p:nvPr>
            <p:ph idx="1"/>
          </p:nvPr>
        </p:nvSpPr>
        <p:spPr/>
        <p:txBody>
          <a:bodyPr>
            <a:normAutofit/>
          </a:bodyPr>
          <a:lstStyle/>
          <a:p>
            <a:r>
              <a:rPr lang="id-ID" dirty="0" smtClean="0"/>
              <a:t>Modul SDM / HRD</a:t>
            </a:r>
          </a:p>
          <a:p>
            <a:pPr lvl="1"/>
            <a:r>
              <a:rPr lang="id-ID" dirty="0" smtClean="0"/>
              <a:t>manajemen sumber daya manusia mencakup: </a:t>
            </a:r>
          </a:p>
          <a:p>
            <a:pPr lvl="2"/>
            <a:r>
              <a:rPr lang="id-ID" dirty="0" smtClean="0"/>
              <a:t>perekrutan, </a:t>
            </a:r>
          </a:p>
          <a:p>
            <a:pPr lvl="2"/>
            <a:r>
              <a:rPr lang="id-ID" dirty="0" smtClean="0"/>
              <a:t>penjadwalan, </a:t>
            </a:r>
          </a:p>
          <a:p>
            <a:pPr lvl="2"/>
            <a:r>
              <a:rPr lang="id-ID" dirty="0" smtClean="0"/>
              <a:t>pelatihan/ upgrading,</a:t>
            </a:r>
          </a:p>
          <a:p>
            <a:pPr lvl="2"/>
            <a:r>
              <a:rPr lang="id-ID" dirty="0" smtClean="0"/>
              <a:t>izin dan cuti,</a:t>
            </a:r>
          </a:p>
          <a:p>
            <a:pPr lvl="2"/>
            <a:r>
              <a:rPr lang="id-ID" dirty="0" smtClean="0"/>
              <a:t>kontrol kinerja,</a:t>
            </a:r>
          </a:p>
          <a:p>
            <a:pPr lvl="2"/>
            <a:r>
              <a:rPr lang="id-ID" dirty="0" smtClean="0"/>
              <a:t>dan pemrosesan gaji</a:t>
            </a:r>
            <a:endParaRPr lang="id-ID"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(4)</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Business Process Support</a:t>
            </a:r>
          </a:p>
          <a:p>
            <a:pPr lvl="1"/>
            <a:r>
              <a:rPr lang="id-ID" dirty="0" smtClean="0"/>
              <a:t>alat kendali atas apa yang berada di setiap unit fungsi di dalam perusahaan</a:t>
            </a:r>
          </a:p>
          <a:p>
            <a:r>
              <a:rPr lang="id-ID" dirty="0" smtClean="0"/>
              <a:t>SCM (Supply Chain Management)</a:t>
            </a:r>
          </a:p>
          <a:p>
            <a:pPr lvl="1"/>
            <a:r>
              <a:rPr lang="id-ID" dirty="0" smtClean="0"/>
              <a:t>optimalisasi perencanaan, penyimpanan, dan pemanfaatan logistik untuk membantu memperbaiki prediksi permintaan juga efesiensi operasi perusahaan</a:t>
            </a:r>
          </a:p>
          <a:p>
            <a:r>
              <a:rPr lang="id-ID" dirty="0" smtClean="0"/>
              <a:t>CRM</a:t>
            </a:r>
          </a:p>
          <a:p>
            <a:pPr lvl="1"/>
            <a:r>
              <a:rPr lang="id-ID" dirty="0" smtClean="0"/>
              <a:t>sarana penghubung antara perusahaan dan pelanggannya</a:t>
            </a:r>
            <a:endParaRPr lang="id-ID"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Modul ERP</a:t>
            </a:r>
            <a:endParaRPr lang="id-ID" dirty="0"/>
          </a:p>
        </p:txBody>
      </p:sp>
      <p:sp>
        <p:nvSpPr>
          <p:cNvPr id="3" name="Content Placeholder 2"/>
          <p:cNvSpPr>
            <a:spLocks noGrp="1"/>
          </p:cNvSpPr>
          <p:nvPr>
            <p:ph idx="1"/>
          </p:nvPr>
        </p:nvSpPr>
        <p:spPr/>
        <p:txBody>
          <a:bodyPr/>
          <a:lstStyle/>
          <a:p>
            <a:r>
              <a:rPr lang="id-ID" dirty="0" smtClean="0"/>
              <a:t>Beberapa modul yang biasa ada pada software ERP</a:t>
            </a:r>
            <a:endParaRPr lang="id-ID" dirty="0"/>
          </a:p>
        </p:txBody>
      </p:sp>
      <p:pic>
        <p:nvPicPr>
          <p:cNvPr id="1026" name="Picture 2"/>
          <p:cNvPicPr>
            <a:picLocks noChangeAspect="1" noChangeArrowheads="1"/>
          </p:cNvPicPr>
          <p:nvPr/>
        </p:nvPicPr>
        <p:blipFill>
          <a:blip r:embed="rId2" cstate="print"/>
          <a:srcRect/>
          <a:stretch>
            <a:fillRect/>
          </a:stretch>
        </p:blipFill>
        <p:spPr bwMode="auto">
          <a:xfrm>
            <a:off x="323528" y="1556792"/>
            <a:ext cx="8553450" cy="47815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 ERP</a:t>
            </a:r>
            <a:r>
              <a:rPr lang="id-ID" dirty="0" smtClean="0"/>
              <a:t> (1)</a:t>
            </a:r>
            <a:endParaRPr lang="en-US" dirty="0"/>
          </a:p>
        </p:txBody>
      </p:sp>
      <p:sp>
        <p:nvSpPr>
          <p:cNvPr id="3" name="Content Placeholder 2"/>
          <p:cNvSpPr>
            <a:spLocks noGrp="1"/>
          </p:cNvSpPr>
          <p:nvPr>
            <p:ph idx="1"/>
          </p:nvPr>
        </p:nvSpPr>
        <p:spPr/>
        <p:txBody>
          <a:bodyPr>
            <a:normAutofit fontScale="92500" lnSpcReduction="10000"/>
          </a:bodyPr>
          <a:lstStyle/>
          <a:p>
            <a:r>
              <a:rPr lang="id-ID" dirty="0" smtClean="0"/>
              <a:t>Open Source</a:t>
            </a:r>
          </a:p>
          <a:p>
            <a:pPr lvl="1"/>
            <a:r>
              <a:rPr lang="id-ID" dirty="0" smtClean="0"/>
              <a:t>WebERP</a:t>
            </a:r>
          </a:p>
          <a:p>
            <a:pPr lvl="1"/>
            <a:r>
              <a:rPr lang="id-ID" dirty="0" smtClean="0"/>
              <a:t>Dolibarr</a:t>
            </a:r>
          </a:p>
          <a:p>
            <a:pPr lvl="1"/>
            <a:r>
              <a:rPr lang="id-ID" dirty="0" smtClean="0"/>
              <a:t>ERPNext</a:t>
            </a:r>
          </a:p>
          <a:p>
            <a:pPr lvl="1"/>
            <a:r>
              <a:rPr lang="id-ID" dirty="0" smtClean="0"/>
              <a:t>iDempiere</a:t>
            </a:r>
          </a:p>
          <a:p>
            <a:pPr lvl="1"/>
            <a:r>
              <a:rPr lang="id-ID" dirty="0" smtClean="0"/>
              <a:t>MixERP</a:t>
            </a:r>
          </a:p>
          <a:p>
            <a:pPr lvl="1"/>
            <a:r>
              <a:rPr lang="id-ID" dirty="0" smtClean="0"/>
              <a:t>Odoo</a:t>
            </a:r>
          </a:p>
          <a:p>
            <a:pPr lvl="1"/>
            <a:r>
              <a:rPr lang="id-ID" dirty="0" smtClean="0"/>
              <a:t>Openbravo</a:t>
            </a:r>
          </a:p>
          <a:p>
            <a:pPr lvl="1"/>
            <a:r>
              <a:rPr lang="id-ID" dirty="0" smtClean="0"/>
              <a:t>Vienna Advantage Community Edition</a:t>
            </a:r>
          </a:p>
          <a:p>
            <a:pPr lvl="1"/>
            <a:r>
              <a:rPr lang="id-ID" dirty="0" smtClean="0"/>
              <a:t>xTuple PostBooks</a:t>
            </a:r>
          </a:p>
          <a:p>
            <a:pPr lvl="1"/>
            <a:endParaRPr lang="id-ID" dirty="0" smtClean="0"/>
          </a:p>
          <a:p>
            <a:pPr lvl="1"/>
            <a:endParaRPr lang="id-ID" dirty="0" smtClean="0"/>
          </a:p>
        </p:txBody>
      </p:sp>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 ERP</a:t>
            </a:r>
            <a:r>
              <a:rPr lang="id-ID" dirty="0" smtClean="0"/>
              <a:t> (2)</a:t>
            </a:r>
            <a:endParaRPr lang="en-US" dirty="0"/>
          </a:p>
        </p:txBody>
      </p:sp>
      <p:sp>
        <p:nvSpPr>
          <p:cNvPr id="3" name="Content Placeholder 2"/>
          <p:cNvSpPr>
            <a:spLocks noGrp="1"/>
          </p:cNvSpPr>
          <p:nvPr>
            <p:ph idx="1"/>
          </p:nvPr>
        </p:nvSpPr>
        <p:spPr/>
        <p:txBody>
          <a:bodyPr>
            <a:normAutofit/>
          </a:bodyPr>
          <a:lstStyle/>
          <a:p>
            <a:r>
              <a:rPr lang="id-ID" dirty="0" smtClean="0"/>
              <a:t>Licensed</a:t>
            </a:r>
          </a:p>
          <a:p>
            <a:pPr lvl="1"/>
            <a:r>
              <a:rPr lang="id-ID" dirty="0" smtClean="0"/>
              <a:t>SAP</a:t>
            </a:r>
          </a:p>
          <a:p>
            <a:pPr lvl="1"/>
            <a:r>
              <a:rPr lang="id-ID" dirty="0" smtClean="0"/>
              <a:t>Oracle</a:t>
            </a:r>
          </a:p>
          <a:p>
            <a:pPr lvl="1"/>
            <a:r>
              <a:rPr lang="id-ID" dirty="0" smtClean="0"/>
              <a:t>Microsoft Dynamics</a:t>
            </a:r>
          </a:p>
          <a:p>
            <a:pPr lvl="1"/>
            <a:r>
              <a:rPr lang="id-ID" dirty="0" smtClean="0"/>
              <a:t>MyERP plus (lokal)</a:t>
            </a:r>
          </a:p>
          <a:p>
            <a:pPr lvl="1">
              <a:buNone/>
            </a:pPr>
            <a:endParaRPr lang="id-ID" dirty="0" smtClean="0"/>
          </a:p>
          <a:p>
            <a:pPr marL="457200" lvl="1" indent="0">
              <a:buNone/>
            </a:pPr>
            <a:endParaRPr lang="id-ID" dirty="0" smtClean="0"/>
          </a:p>
        </p:txBody>
      </p:sp>
    </p:spTree>
  </p:cSld>
  <p:clrMapOvr>
    <a:masterClrMapping/>
  </p:clrMapOvr>
  <p:transition spd="slow">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Kasus</a:t>
            </a:r>
            <a:endParaRPr lang="id-ID" dirty="0"/>
          </a:p>
        </p:txBody>
      </p:sp>
      <p:sp>
        <p:nvSpPr>
          <p:cNvPr id="4" name="object 3"/>
          <p:cNvSpPr txBox="1">
            <a:spLocks noGrp="1"/>
          </p:cNvSpPr>
          <p:nvPr>
            <p:ph idx="1"/>
          </p:nvPr>
        </p:nvSpPr>
        <p:spPr>
          <a:xfrm>
            <a:off x="457200" y="1600200"/>
            <a:ext cx="8229600" cy="3430683"/>
          </a:xfrm>
          <a:prstGeom prst="rect">
            <a:avLst/>
          </a:prstGeom>
        </p:spPr>
        <p:txBody>
          <a:bodyPr vert="horz" wrap="square" lIns="0" tIns="0" rIns="0" bIns="0" rtlCol="0">
            <a:spAutoFit/>
          </a:bodyPr>
          <a:lstStyle/>
          <a:p>
            <a:pPr marR="5080">
              <a:lnSpc>
                <a:spcPct val="90100"/>
              </a:lnSpc>
            </a:pPr>
            <a:r>
              <a:rPr sz="2400" dirty="0">
                <a:latin typeface="Cambria"/>
                <a:cs typeface="Cambria"/>
              </a:rPr>
              <a:t>Anda </a:t>
            </a:r>
            <a:r>
              <a:rPr sz="2400" spc="-10" dirty="0">
                <a:latin typeface="Cambria"/>
                <a:cs typeface="Cambria"/>
              </a:rPr>
              <a:t>bekerja </a:t>
            </a:r>
            <a:r>
              <a:rPr sz="2400" spc="-5" dirty="0">
                <a:latin typeface="Cambria"/>
                <a:cs typeface="Cambria"/>
              </a:rPr>
              <a:t>sebagai </a:t>
            </a:r>
            <a:r>
              <a:rPr sz="2400" i="1" spc="-10" dirty="0">
                <a:latin typeface="Cambria"/>
                <a:cs typeface="Cambria"/>
              </a:rPr>
              <a:t>sales executive </a:t>
            </a:r>
            <a:r>
              <a:rPr sz="2400" dirty="0">
                <a:latin typeface="Cambria"/>
                <a:cs typeface="Cambria"/>
              </a:rPr>
              <a:t>di </a:t>
            </a:r>
            <a:r>
              <a:rPr sz="2400" spc="-5" dirty="0">
                <a:latin typeface="Cambria"/>
                <a:cs typeface="Cambria"/>
              </a:rPr>
              <a:t>perusahaan penjual  </a:t>
            </a:r>
            <a:r>
              <a:rPr sz="2400" spc="-15" dirty="0">
                <a:latin typeface="Cambria"/>
                <a:cs typeface="Cambria"/>
              </a:rPr>
              <a:t>komputer (yang </a:t>
            </a:r>
            <a:r>
              <a:rPr sz="2400" dirty="0">
                <a:latin typeface="Cambria"/>
                <a:cs typeface="Cambria"/>
              </a:rPr>
              <a:t>saat ini </a:t>
            </a:r>
            <a:r>
              <a:rPr sz="2400" spc="-5" dirty="0">
                <a:latin typeface="Cambria"/>
                <a:cs typeface="Cambria"/>
              </a:rPr>
              <a:t>telah mengimplementasikan  </a:t>
            </a:r>
            <a:r>
              <a:rPr sz="2400" spc="-5" dirty="0" err="1">
                <a:latin typeface="Cambria"/>
                <a:cs typeface="Cambria"/>
              </a:rPr>
              <a:t>aplikasi</a:t>
            </a:r>
            <a:r>
              <a:rPr sz="2400" spc="-5" dirty="0">
                <a:latin typeface="Cambria"/>
                <a:cs typeface="Cambria"/>
              </a:rPr>
              <a:t> </a:t>
            </a:r>
            <a:r>
              <a:rPr sz="2400" spc="-5" dirty="0" smtClean="0">
                <a:latin typeface="Cambria"/>
                <a:cs typeface="Cambria"/>
              </a:rPr>
              <a:t>ERP</a:t>
            </a:r>
            <a:r>
              <a:rPr sz="2400" spc="-5" dirty="0">
                <a:latin typeface="Cambria"/>
                <a:cs typeface="Cambria"/>
              </a:rPr>
              <a:t>).</a:t>
            </a:r>
            <a:endParaRPr sz="2400" dirty="0">
              <a:latin typeface="Cambria"/>
              <a:cs typeface="Cambria"/>
            </a:endParaRPr>
          </a:p>
          <a:p>
            <a:pPr>
              <a:lnSpc>
                <a:spcPct val="100000"/>
              </a:lnSpc>
              <a:spcBef>
                <a:spcPts val="40"/>
              </a:spcBef>
            </a:pPr>
            <a:endParaRPr sz="2250" dirty="0">
              <a:latin typeface="Times New Roman"/>
              <a:cs typeface="Times New Roman"/>
            </a:endParaRPr>
          </a:p>
          <a:p>
            <a:pPr marR="534035">
              <a:lnSpc>
                <a:spcPts val="2590"/>
              </a:lnSpc>
              <a:spcBef>
                <a:spcPts val="5"/>
              </a:spcBef>
            </a:pPr>
            <a:r>
              <a:rPr sz="2400" spc="-15" dirty="0">
                <a:latin typeface="Cambria"/>
                <a:cs typeface="Cambria"/>
              </a:rPr>
              <a:t>Pagi </a:t>
            </a:r>
            <a:r>
              <a:rPr sz="2400" dirty="0">
                <a:latin typeface="Cambria"/>
                <a:cs typeface="Cambria"/>
              </a:rPr>
              <a:t>ini anda menerima </a:t>
            </a:r>
            <a:r>
              <a:rPr sz="2400" spc="-10" dirty="0">
                <a:latin typeface="Cambria"/>
                <a:cs typeface="Cambria"/>
              </a:rPr>
              <a:t>order </a:t>
            </a:r>
            <a:r>
              <a:rPr sz="2400" dirty="0">
                <a:latin typeface="Cambria"/>
                <a:cs typeface="Cambria"/>
              </a:rPr>
              <a:t>dari salah satu</a:t>
            </a:r>
            <a:r>
              <a:rPr sz="2400" spc="-135" dirty="0">
                <a:latin typeface="Cambria"/>
                <a:cs typeface="Cambria"/>
              </a:rPr>
              <a:t> </a:t>
            </a:r>
            <a:r>
              <a:rPr sz="2400" spc="-5" dirty="0">
                <a:latin typeface="Cambria"/>
                <a:cs typeface="Cambria"/>
              </a:rPr>
              <a:t>customer  </a:t>
            </a:r>
            <a:r>
              <a:rPr sz="2400" spc="-45" dirty="0">
                <a:latin typeface="Cambria"/>
                <a:cs typeface="Cambria"/>
              </a:rPr>
              <a:t>(Mr</a:t>
            </a:r>
            <a:r>
              <a:rPr sz="2400" spc="-45" dirty="0" smtClean="0">
                <a:latin typeface="Cambria"/>
                <a:cs typeface="Cambria"/>
              </a:rPr>
              <a:t>. X) </a:t>
            </a:r>
            <a:r>
              <a:rPr sz="2400" spc="-10" dirty="0">
                <a:latin typeface="Cambria"/>
                <a:cs typeface="Cambria"/>
              </a:rPr>
              <a:t>order </a:t>
            </a:r>
            <a:r>
              <a:rPr sz="2400" dirty="0">
                <a:latin typeface="Cambria"/>
                <a:cs typeface="Cambria"/>
              </a:rPr>
              <a:t>3 </a:t>
            </a:r>
            <a:r>
              <a:rPr sz="2400" spc="-5" dirty="0">
                <a:latin typeface="Cambria"/>
                <a:cs typeface="Cambria"/>
              </a:rPr>
              <a:t>flat monitor untuk </a:t>
            </a:r>
            <a:r>
              <a:rPr sz="2400" dirty="0">
                <a:latin typeface="Cambria"/>
                <a:cs typeface="Cambria"/>
              </a:rPr>
              <a:t>3 </a:t>
            </a:r>
            <a:r>
              <a:rPr sz="2400" spc="-10" dirty="0">
                <a:latin typeface="Cambria"/>
                <a:cs typeface="Cambria"/>
              </a:rPr>
              <a:t>server</a:t>
            </a:r>
            <a:r>
              <a:rPr sz="2400" spc="-5" dirty="0">
                <a:latin typeface="Cambria"/>
                <a:cs typeface="Cambria"/>
              </a:rPr>
              <a:t> </a:t>
            </a:r>
            <a:r>
              <a:rPr sz="2400" spc="-20" dirty="0">
                <a:latin typeface="Cambria"/>
                <a:cs typeface="Cambria"/>
              </a:rPr>
              <a:t>barunya.</a:t>
            </a:r>
            <a:endParaRPr sz="2400" dirty="0">
              <a:latin typeface="Cambria"/>
              <a:cs typeface="Cambria"/>
            </a:endParaRPr>
          </a:p>
          <a:p>
            <a:pPr>
              <a:lnSpc>
                <a:spcPct val="100000"/>
              </a:lnSpc>
              <a:spcBef>
                <a:spcPts val="5"/>
              </a:spcBef>
            </a:pPr>
            <a:endParaRPr sz="2250" dirty="0">
              <a:latin typeface="Times New Roman"/>
              <a:cs typeface="Times New Roman"/>
            </a:endParaRPr>
          </a:p>
          <a:p>
            <a:pPr marR="331470">
              <a:lnSpc>
                <a:spcPts val="2590"/>
              </a:lnSpc>
            </a:pPr>
            <a:r>
              <a:rPr sz="2400" spc="-5" dirty="0">
                <a:latin typeface="Cambria"/>
                <a:cs typeface="Cambria"/>
              </a:rPr>
              <a:t>Gunakan user name </a:t>
            </a:r>
            <a:r>
              <a:rPr sz="2400" dirty="0">
                <a:latin typeface="Cambria"/>
                <a:cs typeface="Cambria"/>
              </a:rPr>
              <a:t>dan </a:t>
            </a:r>
            <a:r>
              <a:rPr sz="2400" spc="-15" dirty="0">
                <a:latin typeface="Cambria"/>
                <a:cs typeface="Cambria"/>
              </a:rPr>
              <a:t>password </a:t>
            </a:r>
            <a:r>
              <a:rPr sz="2400" spc="-5" dirty="0">
                <a:latin typeface="Cambria"/>
                <a:cs typeface="Cambria"/>
              </a:rPr>
              <a:t>untuk login </a:t>
            </a:r>
            <a:r>
              <a:rPr sz="2400" spc="-20" dirty="0">
                <a:latin typeface="Cambria"/>
                <a:cs typeface="Cambria"/>
              </a:rPr>
              <a:t>ke </a:t>
            </a:r>
            <a:r>
              <a:rPr sz="2400" spc="-5" dirty="0" err="1">
                <a:latin typeface="Cambria"/>
                <a:cs typeface="Cambria"/>
              </a:rPr>
              <a:t>sistem</a:t>
            </a:r>
            <a:r>
              <a:rPr sz="2400" spc="-5" dirty="0">
                <a:latin typeface="Cambria"/>
                <a:cs typeface="Cambria"/>
              </a:rPr>
              <a:t>  </a:t>
            </a:r>
            <a:r>
              <a:rPr sz="2400" spc="-20" dirty="0" smtClean="0">
                <a:latin typeface="Cambria"/>
                <a:cs typeface="Cambria"/>
              </a:rPr>
              <a:t>ERP </a:t>
            </a:r>
            <a:r>
              <a:rPr sz="2400" dirty="0" err="1" smtClean="0">
                <a:latin typeface="Cambria"/>
                <a:cs typeface="Cambria"/>
              </a:rPr>
              <a:t>dan</a:t>
            </a:r>
            <a:r>
              <a:rPr sz="2400" dirty="0" smtClean="0">
                <a:latin typeface="Cambria"/>
                <a:cs typeface="Cambria"/>
              </a:rPr>
              <a:t> </a:t>
            </a:r>
            <a:r>
              <a:rPr sz="2400" spc="-10" dirty="0">
                <a:latin typeface="Cambria"/>
                <a:cs typeface="Cambria"/>
              </a:rPr>
              <a:t>lakukan beberapa tugas </a:t>
            </a:r>
            <a:r>
              <a:rPr sz="2400" spc="-5" dirty="0">
                <a:latin typeface="Cambria"/>
                <a:cs typeface="Cambria"/>
              </a:rPr>
              <a:t>berikut </a:t>
            </a:r>
            <a:r>
              <a:rPr sz="2400" dirty="0">
                <a:latin typeface="Cambria"/>
                <a:cs typeface="Cambria"/>
              </a:rPr>
              <a:t>: </a:t>
            </a:r>
            <a:r>
              <a:rPr sz="2400" spc="-5" dirty="0">
                <a:latin typeface="Cambria"/>
                <a:cs typeface="Cambria"/>
              </a:rPr>
              <a:t>buat </a:t>
            </a:r>
            <a:r>
              <a:rPr sz="2400" dirty="0">
                <a:latin typeface="Cambria"/>
                <a:cs typeface="Cambria"/>
              </a:rPr>
              <a:t>sales  </a:t>
            </a:r>
            <a:r>
              <a:rPr sz="2400" spc="-45" dirty="0">
                <a:latin typeface="Cambria"/>
                <a:cs typeface="Cambria"/>
              </a:rPr>
              <a:t>order, </a:t>
            </a:r>
            <a:r>
              <a:rPr sz="2400" spc="-15" dirty="0">
                <a:latin typeface="Cambria"/>
                <a:cs typeface="Cambria"/>
              </a:rPr>
              <a:t>delivery </a:t>
            </a:r>
            <a:r>
              <a:rPr sz="2400" spc="-45" dirty="0">
                <a:latin typeface="Cambria"/>
                <a:cs typeface="Cambria"/>
              </a:rPr>
              <a:t>order, </a:t>
            </a:r>
            <a:r>
              <a:rPr sz="2400" dirty="0">
                <a:latin typeface="Cambria"/>
                <a:cs typeface="Cambria"/>
              </a:rPr>
              <a:t>dan</a:t>
            </a:r>
            <a:r>
              <a:rPr sz="2400" spc="15" dirty="0">
                <a:latin typeface="Cambria"/>
                <a:cs typeface="Cambria"/>
              </a:rPr>
              <a:t> </a:t>
            </a:r>
            <a:r>
              <a:rPr sz="2400" spc="-5" dirty="0">
                <a:latin typeface="Cambria"/>
                <a:cs typeface="Cambria"/>
              </a:rPr>
              <a:t>billing.</a:t>
            </a:r>
            <a:endParaRPr sz="2400" dirty="0">
              <a:latin typeface="Cambria"/>
              <a:cs typeface="Cambria"/>
            </a:endParaRPr>
          </a:p>
        </p:txBody>
      </p:sp>
    </p:spTree>
    <p:extLst>
      <p:ext uri="{BB962C8B-B14F-4D97-AF65-F5344CB8AC3E}">
        <p14:creationId xmlns:p14="http://schemas.microsoft.com/office/powerpoint/2010/main" val="49236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
          <p:cNvSpPr txBox="1"/>
          <p:nvPr/>
        </p:nvSpPr>
        <p:spPr>
          <a:xfrm>
            <a:off x="1614550" y="2590800"/>
            <a:ext cx="1447800" cy="685800"/>
          </a:xfrm>
          <a:prstGeom prst="rect">
            <a:avLst/>
          </a:prstGeom>
          <a:solidFill>
            <a:srgbClr val="93B6D2"/>
          </a:solidFill>
          <a:ln w="9525">
            <a:solidFill>
              <a:srgbClr val="000000"/>
            </a:solidFill>
          </a:ln>
        </p:spPr>
        <p:txBody>
          <a:bodyPr vert="horz" wrap="square" lIns="0" tIns="59690" rIns="0" bIns="0" rtlCol="0">
            <a:spAutoFit/>
          </a:bodyPr>
          <a:lstStyle/>
          <a:p>
            <a:pPr marL="206375" marR="200660" indent="321310">
              <a:lnSpc>
                <a:spcPct val="100000"/>
              </a:lnSpc>
              <a:spcBef>
                <a:spcPts val="470"/>
              </a:spcBef>
            </a:pPr>
            <a:r>
              <a:rPr sz="1200" b="1" spc="-5" dirty="0">
                <a:latin typeface="Arial"/>
                <a:cs typeface="Arial"/>
              </a:rPr>
              <a:t>Buat  Delivery</a:t>
            </a:r>
            <a:r>
              <a:rPr sz="1200" b="1" spc="-65" dirty="0">
                <a:latin typeface="Arial"/>
                <a:cs typeface="Arial"/>
              </a:rPr>
              <a:t> </a:t>
            </a:r>
            <a:r>
              <a:rPr sz="1200" b="1" spc="-5" dirty="0">
                <a:latin typeface="Arial"/>
                <a:cs typeface="Arial"/>
              </a:rPr>
              <a:t>order</a:t>
            </a:r>
            <a:endParaRPr sz="1200">
              <a:latin typeface="Arial"/>
              <a:cs typeface="Arial"/>
            </a:endParaRPr>
          </a:p>
          <a:p>
            <a:pPr marL="46355">
              <a:lnSpc>
                <a:spcPct val="100000"/>
              </a:lnSpc>
            </a:pPr>
            <a:r>
              <a:rPr sz="1200" b="1" spc="-5" dirty="0">
                <a:latin typeface="Arial"/>
                <a:cs typeface="Arial"/>
              </a:rPr>
              <a:t>Outbound</a:t>
            </a:r>
            <a:r>
              <a:rPr sz="1200" b="1" spc="-15" dirty="0">
                <a:latin typeface="Arial"/>
                <a:cs typeface="Arial"/>
              </a:rPr>
              <a:t> </a:t>
            </a:r>
            <a:r>
              <a:rPr sz="1200" b="1" spc="-5" dirty="0">
                <a:latin typeface="Arial"/>
                <a:cs typeface="Arial"/>
              </a:rPr>
              <a:t>delivery</a:t>
            </a:r>
            <a:endParaRPr sz="1200">
              <a:latin typeface="Arial"/>
              <a:cs typeface="Arial"/>
            </a:endParaRPr>
          </a:p>
        </p:txBody>
      </p:sp>
      <p:sp>
        <p:nvSpPr>
          <p:cNvPr id="6" name="object 5"/>
          <p:cNvSpPr txBox="1"/>
          <p:nvPr/>
        </p:nvSpPr>
        <p:spPr>
          <a:xfrm>
            <a:off x="1657350" y="3657600"/>
            <a:ext cx="1295400" cy="533400"/>
          </a:xfrm>
          <a:prstGeom prst="rect">
            <a:avLst/>
          </a:prstGeom>
          <a:solidFill>
            <a:srgbClr val="93B6D2"/>
          </a:solidFill>
          <a:ln w="9525">
            <a:solidFill>
              <a:srgbClr val="000000"/>
            </a:solidFill>
          </a:ln>
        </p:spPr>
        <p:txBody>
          <a:bodyPr vert="horz" wrap="square" lIns="0" tIns="74930" rIns="0" bIns="0" rtlCol="0">
            <a:spAutoFit/>
          </a:bodyPr>
          <a:lstStyle/>
          <a:p>
            <a:pPr marL="125730" marR="119380" indent="325755">
              <a:lnSpc>
                <a:spcPct val="100000"/>
              </a:lnSpc>
              <a:spcBef>
                <a:spcPts val="590"/>
              </a:spcBef>
            </a:pPr>
            <a:r>
              <a:rPr sz="1200" b="1" spc="-5" dirty="0">
                <a:latin typeface="Arial"/>
                <a:cs typeface="Arial"/>
              </a:rPr>
              <a:t>Buat  </a:t>
            </a:r>
            <a:r>
              <a:rPr sz="1200" b="1" spc="-10" dirty="0">
                <a:latin typeface="Arial"/>
                <a:cs typeface="Arial"/>
              </a:rPr>
              <a:t>Transfer</a:t>
            </a:r>
            <a:r>
              <a:rPr sz="1200" b="1" spc="-90" dirty="0">
                <a:latin typeface="Arial"/>
                <a:cs typeface="Arial"/>
              </a:rPr>
              <a:t> </a:t>
            </a:r>
            <a:r>
              <a:rPr sz="1200" b="1" spc="-5" dirty="0">
                <a:latin typeface="Arial"/>
                <a:cs typeface="Arial"/>
              </a:rPr>
              <a:t>order</a:t>
            </a:r>
            <a:endParaRPr sz="1200">
              <a:latin typeface="Arial"/>
              <a:cs typeface="Arial"/>
            </a:endParaRPr>
          </a:p>
        </p:txBody>
      </p:sp>
      <p:sp>
        <p:nvSpPr>
          <p:cNvPr id="7" name="object 6"/>
          <p:cNvSpPr txBox="1"/>
          <p:nvPr/>
        </p:nvSpPr>
        <p:spPr>
          <a:xfrm>
            <a:off x="1709801" y="4591050"/>
            <a:ext cx="1219200" cy="609600"/>
          </a:xfrm>
          <a:prstGeom prst="rect">
            <a:avLst/>
          </a:prstGeom>
          <a:solidFill>
            <a:srgbClr val="93B6D2"/>
          </a:solidFill>
          <a:ln w="9525">
            <a:solidFill>
              <a:srgbClr val="000000"/>
            </a:solidFill>
          </a:ln>
        </p:spPr>
        <p:txBody>
          <a:bodyPr vert="horz" wrap="square" lIns="0" tIns="113665" rIns="0" bIns="0" rtlCol="0">
            <a:spAutoFit/>
          </a:bodyPr>
          <a:lstStyle/>
          <a:p>
            <a:pPr marL="218440" marR="210820" indent="106680">
              <a:lnSpc>
                <a:spcPct val="100000"/>
              </a:lnSpc>
              <a:spcBef>
                <a:spcPts val="895"/>
              </a:spcBef>
            </a:pPr>
            <a:r>
              <a:rPr sz="1200" b="1" dirty="0">
                <a:latin typeface="Arial"/>
                <a:cs typeface="Arial"/>
              </a:rPr>
              <a:t>Posting  Isu</a:t>
            </a:r>
            <a:r>
              <a:rPr sz="1200" b="1" spc="-100" dirty="0">
                <a:latin typeface="Arial"/>
                <a:cs typeface="Arial"/>
              </a:rPr>
              <a:t> </a:t>
            </a:r>
            <a:r>
              <a:rPr sz="1200" b="1" dirty="0">
                <a:latin typeface="Arial"/>
                <a:cs typeface="Arial"/>
              </a:rPr>
              <a:t>barang</a:t>
            </a:r>
            <a:endParaRPr sz="1200">
              <a:latin typeface="Arial"/>
              <a:cs typeface="Arial"/>
            </a:endParaRPr>
          </a:p>
        </p:txBody>
      </p:sp>
      <p:sp>
        <p:nvSpPr>
          <p:cNvPr id="8" name="object 7"/>
          <p:cNvSpPr txBox="1"/>
          <p:nvPr/>
        </p:nvSpPr>
        <p:spPr>
          <a:xfrm>
            <a:off x="1695450" y="5576887"/>
            <a:ext cx="1219200" cy="533400"/>
          </a:xfrm>
          <a:prstGeom prst="rect">
            <a:avLst/>
          </a:prstGeom>
          <a:solidFill>
            <a:srgbClr val="93B6D2"/>
          </a:solidFill>
          <a:ln w="9525">
            <a:solidFill>
              <a:srgbClr val="000000"/>
            </a:solidFill>
          </a:ln>
        </p:spPr>
        <p:txBody>
          <a:bodyPr vert="horz" wrap="square" lIns="0" tIns="43815" rIns="0" bIns="0" rtlCol="0">
            <a:spAutoFit/>
          </a:bodyPr>
          <a:lstStyle/>
          <a:p>
            <a:pPr marL="297815" marR="291465" indent="85090">
              <a:lnSpc>
                <a:spcPct val="100000"/>
              </a:lnSpc>
              <a:spcBef>
                <a:spcPts val="345"/>
              </a:spcBef>
            </a:pPr>
            <a:r>
              <a:rPr sz="1400" b="1" spc="-5" dirty="0">
                <a:latin typeface="Arial"/>
                <a:cs typeface="Arial"/>
              </a:rPr>
              <a:t>Buat  </a:t>
            </a:r>
            <a:r>
              <a:rPr sz="1400" b="1" dirty="0">
                <a:latin typeface="Arial"/>
                <a:cs typeface="Arial"/>
              </a:rPr>
              <a:t>I</a:t>
            </a:r>
            <a:r>
              <a:rPr sz="1400" b="1" spc="-10" dirty="0">
                <a:latin typeface="Arial"/>
                <a:cs typeface="Arial"/>
              </a:rPr>
              <a:t>n</a:t>
            </a:r>
            <a:r>
              <a:rPr sz="1400" b="1" spc="-15" dirty="0">
                <a:latin typeface="Arial"/>
                <a:cs typeface="Arial"/>
              </a:rPr>
              <a:t>v</a:t>
            </a:r>
            <a:r>
              <a:rPr sz="1400" b="1" spc="-10" dirty="0">
                <a:latin typeface="Arial"/>
                <a:cs typeface="Arial"/>
              </a:rPr>
              <a:t>o</a:t>
            </a:r>
            <a:r>
              <a:rPr sz="1400" b="1" dirty="0">
                <a:latin typeface="Arial"/>
                <a:cs typeface="Arial"/>
              </a:rPr>
              <a:t>ice</a:t>
            </a:r>
            <a:endParaRPr sz="1400">
              <a:latin typeface="Arial"/>
              <a:cs typeface="Arial"/>
            </a:endParaRPr>
          </a:p>
        </p:txBody>
      </p:sp>
      <p:sp>
        <p:nvSpPr>
          <p:cNvPr id="9" name="object 8"/>
          <p:cNvSpPr/>
          <p:nvPr/>
        </p:nvSpPr>
        <p:spPr>
          <a:xfrm>
            <a:off x="609600" y="1633601"/>
            <a:ext cx="609600" cy="533400"/>
          </a:xfrm>
          <a:custGeom>
            <a:avLst/>
            <a:gdLst/>
            <a:ahLst/>
            <a:cxnLst/>
            <a:rect l="l" t="t" r="r" b="b"/>
            <a:pathLst>
              <a:path w="609600" h="533400">
                <a:moveTo>
                  <a:pt x="304800" y="0"/>
                </a:moveTo>
                <a:lnTo>
                  <a:pt x="255359" y="3489"/>
                </a:lnTo>
                <a:lnTo>
                  <a:pt x="208458" y="13594"/>
                </a:lnTo>
                <a:lnTo>
                  <a:pt x="164725" y="29763"/>
                </a:lnTo>
                <a:lnTo>
                  <a:pt x="124788" y="51450"/>
                </a:lnTo>
                <a:lnTo>
                  <a:pt x="89273" y="78104"/>
                </a:lnTo>
                <a:lnTo>
                  <a:pt x="58808" y="109179"/>
                </a:lnTo>
                <a:lnTo>
                  <a:pt x="34020" y="144124"/>
                </a:lnTo>
                <a:lnTo>
                  <a:pt x="15538" y="182392"/>
                </a:lnTo>
                <a:lnTo>
                  <a:pt x="3989" y="223433"/>
                </a:lnTo>
                <a:lnTo>
                  <a:pt x="0" y="266700"/>
                </a:lnTo>
                <a:lnTo>
                  <a:pt x="3989" y="309935"/>
                </a:lnTo>
                <a:lnTo>
                  <a:pt x="15538" y="350958"/>
                </a:lnTo>
                <a:lnTo>
                  <a:pt x="34020" y="389219"/>
                </a:lnTo>
                <a:lnTo>
                  <a:pt x="58808" y="424165"/>
                </a:lnTo>
                <a:lnTo>
                  <a:pt x="89273" y="455247"/>
                </a:lnTo>
                <a:lnTo>
                  <a:pt x="124788" y="481913"/>
                </a:lnTo>
                <a:lnTo>
                  <a:pt x="164725" y="503612"/>
                </a:lnTo>
                <a:lnTo>
                  <a:pt x="208458" y="519793"/>
                </a:lnTo>
                <a:lnTo>
                  <a:pt x="255359" y="529906"/>
                </a:lnTo>
                <a:lnTo>
                  <a:pt x="304800" y="533400"/>
                </a:lnTo>
                <a:lnTo>
                  <a:pt x="354240" y="529906"/>
                </a:lnTo>
                <a:lnTo>
                  <a:pt x="401141" y="519793"/>
                </a:lnTo>
                <a:lnTo>
                  <a:pt x="444874" y="503612"/>
                </a:lnTo>
                <a:lnTo>
                  <a:pt x="484811" y="481913"/>
                </a:lnTo>
                <a:lnTo>
                  <a:pt x="520326" y="455247"/>
                </a:lnTo>
                <a:lnTo>
                  <a:pt x="550791" y="424165"/>
                </a:lnTo>
                <a:lnTo>
                  <a:pt x="575579" y="389219"/>
                </a:lnTo>
                <a:lnTo>
                  <a:pt x="594061" y="350958"/>
                </a:lnTo>
                <a:lnTo>
                  <a:pt x="605610" y="309935"/>
                </a:lnTo>
                <a:lnTo>
                  <a:pt x="609600" y="266700"/>
                </a:lnTo>
                <a:lnTo>
                  <a:pt x="605610" y="223433"/>
                </a:lnTo>
                <a:lnTo>
                  <a:pt x="594061" y="182392"/>
                </a:lnTo>
                <a:lnTo>
                  <a:pt x="575579" y="144124"/>
                </a:lnTo>
                <a:lnTo>
                  <a:pt x="550791" y="109179"/>
                </a:lnTo>
                <a:lnTo>
                  <a:pt x="520326" y="78104"/>
                </a:lnTo>
                <a:lnTo>
                  <a:pt x="484811" y="51450"/>
                </a:lnTo>
                <a:lnTo>
                  <a:pt x="444874" y="29763"/>
                </a:lnTo>
                <a:lnTo>
                  <a:pt x="401141" y="13594"/>
                </a:lnTo>
                <a:lnTo>
                  <a:pt x="354240" y="3489"/>
                </a:lnTo>
                <a:lnTo>
                  <a:pt x="304800" y="0"/>
                </a:lnTo>
                <a:close/>
              </a:path>
            </a:pathLst>
          </a:custGeom>
          <a:solidFill>
            <a:srgbClr val="008000"/>
          </a:solidFill>
        </p:spPr>
        <p:txBody>
          <a:bodyPr wrap="square" lIns="0" tIns="0" rIns="0" bIns="0" rtlCol="0"/>
          <a:lstStyle/>
          <a:p>
            <a:endParaRPr/>
          </a:p>
        </p:txBody>
      </p:sp>
      <p:sp>
        <p:nvSpPr>
          <p:cNvPr id="10" name="object 9"/>
          <p:cNvSpPr/>
          <p:nvPr/>
        </p:nvSpPr>
        <p:spPr>
          <a:xfrm>
            <a:off x="609600" y="1633601"/>
            <a:ext cx="609600" cy="533400"/>
          </a:xfrm>
          <a:custGeom>
            <a:avLst/>
            <a:gdLst/>
            <a:ahLst/>
            <a:cxnLst/>
            <a:rect l="l" t="t" r="r" b="b"/>
            <a:pathLst>
              <a:path w="609600" h="533400">
                <a:moveTo>
                  <a:pt x="0" y="266700"/>
                </a:moveTo>
                <a:lnTo>
                  <a:pt x="3989" y="223433"/>
                </a:lnTo>
                <a:lnTo>
                  <a:pt x="15538" y="182392"/>
                </a:lnTo>
                <a:lnTo>
                  <a:pt x="34020" y="144124"/>
                </a:lnTo>
                <a:lnTo>
                  <a:pt x="58808" y="109179"/>
                </a:lnTo>
                <a:lnTo>
                  <a:pt x="89273" y="78104"/>
                </a:lnTo>
                <a:lnTo>
                  <a:pt x="124788" y="51450"/>
                </a:lnTo>
                <a:lnTo>
                  <a:pt x="164725" y="29763"/>
                </a:lnTo>
                <a:lnTo>
                  <a:pt x="208458" y="13594"/>
                </a:lnTo>
                <a:lnTo>
                  <a:pt x="255359" y="3489"/>
                </a:lnTo>
                <a:lnTo>
                  <a:pt x="304800" y="0"/>
                </a:lnTo>
                <a:lnTo>
                  <a:pt x="354240" y="3489"/>
                </a:lnTo>
                <a:lnTo>
                  <a:pt x="401141" y="13594"/>
                </a:lnTo>
                <a:lnTo>
                  <a:pt x="444874" y="29763"/>
                </a:lnTo>
                <a:lnTo>
                  <a:pt x="484811" y="51450"/>
                </a:lnTo>
                <a:lnTo>
                  <a:pt x="520326" y="78104"/>
                </a:lnTo>
                <a:lnTo>
                  <a:pt x="550791" y="109179"/>
                </a:lnTo>
                <a:lnTo>
                  <a:pt x="575579" y="144124"/>
                </a:lnTo>
                <a:lnTo>
                  <a:pt x="594061" y="182392"/>
                </a:lnTo>
                <a:lnTo>
                  <a:pt x="605610" y="223433"/>
                </a:lnTo>
                <a:lnTo>
                  <a:pt x="609600" y="266700"/>
                </a:lnTo>
                <a:lnTo>
                  <a:pt x="605610" y="309935"/>
                </a:lnTo>
                <a:lnTo>
                  <a:pt x="594061" y="350958"/>
                </a:lnTo>
                <a:lnTo>
                  <a:pt x="575579" y="389219"/>
                </a:lnTo>
                <a:lnTo>
                  <a:pt x="550791" y="424165"/>
                </a:lnTo>
                <a:lnTo>
                  <a:pt x="520326" y="455247"/>
                </a:lnTo>
                <a:lnTo>
                  <a:pt x="484811" y="481913"/>
                </a:lnTo>
                <a:lnTo>
                  <a:pt x="444874" y="503612"/>
                </a:lnTo>
                <a:lnTo>
                  <a:pt x="401141" y="519793"/>
                </a:lnTo>
                <a:lnTo>
                  <a:pt x="354240" y="529906"/>
                </a:lnTo>
                <a:lnTo>
                  <a:pt x="304800" y="533400"/>
                </a:lnTo>
                <a:lnTo>
                  <a:pt x="255359" y="529906"/>
                </a:lnTo>
                <a:lnTo>
                  <a:pt x="208458" y="519793"/>
                </a:lnTo>
                <a:lnTo>
                  <a:pt x="164725" y="503612"/>
                </a:lnTo>
                <a:lnTo>
                  <a:pt x="124788" y="481913"/>
                </a:lnTo>
                <a:lnTo>
                  <a:pt x="89273" y="455247"/>
                </a:lnTo>
                <a:lnTo>
                  <a:pt x="58808" y="424165"/>
                </a:lnTo>
                <a:lnTo>
                  <a:pt x="34020" y="389219"/>
                </a:lnTo>
                <a:lnTo>
                  <a:pt x="15538" y="350958"/>
                </a:lnTo>
                <a:lnTo>
                  <a:pt x="3989" y="309935"/>
                </a:lnTo>
                <a:lnTo>
                  <a:pt x="0" y="266700"/>
                </a:lnTo>
                <a:close/>
              </a:path>
            </a:pathLst>
          </a:custGeom>
          <a:ln w="9525">
            <a:solidFill>
              <a:srgbClr val="000000"/>
            </a:solidFill>
          </a:ln>
        </p:spPr>
        <p:txBody>
          <a:bodyPr wrap="square" lIns="0" tIns="0" rIns="0" bIns="0" rtlCol="0"/>
          <a:lstStyle/>
          <a:p>
            <a:endParaRPr/>
          </a:p>
        </p:txBody>
      </p:sp>
      <p:sp>
        <p:nvSpPr>
          <p:cNvPr id="11" name="object 10"/>
          <p:cNvSpPr txBox="1"/>
          <p:nvPr/>
        </p:nvSpPr>
        <p:spPr>
          <a:xfrm>
            <a:off x="674319" y="1788414"/>
            <a:ext cx="483234" cy="224790"/>
          </a:xfrm>
          <a:prstGeom prst="rect">
            <a:avLst/>
          </a:prstGeom>
        </p:spPr>
        <p:txBody>
          <a:bodyPr vert="horz" wrap="square" lIns="0" tIns="0" rIns="0" bIns="0" rtlCol="0">
            <a:spAutoFit/>
          </a:bodyPr>
          <a:lstStyle/>
          <a:p>
            <a:pPr marL="12700">
              <a:lnSpc>
                <a:spcPct val="100000"/>
              </a:lnSpc>
            </a:pPr>
            <a:r>
              <a:rPr sz="1400" b="1" spc="15" dirty="0">
                <a:latin typeface="Arial"/>
                <a:cs typeface="Arial"/>
              </a:rPr>
              <a:t>M</a:t>
            </a:r>
            <a:r>
              <a:rPr sz="1400" b="1" spc="-10" dirty="0">
                <a:latin typeface="Arial"/>
                <a:cs typeface="Arial"/>
              </a:rPr>
              <a:t>u</a:t>
            </a:r>
            <a:r>
              <a:rPr sz="1400" b="1" dirty="0">
                <a:latin typeface="Arial"/>
                <a:cs typeface="Arial"/>
              </a:rPr>
              <a:t>lai</a:t>
            </a:r>
            <a:endParaRPr sz="1400" dirty="0">
              <a:latin typeface="Arial"/>
              <a:cs typeface="Arial"/>
            </a:endParaRPr>
          </a:p>
        </p:txBody>
      </p:sp>
      <p:sp>
        <p:nvSpPr>
          <p:cNvPr id="12" name="object 11"/>
          <p:cNvSpPr/>
          <p:nvPr/>
        </p:nvSpPr>
        <p:spPr>
          <a:xfrm>
            <a:off x="623887" y="5562600"/>
            <a:ext cx="609600" cy="533400"/>
          </a:xfrm>
          <a:custGeom>
            <a:avLst/>
            <a:gdLst/>
            <a:ahLst/>
            <a:cxnLst/>
            <a:rect l="l" t="t" r="r" b="b"/>
            <a:pathLst>
              <a:path w="609600" h="533400">
                <a:moveTo>
                  <a:pt x="304800" y="0"/>
                </a:moveTo>
                <a:lnTo>
                  <a:pt x="255359" y="3490"/>
                </a:lnTo>
                <a:lnTo>
                  <a:pt x="208458" y="13596"/>
                </a:lnTo>
                <a:lnTo>
                  <a:pt x="164725" y="29768"/>
                </a:lnTo>
                <a:lnTo>
                  <a:pt x="124788" y="51457"/>
                </a:lnTo>
                <a:lnTo>
                  <a:pt x="89273" y="78114"/>
                </a:lnTo>
                <a:lnTo>
                  <a:pt x="58808" y="109190"/>
                </a:lnTo>
                <a:lnTo>
                  <a:pt x="34020" y="144135"/>
                </a:lnTo>
                <a:lnTo>
                  <a:pt x="15538" y="182402"/>
                </a:lnTo>
                <a:lnTo>
                  <a:pt x="3989" y="223439"/>
                </a:lnTo>
                <a:lnTo>
                  <a:pt x="0" y="266700"/>
                </a:lnTo>
                <a:lnTo>
                  <a:pt x="3989" y="309960"/>
                </a:lnTo>
                <a:lnTo>
                  <a:pt x="15538" y="350997"/>
                </a:lnTo>
                <a:lnTo>
                  <a:pt x="34020" y="389264"/>
                </a:lnTo>
                <a:lnTo>
                  <a:pt x="58808" y="424209"/>
                </a:lnTo>
                <a:lnTo>
                  <a:pt x="89273" y="455285"/>
                </a:lnTo>
                <a:lnTo>
                  <a:pt x="124788" y="481942"/>
                </a:lnTo>
                <a:lnTo>
                  <a:pt x="164725" y="503631"/>
                </a:lnTo>
                <a:lnTo>
                  <a:pt x="208458" y="519803"/>
                </a:lnTo>
                <a:lnTo>
                  <a:pt x="255359" y="529909"/>
                </a:lnTo>
                <a:lnTo>
                  <a:pt x="304800" y="533400"/>
                </a:lnTo>
                <a:lnTo>
                  <a:pt x="354240" y="529909"/>
                </a:lnTo>
                <a:lnTo>
                  <a:pt x="401141" y="519803"/>
                </a:lnTo>
                <a:lnTo>
                  <a:pt x="444874" y="503631"/>
                </a:lnTo>
                <a:lnTo>
                  <a:pt x="484811" y="481942"/>
                </a:lnTo>
                <a:lnTo>
                  <a:pt x="520326" y="455285"/>
                </a:lnTo>
                <a:lnTo>
                  <a:pt x="550791" y="424209"/>
                </a:lnTo>
                <a:lnTo>
                  <a:pt x="575579" y="389264"/>
                </a:lnTo>
                <a:lnTo>
                  <a:pt x="594061" y="350997"/>
                </a:lnTo>
                <a:lnTo>
                  <a:pt x="605610" y="309960"/>
                </a:lnTo>
                <a:lnTo>
                  <a:pt x="609600" y="266700"/>
                </a:lnTo>
                <a:lnTo>
                  <a:pt x="605610" y="223439"/>
                </a:lnTo>
                <a:lnTo>
                  <a:pt x="594061" y="182402"/>
                </a:lnTo>
                <a:lnTo>
                  <a:pt x="575579" y="144135"/>
                </a:lnTo>
                <a:lnTo>
                  <a:pt x="550791" y="109190"/>
                </a:lnTo>
                <a:lnTo>
                  <a:pt x="520326" y="78114"/>
                </a:lnTo>
                <a:lnTo>
                  <a:pt x="484811" y="51457"/>
                </a:lnTo>
                <a:lnTo>
                  <a:pt x="444874" y="29768"/>
                </a:lnTo>
                <a:lnTo>
                  <a:pt x="401141" y="13596"/>
                </a:lnTo>
                <a:lnTo>
                  <a:pt x="354240" y="3490"/>
                </a:lnTo>
                <a:lnTo>
                  <a:pt x="304800" y="0"/>
                </a:lnTo>
                <a:close/>
              </a:path>
            </a:pathLst>
          </a:custGeom>
          <a:solidFill>
            <a:srgbClr val="FF3300"/>
          </a:solidFill>
        </p:spPr>
        <p:txBody>
          <a:bodyPr wrap="square" lIns="0" tIns="0" rIns="0" bIns="0" rtlCol="0"/>
          <a:lstStyle/>
          <a:p>
            <a:endParaRPr/>
          </a:p>
        </p:txBody>
      </p:sp>
      <p:sp>
        <p:nvSpPr>
          <p:cNvPr id="13" name="object 12"/>
          <p:cNvSpPr/>
          <p:nvPr/>
        </p:nvSpPr>
        <p:spPr>
          <a:xfrm>
            <a:off x="623887" y="5562600"/>
            <a:ext cx="609600" cy="533400"/>
          </a:xfrm>
          <a:custGeom>
            <a:avLst/>
            <a:gdLst/>
            <a:ahLst/>
            <a:cxnLst/>
            <a:rect l="l" t="t" r="r" b="b"/>
            <a:pathLst>
              <a:path w="609600" h="533400">
                <a:moveTo>
                  <a:pt x="0" y="266700"/>
                </a:moveTo>
                <a:lnTo>
                  <a:pt x="3989" y="223439"/>
                </a:lnTo>
                <a:lnTo>
                  <a:pt x="15538" y="182402"/>
                </a:lnTo>
                <a:lnTo>
                  <a:pt x="34020" y="144135"/>
                </a:lnTo>
                <a:lnTo>
                  <a:pt x="58808" y="109190"/>
                </a:lnTo>
                <a:lnTo>
                  <a:pt x="89273" y="78114"/>
                </a:lnTo>
                <a:lnTo>
                  <a:pt x="124788" y="51457"/>
                </a:lnTo>
                <a:lnTo>
                  <a:pt x="164725" y="29768"/>
                </a:lnTo>
                <a:lnTo>
                  <a:pt x="208458" y="13596"/>
                </a:lnTo>
                <a:lnTo>
                  <a:pt x="255359" y="3490"/>
                </a:lnTo>
                <a:lnTo>
                  <a:pt x="304800" y="0"/>
                </a:lnTo>
                <a:lnTo>
                  <a:pt x="354240" y="3490"/>
                </a:lnTo>
                <a:lnTo>
                  <a:pt x="401141" y="13596"/>
                </a:lnTo>
                <a:lnTo>
                  <a:pt x="444874" y="29768"/>
                </a:lnTo>
                <a:lnTo>
                  <a:pt x="484811" y="51457"/>
                </a:lnTo>
                <a:lnTo>
                  <a:pt x="520326" y="78114"/>
                </a:lnTo>
                <a:lnTo>
                  <a:pt x="550791" y="109190"/>
                </a:lnTo>
                <a:lnTo>
                  <a:pt x="575579" y="144135"/>
                </a:lnTo>
                <a:lnTo>
                  <a:pt x="594061" y="182402"/>
                </a:lnTo>
                <a:lnTo>
                  <a:pt x="605610" y="223439"/>
                </a:lnTo>
                <a:lnTo>
                  <a:pt x="609600" y="266700"/>
                </a:lnTo>
                <a:lnTo>
                  <a:pt x="605610" y="309960"/>
                </a:lnTo>
                <a:lnTo>
                  <a:pt x="594061" y="350997"/>
                </a:lnTo>
                <a:lnTo>
                  <a:pt x="575579" y="389264"/>
                </a:lnTo>
                <a:lnTo>
                  <a:pt x="550791" y="424209"/>
                </a:lnTo>
                <a:lnTo>
                  <a:pt x="520326" y="455285"/>
                </a:lnTo>
                <a:lnTo>
                  <a:pt x="484811" y="481942"/>
                </a:lnTo>
                <a:lnTo>
                  <a:pt x="444874" y="503631"/>
                </a:lnTo>
                <a:lnTo>
                  <a:pt x="401141" y="519803"/>
                </a:lnTo>
                <a:lnTo>
                  <a:pt x="354240" y="529909"/>
                </a:lnTo>
                <a:lnTo>
                  <a:pt x="304800" y="533400"/>
                </a:lnTo>
                <a:lnTo>
                  <a:pt x="255359" y="529909"/>
                </a:lnTo>
                <a:lnTo>
                  <a:pt x="208458" y="519803"/>
                </a:lnTo>
                <a:lnTo>
                  <a:pt x="164725" y="503631"/>
                </a:lnTo>
                <a:lnTo>
                  <a:pt x="124788" y="481942"/>
                </a:lnTo>
                <a:lnTo>
                  <a:pt x="89273" y="455285"/>
                </a:lnTo>
                <a:lnTo>
                  <a:pt x="58808" y="424209"/>
                </a:lnTo>
                <a:lnTo>
                  <a:pt x="34020" y="389264"/>
                </a:lnTo>
                <a:lnTo>
                  <a:pt x="15538" y="350997"/>
                </a:lnTo>
                <a:lnTo>
                  <a:pt x="3989" y="309960"/>
                </a:lnTo>
                <a:lnTo>
                  <a:pt x="0" y="266700"/>
                </a:lnTo>
                <a:close/>
              </a:path>
            </a:pathLst>
          </a:custGeom>
          <a:ln w="9525">
            <a:solidFill>
              <a:srgbClr val="000000"/>
            </a:solidFill>
          </a:ln>
        </p:spPr>
        <p:txBody>
          <a:bodyPr wrap="square" lIns="0" tIns="0" rIns="0" bIns="0" rtlCol="0"/>
          <a:lstStyle/>
          <a:p>
            <a:endParaRPr/>
          </a:p>
        </p:txBody>
      </p:sp>
      <p:sp>
        <p:nvSpPr>
          <p:cNvPr id="14" name="object 13"/>
          <p:cNvSpPr txBox="1"/>
          <p:nvPr/>
        </p:nvSpPr>
        <p:spPr>
          <a:xfrm>
            <a:off x="665784" y="5718250"/>
            <a:ext cx="525780" cy="224790"/>
          </a:xfrm>
          <a:prstGeom prst="rect">
            <a:avLst/>
          </a:prstGeom>
        </p:spPr>
        <p:txBody>
          <a:bodyPr vert="horz" wrap="square" lIns="0" tIns="0" rIns="0" bIns="0" rtlCol="0">
            <a:spAutoFit/>
          </a:bodyPr>
          <a:lstStyle/>
          <a:p>
            <a:pPr marL="12700">
              <a:lnSpc>
                <a:spcPct val="100000"/>
              </a:lnSpc>
            </a:pPr>
            <a:r>
              <a:rPr sz="1400" b="1" spc="-45" dirty="0">
                <a:latin typeface="Arial"/>
                <a:cs typeface="Arial"/>
              </a:rPr>
              <a:t>A</a:t>
            </a:r>
            <a:r>
              <a:rPr sz="1400" b="1" dirty="0">
                <a:latin typeface="Arial"/>
                <a:cs typeface="Arial"/>
              </a:rPr>
              <a:t>k</a:t>
            </a:r>
            <a:r>
              <a:rPr sz="1400" b="1" spc="-10" dirty="0">
                <a:latin typeface="Arial"/>
                <a:cs typeface="Arial"/>
              </a:rPr>
              <a:t>h</a:t>
            </a:r>
            <a:r>
              <a:rPr sz="1400" b="1" dirty="0">
                <a:latin typeface="Arial"/>
                <a:cs typeface="Arial"/>
              </a:rPr>
              <a:t>iri</a:t>
            </a:r>
            <a:endParaRPr sz="1400">
              <a:latin typeface="Arial"/>
              <a:cs typeface="Arial"/>
            </a:endParaRPr>
          </a:p>
        </p:txBody>
      </p:sp>
      <p:sp>
        <p:nvSpPr>
          <p:cNvPr id="15" name="object 14"/>
          <p:cNvSpPr/>
          <p:nvPr/>
        </p:nvSpPr>
        <p:spPr>
          <a:xfrm>
            <a:off x="1233487" y="1866900"/>
            <a:ext cx="457200" cy="76200"/>
          </a:xfrm>
          <a:custGeom>
            <a:avLst/>
            <a:gdLst/>
            <a:ahLst/>
            <a:cxnLst/>
            <a:rect l="l" t="t" r="r" b="b"/>
            <a:pathLst>
              <a:path w="457200" h="76200">
                <a:moveTo>
                  <a:pt x="381063" y="0"/>
                </a:moveTo>
                <a:lnTo>
                  <a:pt x="380936" y="76200"/>
                </a:lnTo>
                <a:lnTo>
                  <a:pt x="444436" y="44450"/>
                </a:lnTo>
                <a:lnTo>
                  <a:pt x="393763" y="44450"/>
                </a:lnTo>
                <a:lnTo>
                  <a:pt x="393763" y="31750"/>
                </a:lnTo>
                <a:lnTo>
                  <a:pt x="444457" y="31750"/>
                </a:lnTo>
                <a:lnTo>
                  <a:pt x="381063" y="0"/>
                </a:lnTo>
                <a:close/>
              </a:path>
              <a:path w="457200" h="76200">
                <a:moveTo>
                  <a:pt x="381010" y="31750"/>
                </a:moveTo>
                <a:lnTo>
                  <a:pt x="0" y="31750"/>
                </a:lnTo>
                <a:lnTo>
                  <a:pt x="0" y="44450"/>
                </a:lnTo>
                <a:lnTo>
                  <a:pt x="380989" y="44450"/>
                </a:lnTo>
                <a:lnTo>
                  <a:pt x="381010" y="31750"/>
                </a:lnTo>
                <a:close/>
              </a:path>
              <a:path w="457200" h="76200">
                <a:moveTo>
                  <a:pt x="444457" y="31750"/>
                </a:moveTo>
                <a:lnTo>
                  <a:pt x="393763" y="31750"/>
                </a:lnTo>
                <a:lnTo>
                  <a:pt x="393763" y="44450"/>
                </a:lnTo>
                <a:lnTo>
                  <a:pt x="444436" y="44450"/>
                </a:lnTo>
                <a:lnTo>
                  <a:pt x="457136" y="38100"/>
                </a:lnTo>
                <a:lnTo>
                  <a:pt x="444457" y="31750"/>
                </a:lnTo>
                <a:close/>
              </a:path>
            </a:pathLst>
          </a:custGeom>
          <a:solidFill>
            <a:srgbClr val="000000"/>
          </a:solidFill>
        </p:spPr>
        <p:txBody>
          <a:bodyPr wrap="square" lIns="0" tIns="0" rIns="0" bIns="0" rtlCol="0"/>
          <a:lstStyle/>
          <a:p>
            <a:endParaRPr/>
          </a:p>
        </p:txBody>
      </p:sp>
      <p:sp>
        <p:nvSpPr>
          <p:cNvPr id="16" name="object 15"/>
          <p:cNvSpPr/>
          <p:nvPr/>
        </p:nvSpPr>
        <p:spPr>
          <a:xfrm>
            <a:off x="1233487" y="5753100"/>
            <a:ext cx="457834" cy="76200"/>
          </a:xfrm>
          <a:custGeom>
            <a:avLst/>
            <a:gdLst/>
            <a:ahLst/>
            <a:cxnLst/>
            <a:rect l="l" t="t" r="r" b="b"/>
            <a:pathLst>
              <a:path w="457835" h="76200">
                <a:moveTo>
                  <a:pt x="76263" y="0"/>
                </a:moveTo>
                <a:lnTo>
                  <a:pt x="0" y="38100"/>
                </a:lnTo>
                <a:lnTo>
                  <a:pt x="76263" y="76200"/>
                </a:lnTo>
                <a:lnTo>
                  <a:pt x="76263" y="44450"/>
                </a:lnTo>
                <a:lnTo>
                  <a:pt x="63563" y="44450"/>
                </a:lnTo>
                <a:lnTo>
                  <a:pt x="63563" y="31750"/>
                </a:lnTo>
                <a:lnTo>
                  <a:pt x="76263" y="31750"/>
                </a:lnTo>
                <a:lnTo>
                  <a:pt x="76263" y="0"/>
                </a:lnTo>
                <a:close/>
              </a:path>
              <a:path w="457835" h="76200">
                <a:moveTo>
                  <a:pt x="76263" y="31750"/>
                </a:moveTo>
                <a:lnTo>
                  <a:pt x="63563" y="31750"/>
                </a:lnTo>
                <a:lnTo>
                  <a:pt x="63563" y="44450"/>
                </a:lnTo>
                <a:lnTo>
                  <a:pt x="76263" y="44450"/>
                </a:lnTo>
                <a:lnTo>
                  <a:pt x="76263" y="31750"/>
                </a:lnTo>
                <a:close/>
              </a:path>
              <a:path w="457835" h="76200">
                <a:moveTo>
                  <a:pt x="457263" y="31750"/>
                </a:moveTo>
                <a:lnTo>
                  <a:pt x="76263" y="31750"/>
                </a:lnTo>
                <a:lnTo>
                  <a:pt x="76263" y="44450"/>
                </a:lnTo>
                <a:lnTo>
                  <a:pt x="457263" y="44450"/>
                </a:lnTo>
                <a:lnTo>
                  <a:pt x="457263" y="31750"/>
                </a:lnTo>
                <a:close/>
              </a:path>
            </a:pathLst>
          </a:custGeom>
          <a:solidFill>
            <a:srgbClr val="000000"/>
          </a:solidFill>
        </p:spPr>
        <p:txBody>
          <a:bodyPr wrap="square" lIns="0" tIns="0" rIns="0" bIns="0" rtlCol="0"/>
          <a:lstStyle/>
          <a:p>
            <a:endParaRPr/>
          </a:p>
        </p:txBody>
      </p:sp>
      <p:sp>
        <p:nvSpPr>
          <p:cNvPr id="17" name="object 16"/>
          <p:cNvSpPr/>
          <p:nvPr/>
        </p:nvSpPr>
        <p:spPr>
          <a:xfrm>
            <a:off x="2262251" y="22098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18" name="object 17"/>
          <p:cNvSpPr/>
          <p:nvPr/>
        </p:nvSpPr>
        <p:spPr>
          <a:xfrm>
            <a:off x="2262251" y="32766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19" name="object 18"/>
          <p:cNvSpPr/>
          <p:nvPr/>
        </p:nvSpPr>
        <p:spPr>
          <a:xfrm>
            <a:off x="2262251" y="41910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20" name="object 19"/>
          <p:cNvSpPr/>
          <p:nvPr/>
        </p:nvSpPr>
        <p:spPr>
          <a:xfrm>
            <a:off x="2262251" y="51816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21" name="object 21"/>
          <p:cNvSpPr txBox="1"/>
          <p:nvPr/>
        </p:nvSpPr>
        <p:spPr>
          <a:xfrm>
            <a:off x="3592079" y="2590800"/>
            <a:ext cx="4764405"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Segera setelah dipastikan hari material tersedia atau  hari jadwal pengiriman, </a:t>
            </a:r>
            <a:r>
              <a:rPr sz="1600" spc="-10" dirty="0">
                <a:latin typeface="Arial"/>
                <a:cs typeface="Arial"/>
              </a:rPr>
              <a:t>waktu </a:t>
            </a:r>
            <a:r>
              <a:rPr sz="1600" spc="-5" dirty="0">
                <a:latin typeface="Arial"/>
                <a:cs typeface="Arial"/>
              </a:rPr>
              <a:t>penjadwalan telah  ditetapkan</a:t>
            </a:r>
            <a:r>
              <a:rPr sz="1600" spc="-5" dirty="0">
                <a:solidFill>
                  <a:srgbClr val="5F5F5F"/>
                </a:solidFill>
                <a:latin typeface="Arial"/>
                <a:cs typeface="Arial"/>
              </a:rPr>
              <a:t>.</a:t>
            </a:r>
            <a:endParaRPr sz="1600" dirty="0">
              <a:latin typeface="Arial"/>
              <a:cs typeface="Arial"/>
            </a:endParaRPr>
          </a:p>
        </p:txBody>
      </p:sp>
      <p:sp>
        <p:nvSpPr>
          <p:cNvPr id="22" name="object 22"/>
          <p:cNvSpPr txBox="1"/>
          <p:nvPr/>
        </p:nvSpPr>
        <p:spPr>
          <a:xfrm>
            <a:off x="3619385" y="3657600"/>
            <a:ext cx="4709795"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Pada saat anda membuat outbound </a:t>
            </a:r>
            <a:r>
              <a:rPr sz="1600" spc="-20" dirty="0">
                <a:latin typeface="Arial"/>
                <a:cs typeface="Arial"/>
              </a:rPr>
              <a:t>delivery, </a:t>
            </a:r>
            <a:r>
              <a:rPr sz="1600" spc="-5" dirty="0">
                <a:latin typeface="Arial"/>
                <a:cs typeface="Arial"/>
              </a:rPr>
              <a:t>anda  telah memulai (memicu) aktivitas pengiriman seperti  pengambilan barang dan penjadwalan</a:t>
            </a:r>
            <a:r>
              <a:rPr sz="1600" spc="-10" dirty="0">
                <a:latin typeface="Arial"/>
                <a:cs typeface="Arial"/>
              </a:rPr>
              <a:t> </a:t>
            </a:r>
            <a:r>
              <a:rPr sz="1600" spc="-5" dirty="0">
                <a:latin typeface="Arial"/>
                <a:cs typeface="Arial"/>
              </a:rPr>
              <a:t>transfer</a:t>
            </a:r>
            <a:endParaRPr sz="1600" dirty="0">
              <a:latin typeface="Arial"/>
              <a:cs typeface="Arial"/>
            </a:endParaRPr>
          </a:p>
        </p:txBody>
      </p:sp>
      <p:sp>
        <p:nvSpPr>
          <p:cNvPr id="23" name="object 23"/>
          <p:cNvSpPr txBox="1"/>
          <p:nvPr/>
        </p:nvSpPr>
        <p:spPr>
          <a:xfrm>
            <a:off x="3620111" y="4591050"/>
            <a:ext cx="4933950" cy="49847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Jika barang telah dikeluarkan dari warehouse dan siap  untuk</a:t>
            </a:r>
            <a:r>
              <a:rPr sz="1600" spc="-50" dirty="0">
                <a:latin typeface="Arial"/>
                <a:cs typeface="Arial"/>
              </a:rPr>
              <a:t> </a:t>
            </a:r>
            <a:r>
              <a:rPr sz="1600" spc="-5" dirty="0">
                <a:latin typeface="Arial"/>
                <a:cs typeface="Arial"/>
              </a:rPr>
              <a:t>dikirim</a:t>
            </a:r>
            <a:endParaRPr sz="1600" dirty="0">
              <a:latin typeface="Arial"/>
              <a:cs typeface="Arial"/>
            </a:endParaRPr>
          </a:p>
        </p:txBody>
      </p:sp>
      <p:sp>
        <p:nvSpPr>
          <p:cNvPr id="24" name="object 24"/>
          <p:cNvSpPr txBox="1"/>
          <p:nvPr/>
        </p:nvSpPr>
        <p:spPr>
          <a:xfrm>
            <a:off x="3644900" y="5454599"/>
            <a:ext cx="5020945" cy="1078230"/>
          </a:xfrm>
          <a:prstGeom prst="rect">
            <a:avLst/>
          </a:prstGeom>
        </p:spPr>
        <p:txBody>
          <a:bodyPr vert="horz" wrap="square" lIns="0" tIns="0" rIns="0" bIns="0" rtlCol="0">
            <a:spAutoFit/>
          </a:bodyPr>
          <a:lstStyle/>
          <a:p>
            <a:pPr marL="12700" marR="5080">
              <a:lnSpc>
                <a:spcPct val="100000"/>
              </a:lnSpc>
            </a:pPr>
            <a:r>
              <a:rPr sz="1400" spc="-5" dirty="0">
                <a:latin typeface="Arial"/>
                <a:cs typeface="Arial"/>
              </a:rPr>
              <a:t>Billing merupakan tahapan proses akhir untuk transaksi bisnis  </a:t>
            </a:r>
            <a:r>
              <a:rPr sz="1400" dirty="0">
                <a:latin typeface="Arial"/>
                <a:cs typeface="Arial"/>
              </a:rPr>
              <a:t>(Sales and </a:t>
            </a:r>
            <a:r>
              <a:rPr sz="1400" spc="-5" dirty="0">
                <a:latin typeface="Arial"/>
                <a:cs typeface="Arial"/>
              </a:rPr>
              <a:t>Distribution). </a:t>
            </a:r>
            <a:r>
              <a:rPr sz="1400" dirty="0">
                <a:latin typeface="Arial"/>
                <a:cs typeface="Arial"/>
              </a:rPr>
              <a:t>Pembuatan </a:t>
            </a:r>
            <a:r>
              <a:rPr sz="1400" spc="-5" dirty="0">
                <a:latin typeface="Arial"/>
                <a:cs typeface="Arial"/>
              </a:rPr>
              <a:t>invoice </a:t>
            </a:r>
            <a:r>
              <a:rPr sz="1400" dirty="0">
                <a:latin typeface="Arial"/>
                <a:cs typeface="Arial"/>
              </a:rPr>
              <a:t>berdasar</a:t>
            </a:r>
            <a:r>
              <a:rPr sz="1400" spc="-110" dirty="0">
                <a:latin typeface="Arial"/>
                <a:cs typeface="Arial"/>
              </a:rPr>
              <a:t> </a:t>
            </a:r>
            <a:r>
              <a:rPr sz="1400" spc="-5" dirty="0">
                <a:latin typeface="Arial"/>
                <a:cs typeface="Arial"/>
              </a:rPr>
              <a:t>deliveries  </a:t>
            </a:r>
            <a:r>
              <a:rPr sz="1400" dirty="0">
                <a:latin typeface="Arial"/>
                <a:cs typeface="Arial"/>
              </a:rPr>
              <a:t>atau </a:t>
            </a:r>
            <a:r>
              <a:rPr sz="1400" spc="-5" dirty="0">
                <a:latin typeface="Arial"/>
                <a:cs typeface="Arial"/>
              </a:rPr>
              <a:t>service, </a:t>
            </a:r>
            <a:r>
              <a:rPr sz="1400" dirty="0">
                <a:latin typeface="Arial"/>
                <a:cs typeface="Arial"/>
              </a:rPr>
              <a:t>menerbitkan </a:t>
            </a:r>
            <a:r>
              <a:rPr sz="1400" spc="-5" dirty="0">
                <a:latin typeface="Arial"/>
                <a:cs typeface="Arial"/>
              </a:rPr>
              <a:t>memo </a:t>
            </a:r>
            <a:r>
              <a:rPr sz="1400" dirty="0">
                <a:latin typeface="Arial"/>
                <a:cs typeface="Arial"/>
              </a:rPr>
              <a:t>kredit dan debit, pembatalan  transaksi billing, fungsi pricing, menerbitkan rebates, transfer  data billing ke modul Financial Accounting</a:t>
            </a:r>
            <a:r>
              <a:rPr sz="1400" spc="-275" dirty="0">
                <a:latin typeface="Arial"/>
                <a:cs typeface="Arial"/>
              </a:rPr>
              <a:t> </a:t>
            </a:r>
            <a:r>
              <a:rPr sz="1400" spc="-5" dirty="0">
                <a:latin typeface="Arial"/>
                <a:cs typeface="Arial"/>
              </a:rPr>
              <a:t>(FI)</a:t>
            </a:r>
            <a:endParaRPr sz="1400" dirty="0">
              <a:latin typeface="Arial"/>
              <a:cs typeface="Arial"/>
            </a:endParaRPr>
          </a:p>
        </p:txBody>
      </p:sp>
      <p:sp>
        <p:nvSpPr>
          <p:cNvPr id="46" name="object 3"/>
          <p:cNvSpPr txBox="1"/>
          <p:nvPr/>
        </p:nvSpPr>
        <p:spPr>
          <a:xfrm>
            <a:off x="1690751" y="1600200"/>
            <a:ext cx="1219200" cy="609600"/>
          </a:xfrm>
          <a:prstGeom prst="rect">
            <a:avLst/>
          </a:prstGeom>
          <a:solidFill>
            <a:srgbClr val="93B6D2"/>
          </a:solidFill>
          <a:ln w="9525">
            <a:solidFill>
              <a:srgbClr val="000000"/>
            </a:solidFill>
          </a:ln>
        </p:spPr>
        <p:txBody>
          <a:bodyPr vert="horz" wrap="square" lIns="0" tIns="97155" rIns="0" bIns="0" rtlCol="0">
            <a:spAutoFit/>
          </a:bodyPr>
          <a:lstStyle/>
          <a:p>
            <a:pPr marL="183515" marR="177800" indent="229870">
              <a:lnSpc>
                <a:spcPct val="100000"/>
              </a:lnSpc>
              <a:spcBef>
                <a:spcPts val="765"/>
              </a:spcBef>
            </a:pPr>
            <a:r>
              <a:rPr sz="1200" b="1" spc="-5" dirty="0">
                <a:latin typeface="Arial"/>
                <a:cs typeface="Arial"/>
              </a:rPr>
              <a:t>Buat  </a:t>
            </a:r>
            <a:r>
              <a:rPr sz="1200" b="1" dirty="0">
                <a:latin typeface="Arial"/>
                <a:cs typeface="Arial"/>
              </a:rPr>
              <a:t>Sales</a:t>
            </a:r>
            <a:r>
              <a:rPr sz="1200" b="1" spc="-110" dirty="0">
                <a:latin typeface="Arial"/>
                <a:cs typeface="Arial"/>
              </a:rPr>
              <a:t> </a:t>
            </a:r>
            <a:r>
              <a:rPr sz="1200" b="1" dirty="0">
                <a:latin typeface="Arial"/>
                <a:cs typeface="Arial"/>
              </a:rPr>
              <a:t>orde</a:t>
            </a:r>
            <a:r>
              <a:rPr sz="1400" b="1" dirty="0">
                <a:latin typeface="Arial"/>
                <a:cs typeface="Arial"/>
              </a:rPr>
              <a:t>r</a:t>
            </a:r>
            <a:endParaRPr sz="1400" dirty="0">
              <a:latin typeface="Arial"/>
              <a:cs typeface="Arial"/>
            </a:endParaRPr>
          </a:p>
        </p:txBody>
      </p:sp>
      <p:sp>
        <p:nvSpPr>
          <p:cNvPr id="47" name="object 20"/>
          <p:cNvSpPr txBox="1"/>
          <p:nvPr/>
        </p:nvSpPr>
        <p:spPr>
          <a:xfrm>
            <a:off x="3619385" y="1633601"/>
            <a:ext cx="4304030"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Permintaan dari customer ke perusahaan untuk  mengirim sejumlah barang (products) atau  menyediakan layanan pada </a:t>
            </a:r>
            <a:r>
              <a:rPr sz="1600" spc="-10" dirty="0">
                <a:latin typeface="Arial"/>
                <a:cs typeface="Arial"/>
              </a:rPr>
              <a:t>waktu</a:t>
            </a:r>
            <a:r>
              <a:rPr sz="1600" spc="30" dirty="0">
                <a:latin typeface="Arial"/>
                <a:cs typeface="Arial"/>
              </a:rPr>
              <a:t> </a:t>
            </a:r>
            <a:r>
              <a:rPr sz="1600" spc="-5" dirty="0">
                <a:latin typeface="Arial"/>
                <a:cs typeface="Arial"/>
              </a:rPr>
              <a:t>tertentu.</a:t>
            </a:r>
            <a:endParaRPr sz="1600" dirty="0">
              <a:latin typeface="Arial"/>
              <a:cs typeface="Arial"/>
            </a:endParaRPr>
          </a:p>
        </p:txBody>
      </p:sp>
      <p:sp>
        <p:nvSpPr>
          <p:cNvPr id="49" name="Title 1"/>
          <p:cNvSpPr>
            <a:spLocks noGrp="1"/>
          </p:cNvSpPr>
          <p:nvPr>
            <p:ph type="title"/>
          </p:nvPr>
        </p:nvSpPr>
        <p:spPr>
          <a:xfrm>
            <a:off x="457200" y="274638"/>
            <a:ext cx="8229600" cy="1143000"/>
          </a:xfrm>
        </p:spPr>
        <p:txBody>
          <a:bodyPr/>
          <a:lstStyle/>
          <a:p>
            <a:r>
              <a:rPr lang="id-ID" dirty="0" smtClean="0"/>
              <a:t>Diagram Skenario</a:t>
            </a:r>
            <a:endParaRPr lang="id-ID" dirty="0"/>
          </a:p>
        </p:txBody>
      </p:sp>
    </p:spTree>
    <p:extLst>
      <p:ext uri="{BB962C8B-B14F-4D97-AF65-F5344CB8AC3E}">
        <p14:creationId xmlns:p14="http://schemas.microsoft.com/office/powerpoint/2010/main" val="1236637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422</TotalTime>
  <Words>780</Words>
  <Application>Microsoft Office PowerPoint</Application>
  <PresentationFormat>On-screen Show (4:3)</PresentationFormat>
  <Paragraphs>108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Before ERP</vt:lpstr>
      <vt:lpstr>Before ERP (lanjutan)</vt:lpstr>
      <vt:lpstr>PowerPoint Presentation</vt:lpstr>
      <vt:lpstr>Historical ERP</vt:lpstr>
      <vt:lpstr>PowerPoint Presentation</vt:lpstr>
      <vt:lpstr>ERP</vt:lpstr>
      <vt:lpstr>Tujuan</vt:lpstr>
      <vt:lpstr>PowerPoint Presentation</vt:lpstr>
      <vt:lpstr>Konsep Dasar ERP</vt:lpstr>
      <vt:lpstr>Modul ERP</vt:lpstr>
      <vt:lpstr>Modul Fungsional</vt:lpstr>
      <vt:lpstr>Modul standar (1)</vt:lpstr>
      <vt:lpstr>Modul standar (2)</vt:lpstr>
      <vt:lpstr>Modul standar (3)</vt:lpstr>
      <vt:lpstr>Modul standar (4)</vt:lpstr>
      <vt:lpstr>Contoh Modul ERP</vt:lpstr>
      <vt:lpstr>Software ERP (1)</vt:lpstr>
      <vt:lpstr>Software ERP (2)</vt:lpstr>
      <vt:lpstr>Contoh Kasus</vt:lpstr>
      <vt:lpstr>Diagram Skenario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Vina</dc:creator>
  <cp:lastModifiedBy>noora</cp:lastModifiedBy>
  <cp:revision>29</cp:revision>
  <dcterms:created xsi:type="dcterms:W3CDTF">2018-08-27T05:15:22Z</dcterms:created>
  <dcterms:modified xsi:type="dcterms:W3CDTF">2019-09-11T05:40:13Z</dcterms:modified>
</cp:coreProperties>
</file>