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37081" y="5131462"/>
            <a:ext cx="6069837" cy="151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37081" y="5131462"/>
            <a:ext cx="6069837" cy="151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14884" y="286511"/>
            <a:ext cx="8785860" cy="20436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05690" y="3048057"/>
            <a:ext cx="36830" cy="20320"/>
          </a:xfrm>
          <a:custGeom>
            <a:avLst/>
            <a:gdLst/>
            <a:ahLst/>
            <a:cxnLst/>
            <a:rect l="l" t="t" r="r" b="b"/>
            <a:pathLst>
              <a:path w="36830" h="20319">
                <a:moveTo>
                  <a:pt x="0" y="20318"/>
                </a:moveTo>
                <a:lnTo>
                  <a:pt x="36742" y="0"/>
                </a:lnTo>
              </a:path>
            </a:pathLst>
          </a:custGeom>
          <a:ln w="116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942433" y="3053993"/>
            <a:ext cx="53975" cy="297180"/>
          </a:xfrm>
          <a:custGeom>
            <a:avLst/>
            <a:gdLst/>
            <a:ahLst/>
            <a:cxnLst/>
            <a:rect l="l" t="t" r="r" b="b"/>
            <a:pathLst>
              <a:path w="53975" h="297179">
                <a:moveTo>
                  <a:pt x="0" y="0"/>
                </a:moveTo>
                <a:lnTo>
                  <a:pt x="53413" y="296564"/>
                </a:lnTo>
              </a:path>
            </a:pathLst>
          </a:custGeom>
          <a:ln w="240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01571" y="2557664"/>
            <a:ext cx="71120" cy="793115"/>
          </a:xfrm>
          <a:custGeom>
            <a:avLst/>
            <a:gdLst/>
            <a:ahLst/>
            <a:cxnLst/>
            <a:rect l="l" t="t" r="r" b="b"/>
            <a:pathLst>
              <a:path w="71119" h="793114">
                <a:moveTo>
                  <a:pt x="0" y="792894"/>
                </a:moveTo>
                <a:lnTo>
                  <a:pt x="70611" y="0"/>
                </a:lnTo>
              </a:path>
            </a:pathLst>
          </a:custGeom>
          <a:ln w="12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072183" y="2557664"/>
            <a:ext cx="2127250" cy="0"/>
          </a:xfrm>
          <a:custGeom>
            <a:avLst/>
            <a:gdLst/>
            <a:ahLst/>
            <a:cxnLst/>
            <a:rect l="l" t="t" r="r" b="b"/>
            <a:pathLst>
              <a:path w="2127250">
                <a:moveTo>
                  <a:pt x="0" y="0"/>
                </a:moveTo>
                <a:lnTo>
                  <a:pt x="2126656" y="0"/>
                </a:lnTo>
              </a:path>
            </a:pathLst>
          </a:custGeom>
          <a:ln w="114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080984" y="3995969"/>
            <a:ext cx="36830" cy="20320"/>
          </a:xfrm>
          <a:custGeom>
            <a:avLst/>
            <a:gdLst/>
            <a:ahLst/>
            <a:cxnLst/>
            <a:rect l="l" t="t" r="r" b="b"/>
            <a:pathLst>
              <a:path w="36829" h="20320">
                <a:moveTo>
                  <a:pt x="0" y="19862"/>
                </a:moveTo>
                <a:lnTo>
                  <a:pt x="36647" y="0"/>
                </a:lnTo>
              </a:path>
            </a:pathLst>
          </a:custGeom>
          <a:ln w="11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117631" y="4001448"/>
            <a:ext cx="53975" cy="297180"/>
          </a:xfrm>
          <a:custGeom>
            <a:avLst/>
            <a:gdLst/>
            <a:ahLst/>
            <a:cxnLst/>
            <a:rect l="l" t="t" r="r" b="b"/>
            <a:pathLst>
              <a:path w="53975" h="297179">
                <a:moveTo>
                  <a:pt x="0" y="0"/>
                </a:moveTo>
                <a:lnTo>
                  <a:pt x="53413" y="296998"/>
                </a:lnTo>
              </a:path>
            </a:pathLst>
          </a:custGeom>
          <a:ln w="240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176793" y="3504890"/>
            <a:ext cx="71120" cy="793750"/>
          </a:xfrm>
          <a:custGeom>
            <a:avLst/>
            <a:gdLst/>
            <a:ahLst/>
            <a:cxnLst/>
            <a:rect l="l" t="t" r="r" b="b"/>
            <a:pathLst>
              <a:path w="71120" h="793750">
                <a:moveTo>
                  <a:pt x="0" y="793556"/>
                </a:moveTo>
                <a:lnTo>
                  <a:pt x="70659" y="0"/>
                </a:lnTo>
              </a:path>
            </a:pathLst>
          </a:custGeom>
          <a:ln w="12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4247453" y="3504890"/>
            <a:ext cx="3664585" cy="0"/>
          </a:xfrm>
          <a:custGeom>
            <a:avLst/>
            <a:gdLst/>
            <a:ahLst/>
            <a:cxnLst/>
            <a:rect l="l" t="t" r="r" b="b"/>
            <a:pathLst>
              <a:path w="3664584">
                <a:moveTo>
                  <a:pt x="0" y="0"/>
                </a:moveTo>
                <a:lnTo>
                  <a:pt x="3663990" y="0"/>
                </a:lnTo>
              </a:path>
            </a:pathLst>
          </a:custGeom>
          <a:ln w="114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48282" y="2553182"/>
            <a:ext cx="245745" cy="459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31115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2450"/>
              </a:spcBef>
            </a:pPr>
            <a:r>
              <a:rPr dirty="0"/>
              <a:t>MEKANIKA</a:t>
            </a:r>
            <a:r>
              <a:rPr spc="-229" dirty="0"/>
              <a:t> </a:t>
            </a:r>
            <a:r>
              <a:rPr dirty="0"/>
              <a:t>BAHAN</a:t>
            </a:r>
          </a:p>
          <a:p>
            <a:pPr marL="226060">
              <a:lnSpc>
                <a:spcPct val="100000"/>
              </a:lnSpc>
              <a:spcBef>
                <a:spcPts val="944"/>
              </a:spcBef>
            </a:pPr>
            <a:r>
              <a:rPr sz="2000" dirty="0"/>
              <a:t>INERSIA </a:t>
            </a:r>
            <a:r>
              <a:rPr sz="2000" spc="-35" dirty="0"/>
              <a:t>PADA </a:t>
            </a:r>
            <a:r>
              <a:rPr sz="2000" spc="-5" dirty="0"/>
              <a:t>SISTEM </a:t>
            </a:r>
            <a:r>
              <a:rPr sz="2000" spc="-15" dirty="0"/>
              <a:t>KOORDINAT</a:t>
            </a:r>
            <a:r>
              <a:rPr sz="2000" spc="-165" dirty="0"/>
              <a:t> </a:t>
            </a:r>
            <a:r>
              <a:rPr sz="2000" spc="-20" dirty="0"/>
              <a:t>TERPUTAR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4102989"/>
            <a:ext cx="654050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985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b="1" dirty="0">
                <a:latin typeface="Cambria"/>
                <a:cs typeface="Cambria"/>
              </a:rPr>
              <a:t>Sumbu x </a:t>
            </a:r>
            <a:r>
              <a:rPr sz="2000" b="1" spc="-5" dirty="0">
                <a:latin typeface="Cambria"/>
                <a:cs typeface="Cambria"/>
              </a:rPr>
              <a:t>dan sumbu </a:t>
            </a:r>
            <a:r>
              <a:rPr sz="2000" b="1" dirty="0">
                <a:latin typeface="Cambria"/>
                <a:cs typeface="Cambria"/>
              </a:rPr>
              <a:t>y </a:t>
            </a:r>
            <a:r>
              <a:rPr sz="2000" b="1" spc="-5" dirty="0">
                <a:latin typeface="Cambria"/>
                <a:cs typeface="Cambria"/>
              </a:rPr>
              <a:t>membagi </a:t>
            </a:r>
            <a:r>
              <a:rPr sz="2000" b="1" dirty="0">
                <a:latin typeface="Cambria"/>
                <a:cs typeface="Cambria"/>
              </a:rPr>
              <a:t>penampang</a:t>
            </a:r>
            <a:r>
              <a:rPr sz="2000" b="1" spc="350" dirty="0">
                <a:latin typeface="Cambria"/>
                <a:cs typeface="Cambria"/>
              </a:rPr>
              <a:t> </a:t>
            </a:r>
            <a:r>
              <a:rPr sz="2000" b="1" dirty="0">
                <a:latin typeface="Cambria"/>
                <a:cs typeface="Cambria"/>
              </a:rPr>
              <a:t>sama  </a:t>
            </a:r>
            <a:r>
              <a:rPr sz="2000" b="1" spc="-35" dirty="0">
                <a:latin typeface="Cambria"/>
                <a:cs typeface="Cambria"/>
              </a:rPr>
              <a:t>besar, </a:t>
            </a:r>
            <a:r>
              <a:rPr sz="2000" b="1" spc="-5" dirty="0">
                <a:latin typeface="Cambria"/>
                <a:cs typeface="Cambria"/>
              </a:rPr>
              <a:t>sehingga </a:t>
            </a:r>
            <a:r>
              <a:rPr sz="2000" b="1" dirty="0">
                <a:latin typeface="Cambria"/>
                <a:cs typeface="Cambria"/>
              </a:rPr>
              <a:t>sumbu x </a:t>
            </a:r>
            <a:r>
              <a:rPr sz="2000" b="1" spc="-5" dirty="0">
                <a:latin typeface="Cambria"/>
                <a:cs typeface="Cambria"/>
              </a:rPr>
              <a:t>dan </a:t>
            </a:r>
            <a:r>
              <a:rPr sz="2000" b="1" dirty="0">
                <a:latin typeface="Cambria"/>
                <a:cs typeface="Cambria"/>
              </a:rPr>
              <a:t>sumbu y </a:t>
            </a:r>
            <a:r>
              <a:rPr sz="2000" b="1" spc="-5" dirty="0">
                <a:latin typeface="Cambria"/>
                <a:cs typeface="Cambria"/>
              </a:rPr>
              <a:t>disebut </a:t>
            </a:r>
            <a:r>
              <a:rPr sz="2000" b="1" dirty="0">
                <a:solidFill>
                  <a:srgbClr val="FF0000"/>
                </a:solidFill>
                <a:latin typeface="Cambria"/>
                <a:cs typeface="Cambria"/>
              </a:rPr>
              <a:t>sumbu  </a:t>
            </a:r>
            <a:r>
              <a:rPr sz="2000" b="1" spc="-5" dirty="0">
                <a:solidFill>
                  <a:srgbClr val="FF0000"/>
                </a:solidFill>
                <a:latin typeface="Cambria"/>
                <a:cs typeface="Cambria"/>
              </a:rPr>
              <a:t>simetri.</a:t>
            </a:r>
            <a:endParaRPr sz="2000">
              <a:latin typeface="Cambria"/>
              <a:cs typeface="Cambria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55600" algn="l"/>
              </a:tabLst>
            </a:pPr>
            <a:r>
              <a:rPr sz="2000" b="1" dirty="0">
                <a:latin typeface="Cambria"/>
                <a:cs typeface="Cambria"/>
              </a:rPr>
              <a:t>Jika suatu penampang </a:t>
            </a:r>
            <a:r>
              <a:rPr sz="2000" b="1" spc="-15" dirty="0">
                <a:latin typeface="Cambria"/>
                <a:cs typeface="Cambria"/>
              </a:rPr>
              <a:t>mempunyai </a:t>
            </a:r>
            <a:r>
              <a:rPr sz="2000" b="1" dirty="0">
                <a:latin typeface="Cambria"/>
                <a:cs typeface="Cambria"/>
              </a:rPr>
              <a:t>sumbu </a:t>
            </a:r>
            <a:r>
              <a:rPr sz="2000" b="1" spc="-5" dirty="0">
                <a:latin typeface="Cambria"/>
                <a:cs typeface="Cambria"/>
              </a:rPr>
              <a:t>simetri,  maka </a:t>
            </a:r>
            <a:r>
              <a:rPr sz="2000" b="1" dirty="0">
                <a:latin typeface="Cambria"/>
                <a:cs typeface="Cambria"/>
              </a:rPr>
              <a:t>sumbu </a:t>
            </a:r>
            <a:r>
              <a:rPr sz="2000" b="1" spc="-5" dirty="0">
                <a:latin typeface="Cambria"/>
                <a:cs typeface="Cambria"/>
              </a:rPr>
              <a:t>tersebut dan </a:t>
            </a:r>
            <a:r>
              <a:rPr sz="2000" b="1" dirty="0">
                <a:latin typeface="Cambria"/>
                <a:cs typeface="Cambria"/>
              </a:rPr>
              <a:t>sumbu </a:t>
            </a:r>
            <a:r>
              <a:rPr sz="2000" b="1" spc="-20" dirty="0">
                <a:latin typeface="Cambria"/>
                <a:cs typeface="Cambria"/>
              </a:rPr>
              <a:t>lainnya </a:t>
            </a:r>
            <a:r>
              <a:rPr sz="2000" b="1" spc="-15" dirty="0">
                <a:latin typeface="Cambria"/>
                <a:cs typeface="Cambria"/>
              </a:rPr>
              <a:t>yang  </a:t>
            </a:r>
            <a:r>
              <a:rPr sz="2000" b="1" spc="-5" dirty="0">
                <a:latin typeface="Cambria"/>
                <a:cs typeface="Cambria"/>
              </a:rPr>
              <a:t>tegak lurus </a:t>
            </a:r>
            <a:r>
              <a:rPr sz="2000" b="1" dirty="0">
                <a:latin typeface="Cambria"/>
                <a:cs typeface="Cambria"/>
              </a:rPr>
              <a:t>sumbu tersebut disebut </a:t>
            </a:r>
            <a:r>
              <a:rPr sz="2000" b="1" spc="5" dirty="0">
                <a:solidFill>
                  <a:srgbClr val="FF0000"/>
                </a:solidFill>
                <a:latin typeface="Cambria"/>
                <a:cs typeface="Cambria"/>
              </a:rPr>
              <a:t>sumbu</a:t>
            </a:r>
            <a:r>
              <a:rPr sz="2000" b="1" spc="-19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mbria"/>
                <a:cs typeface="Cambria"/>
              </a:rPr>
              <a:t>utama</a:t>
            </a:r>
            <a:r>
              <a:rPr sz="2000" b="1" spc="-5" dirty="0">
                <a:latin typeface="Cambria"/>
                <a:cs typeface="Cambria"/>
              </a:rPr>
              <a:t>.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43783" y="908303"/>
            <a:ext cx="3070860" cy="2785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39211" y="903732"/>
            <a:ext cx="3080385" cy="2795270"/>
          </a:xfrm>
          <a:custGeom>
            <a:avLst/>
            <a:gdLst/>
            <a:ahLst/>
            <a:cxnLst/>
            <a:rect l="l" t="t" r="r" b="b"/>
            <a:pathLst>
              <a:path w="3080385" h="2795270">
                <a:moveTo>
                  <a:pt x="0" y="2795016"/>
                </a:moveTo>
                <a:lnTo>
                  <a:pt x="3080004" y="2795016"/>
                </a:lnTo>
                <a:lnTo>
                  <a:pt x="3080004" y="0"/>
                </a:lnTo>
                <a:lnTo>
                  <a:pt x="0" y="0"/>
                </a:lnTo>
                <a:lnTo>
                  <a:pt x="0" y="2795016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9643" y="1117853"/>
            <a:ext cx="6665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56210" algn="l"/>
              </a:tabLst>
            </a:pPr>
            <a:r>
              <a:rPr sz="1800" b="1" spc="-5" dirty="0">
                <a:latin typeface="Arial"/>
                <a:cs typeface="Arial"/>
              </a:rPr>
              <a:t>SUMBU </a:t>
            </a:r>
            <a:r>
              <a:rPr sz="1800" b="1" dirty="0">
                <a:latin typeface="Arial"/>
                <a:cs typeface="Arial"/>
              </a:rPr>
              <a:t>SIMETRI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Sumbu simetri membagi penampang simetri sama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besar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0143" y="1666747"/>
            <a:ext cx="33572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Contoh </a:t>
            </a:r>
            <a:r>
              <a:rPr sz="1800" dirty="0">
                <a:latin typeface="Arial"/>
                <a:cs typeface="Arial"/>
              </a:rPr>
              <a:t>: </a:t>
            </a:r>
            <a:r>
              <a:rPr sz="1800" spc="-5" dirty="0">
                <a:latin typeface="Arial"/>
                <a:cs typeface="Arial"/>
              </a:rPr>
              <a:t>sb. </a:t>
            </a:r>
            <a:r>
              <a:rPr sz="1800" dirty="0">
                <a:latin typeface="Arial"/>
                <a:cs typeface="Arial"/>
              </a:rPr>
              <a:t>x </a:t>
            </a:r>
            <a:r>
              <a:rPr sz="1800" spc="-5" dirty="0">
                <a:latin typeface="Arial"/>
                <a:cs typeface="Arial"/>
              </a:rPr>
              <a:t>dan </a:t>
            </a:r>
            <a:r>
              <a:rPr sz="1800" dirty="0">
                <a:latin typeface="Arial"/>
                <a:cs typeface="Arial"/>
              </a:rPr>
              <a:t>y = </a:t>
            </a:r>
            <a:r>
              <a:rPr sz="1800" spc="-5" dirty="0">
                <a:latin typeface="Arial"/>
                <a:cs typeface="Arial"/>
              </a:rPr>
              <a:t>sb.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simetri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643" y="3038602"/>
            <a:ext cx="64750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indent="-14351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56210" algn="l"/>
              </a:tabLst>
            </a:pPr>
            <a:r>
              <a:rPr sz="1800" b="1" spc="-5" dirty="0">
                <a:latin typeface="Arial"/>
                <a:cs typeface="Arial"/>
              </a:rPr>
              <a:t>SUMBU </a:t>
            </a:r>
            <a:r>
              <a:rPr sz="1800" b="1" spc="-40" dirty="0">
                <a:latin typeface="Arial"/>
                <a:cs typeface="Arial"/>
              </a:rPr>
              <a:t>UTAMA</a:t>
            </a:r>
            <a:endParaRPr sz="1800">
              <a:latin typeface="Arial"/>
              <a:cs typeface="Arial"/>
            </a:endParaRPr>
          </a:p>
          <a:p>
            <a:pPr marL="139065" marR="5080" indent="7874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Sumbu </a:t>
            </a:r>
            <a:r>
              <a:rPr sz="1800" spc="-10" dirty="0">
                <a:latin typeface="Arial"/>
                <a:cs typeface="Arial"/>
              </a:rPr>
              <a:t>yang menghasilkan </a:t>
            </a:r>
            <a:r>
              <a:rPr sz="1800" spc="-5" dirty="0">
                <a:latin typeface="Arial"/>
                <a:cs typeface="Arial"/>
              </a:rPr>
              <a:t>product of </a:t>
            </a:r>
            <a:r>
              <a:rPr sz="1800" spc="-10" dirty="0">
                <a:latin typeface="Arial"/>
                <a:cs typeface="Arial"/>
              </a:rPr>
              <a:t>inersia </a:t>
            </a:r>
            <a:r>
              <a:rPr sz="1800" dirty="0">
                <a:latin typeface="Arial"/>
                <a:cs typeface="Arial"/>
              </a:rPr>
              <a:t>: </a:t>
            </a:r>
            <a:r>
              <a:rPr sz="1800" spc="-10" dirty="0">
                <a:latin typeface="Arial"/>
                <a:cs typeface="Arial"/>
              </a:rPr>
              <a:t>Ix’y’ </a:t>
            </a:r>
            <a:r>
              <a:rPr sz="1800" dirty="0">
                <a:latin typeface="Arial"/>
                <a:cs typeface="Arial"/>
              </a:rPr>
              <a:t>= 0  </a:t>
            </a:r>
            <a:r>
              <a:rPr sz="1800" spc="-5" dirty="0">
                <a:latin typeface="Arial"/>
                <a:cs typeface="Arial"/>
              </a:rPr>
              <a:t>dan saling tegak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lurus</a:t>
            </a:r>
            <a:endParaRPr sz="180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Contoh</a:t>
            </a:r>
            <a:r>
              <a:rPr sz="1800" dirty="0">
                <a:latin typeface="Arial"/>
                <a:cs typeface="Arial"/>
              </a:rPr>
              <a:t> :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643" y="4135577"/>
            <a:ext cx="2860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sumbu </a:t>
            </a:r>
            <a:r>
              <a:rPr sz="1800" spc="-10" dirty="0">
                <a:latin typeface="Arial"/>
                <a:cs typeface="Arial"/>
              </a:rPr>
              <a:t>x’ dan </a:t>
            </a:r>
            <a:r>
              <a:rPr sz="1800" spc="-15" dirty="0">
                <a:latin typeface="Arial"/>
                <a:cs typeface="Arial"/>
              </a:rPr>
              <a:t>y’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sb.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utama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50129" y="2109977"/>
            <a:ext cx="838200" cy="609600"/>
          </a:xfrm>
          <a:custGeom>
            <a:avLst/>
            <a:gdLst/>
            <a:ahLst/>
            <a:cxnLst/>
            <a:rect l="l" t="t" r="r" b="b"/>
            <a:pathLst>
              <a:path w="838200" h="609600">
                <a:moveTo>
                  <a:pt x="0" y="609600"/>
                </a:moveTo>
                <a:lnTo>
                  <a:pt x="838200" y="609600"/>
                </a:lnTo>
                <a:lnTo>
                  <a:pt x="8382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8956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55514" y="1805177"/>
            <a:ext cx="0" cy="1295400"/>
          </a:xfrm>
          <a:custGeom>
            <a:avLst/>
            <a:gdLst/>
            <a:ahLst/>
            <a:cxnLst/>
            <a:rect l="l" t="t" r="r" b="b"/>
            <a:pathLst>
              <a:path h="1295400">
                <a:moveTo>
                  <a:pt x="0" y="0"/>
                </a:moveTo>
                <a:lnTo>
                  <a:pt x="0" y="1295400"/>
                </a:lnTo>
              </a:path>
            </a:pathLst>
          </a:custGeom>
          <a:ln w="28956">
            <a:solidFill>
              <a:srgbClr val="80808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94503" y="1694179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03014" y="4912614"/>
            <a:ext cx="1066800" cy="838200"/>
          </a:xfrm>
          <a:custGeom>
            <a:avLst/>
            <a:gdLst/>
            <a:ahLst/>
            <a:cxnLst/>
            <a:rect l="l" t="t" r="r" b="b"/>
            <a:pathLst>
              <a:path w="1066800" h="838200">
                <a:moveTo>
                  <a:pt x="0" y="838200"/>
                </a:moveTo>
                <a:lnTo>
                  <a:pt x="1066800" y="838200"/>
                </a:lnTo>
                <a:lnTo>
                  <a:pt x="10668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ln w="28956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08220" y="5356097"/>
            <a:ext cx="1409065" cy="0"/>
          </a:xfrm>
          <a:custGeom>
            <a:avLst/>
            <a:gdLst/>
            <a:ahLst/>
            <a:cxnLst/>
            <a:rect l="l" t="t" r="r" b="b"/>
            <a:pathLst>
              <a:path w="1409064">
                <a:moveTo>
                  <a:pt x="0" y="0"/>
                </a:moveTo>
                <a:lnTo>
                  <a:pt x="1408938" y="0"/>
                </a:lnTo>
              </a:path>
            </a:pathLst>
          </a:custGeom>
          <a:ln w="28956">
            <a:solidFill>
              <a:srgbClr val="80808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07358" y="5356097"/>
            <a:ext cx="738505" cy="0"/>
          </a:xfrm>
          <a:custGeom>
            <a:avLst/>
            <a:gdLst/>
            <a:ahLst/>
            <a:cxnLst/>
            <a:rect l="l" t="t" r="r" b="b"/>
            <a:pathLst>
              <a:path w="738504">
                <a:moveTo>
                  <a:pt x="0" y="0"/>
                </a:moveTo>
                <a:lnTo>
                  <a:pt x="738377" y="0"/>
                </a:lnTo>
              </a:path>
            </a:pathLst>
          </a:custGeom>
          <a:ln w="28956">
            <a:solidFill>
              <a:srgbClr val="80808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60214" y="4379214"/>
            <a:ext cx="33655" cy="1663064"/>
          </a:xfrm>
          <a:custGeom>
            <a:avLst/>
            <a:gdLst/>
            <a:ahLst/>
            <a:cxnLst/>
            <a:rect l="l" t="t" r="r" b="b"/>
            <a:pathLst>
              <a:path w="33654" h="1663064">
                <a:moveTo>
                  <a:pt x="0" y="0"/>
                </a:moveTo>
                <a:lnTo>
                  <a:pt x="33527" y="1662684"/>
                </a:lnTo>
              </a:path>
            </a:pathLst>
          </a:custGeom>
          <a:ln w="28955">
            <a:solidFill>
              <a:srgbClr val="80808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051930" y="5321046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79494" y="4583684"/>
            <a:ext cx="1442720" cy="1399540"/>
          </a:xfrm>
          <a:custGeom>
            <a:avLst/>
            <a:gdLst/>
            <a:ahLst/>
            <a:cxnLst/>
            <a:rect l="l" t="t" r="r" b="b"/>
            <a:pathLst>
              <a:path w="1442720" h="1399539">
                <a:moveTo>
                  <a:pt x="0" y="735076"/>
                </a:moveTo>
                <a:lnTo>
                  <a:pt x="900048" y="0"/>
                </a:lnTo>
                <a:lnTo>
                  <a:pt x="1442211" y="663956"/>
                </a:lnTo>
                <a:lnTo>
                  <a:pt x="542163" y="1399019"/>
                </a:lnTo>
                <a:lnTo>
                  <a:pt x="0" y="735076"/>
                </a:lnTo>
                <a:close/>
              </a:path>
            </a:pathLst>
          </a:custGeom>
          <a:ln w="28575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16502" y="4594097"/>
            <a:ext cx="1600200" cy="1447800"/>
          </a:xfrm>
          <a:custGeom>
            <a:avLst/>
            <a:gdLst/>
            <a:ahLst/>
            <a:cxnLst/>
            <a:rect l="l" t="t" r="r" b="b"/>
            <a:pathLst>
              <a:path w="1600200" h="1447800">
                <a:moveTo>
                  <a:pt x="0" y="1447799"/>
                </a:moveTo>
                <a:lnTo>
                  <a:pt x="1600200" y="0"/>
                </a:lnTo>
              </a:path>
            </a:pathLst>
          </a:custGeom>
          <a:ln w="28956">
            <a:solidFill>
              <a:srgbClr val="0000CC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59529" y="4545329"/>
            <a:ext cx="1828800" cy="1600200"/>
          </a:xfrm>
          <a:custGeom>
            <a:avLst/>
            <a:gdLst/>
            <a:ahLst/>
            <a:cxnLst/>
            <a:rect l="l" t="t" r="r" b="b"/>
            <a:pathLst>
              <a:path w="1828800" h="1600200">
                <a:moveTo>
                  <a:pt x="0" y="0"/>
                </a:moveTo>
                <a:lnTo>
                  <a:pt x="1828800" y="1600200"/>
                </a:lnTo>
              </a:path>
            </a:pathLst>
          </a:custGeom>
          <a:ln w="28956">
            <a:solidFill>
              <a:srgbClr val="0000CC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819525" y="4177665"/>
            <a:ext cx="184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y’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32350" y="4314190"/>
            <a:ext cx="981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6450" algn="l"/>
              </a:tabLst>
            </a:pPr>
            <a:r>
              <a:rPr sz="1800" dirty="0">
                <a:latin typeface="Arial"/>
                <a:cs typeface="Arial"/>
              </a:rPr>
              <a:t>y	</a:t>
            </a:r>
            <a:r>
              <a:rPr sz="1800" spc="-15" dirty="0">
                <a:latin typeface="Arial"/>
                <a:cs typeface="Arial"/>
              </a:rPr>
              <a:t>x‘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00009" y="6275323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Lucida Console"/>
                <a:cs typeface="Lucida Console"/>
              </a:rPr>
              <a:t>Atit_2007</a:t>
            </a:r>
            <a:endParaRPr sz="1200">
              <a:latin typeface="Lucida Console"/>
              <a:cs typeface="Lucida Consol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443221" y="2414777"/>
            <a:ext cx="2209800" cy="0"/>
          </a:xfrm>
          <a:custGeom>
            <a:avLst/>
            <a:gdLst/>
            <a:ahLst/>
            <a:cxnLst/>
            <a:rect l="l" t="t" r="r" b="b"/>
            <a:pathLst>
              <a:path w="2209800">
                <a:moveTo>
                  <a:pt x="0" y="0"/>
                </a:moveTo>
                <a:lnTo>
                  <a:pt x="2209800" y="0"/>
                </a:lnTo>
              </a:path>
            </a:pathLst>
          </a:custGeom>
          <a:ln w="28956">
            <a:solidFill>
              <a:srgbClr val="80808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486905" y="2380234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6523" y="259079"/>
            <a:ext cx="4503420" cy="3512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8267" y="4102989"/>
            <a:ext cx="6252845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Arial"/>
                <a:cs typeface="Arial"/>
              </a:rPr>
              <a:t>Sumbu </a:t>
            </a:r>
            <a:r>
              <a:rPr sz="2000" b="1" dirty="0">
                <a:latin typeface="Arial"/>
                <a:cs typeface="Arial"/>
              </a:rPr>
              <a:t>X dan Y bukan </a:t>
            </a:r>
            <a:r>
              <a:rPr sz="2000" b="1" spc="-5" dirty="0">
                <a:latin typeface="Arial"/>
                <a:cs typeface="Arial"/>
              </a:rPr>
              <a:t>sumbu utama </a:t>
            </a:r>
            <a:r>
              <a:rPr sz="2000" b="1" dirty="0">
                <a:latin typeface="Arial"/>
                <a:cs typeface="Arial"/>
              </a:rPr>
              <a:t>sehingga </a:t>
            </a:r>
            <a:r>
              <a:rPr sz="2000" b="1" i="1" spc="-5" dirty="0">
                <a:latin typeface="Arial"/>
                <a:cs typeface="Arial"/>
              </a:rPr>
              <a:t>Ixy</a:t>
            </a:r>
            <a:r>
              <a:rPr sz="2000" b="1" i="1" spc="-2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≠</a:t>
            </a:r>
            <a:endParaRPr sz="20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0. Untuk </a:t>
            </a:r>
            <a:r>
              <a:rPr sz="2000" b="1" spc="-5" dirty="0">
                <a:latin typeface="Arial"/>
                <a:cs typeface="Arial"/>
              </a:rPr>
              <a:t>menentukan </a:t>
            </a:r>
            <a:r>
              <a:rPr sz="2000" b="1" dirty="0">
                <a:latin typeface="Arial"/>
                <a:cs typeface="Arial"/>
              </a:rPr>
              <a:t>sumbu </a:t>
            </a:r>
            <a:r>
              <a:rPr sz="2000" b="1" spc="-5" dirty="0">
                <a:latin typeface="Arial"/>
                <a:cs typeface="Arial"/>
              </a:rPr>
              <a:t>utama, </a:t>
            </a:r>
            <a:r>
              <a:rPr sz="2000" b="1" dirty="0">
                <a:latin typeface="Arial"/>
                <a:cs typeface="Arial"/>
              </a:rPr>
              <a:t>X dan </a:t>
            </a:r>
            <a:r>
              <a:rPr sz="2000" b="1" spc="-5" dirty="0">
                <a:latin typeface="Arial"/>
                <a:cs typeface="Arial"/>
              </a:rPr>
              <a:t>sumbu  </a:t>
            </a:r>
            <a:r>
              <a:rPr sz="2000" b="1" dirty="0">
                <a:latin typeface="Arial"/>
                <a:cs typeface="Arial"/>
              </a:rPr>
              <a:t>Y </a:t>
            </a:r>
            <a:r>
              <a:rPr sz="2000" b="1" spc="-5" dirty="0">
                <a:latin typeface="Arial"/>
                <a:cs typeface="Arial"/>
              </a:rPr>
              <a:t>dirotasikan </a:t>
            </a:r>
            <a:r>
              <a:rPr sz="2000" b="1" dirty="0">
                <a:latin typeface="Arial"/>
                <a:cs typeface="Arial"/>
              </a:rPr>
              <a:t>sebesar ø sehingga menjadi sumbu  </a:t>
            </a:r>
            <a:r>
              <a:rPr sz="2000" b="1" spc="-5" dirty="0">
                <a:latin typeface="Arial"/>
                <a:cs typeface="Arial"/>
              </a:rPr>
              <a:t>X’ </a:t>
            </a:r>
            <a:r>
              <a:rPr sz="2000" b="1" dirty="0">
                <a:latin typeface="Arial"/>
                <a:cs typeface="Arial"/>
              </a:rPr>
              <a:t>dan Y </a:t>
            </a:r>
            <a:r>
              <a:rPr sz="2000" b="1" dirty="0">
                <a:latin typeface="Wingdings"/>
                <a:cs typeface="Wingdings"/>
              </a:rPr>
              <a:t>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Arial"/>
                <a:cs typeface="Arial"/>
              </a:rPr>
              <a:t>tidak </a:t>
            </a:r>
            <a:r>
              <a:rPr sz="2000" b="1" spc="-5" dirty="0">
                <a:latin typeface="Arial"/>
                <a:cs typeface="Arial"/>
              </a:rPr>
              <a:t>semua </a:t>
            </a:r>
            <a:r>
              <a:rPr sz="2000" b="1" dirty="0">
                <a:latin typeface="Arial"/>
                <a:cs typeface="Arial"/>
              </a:rPr>
              <a:t>sumbu utama </a:t>
            </a:r>
            <a:r>
              <a:rPr sz="2000" b="1" spc="-5" dirty="0">
                <a:latin typeface="Arial"/>
                <a:cs typeface="Arial"/>
              </a:rPr>
              <a:t>menjadi  </a:t>
            </a:r>
            <a:r>
              <a:rPr sz="2000" b="1" dirty="0">
                <a:latin typeface="Arial"/>
                <a:cs typeface="Arial"/>
              </a:rPr>
              <a:t>sumbu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simetri.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91228" y="1267967"/>
            <a:ext cx="4535424" cy="3240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43471" y="2060448"/>
            <a:ext cx="866140" cy="361315"/>
          </a:xfrm>
          <a:custGeom>
            <a:avLst/>
            <a:gdLst/>
            <a:ahLst/>
            <a:cxnLst/>
            <a:rect l="l" t="t" r="r" b="b"/>
            <a:pathLst>
              <a:path w="866140" h="361314">
                <a:moveTo>
                  <a:pt x="0" y="361188"/>
                </a:moveTo>
                <a:lnTo>
                  <a:pt x="865631" y="361188"/>
                </a:lnTo>
                <a:lnTo>
                  <a:pt x="865631" y="0"/>
                </a:lnTo>
                <a:lnTo>
                  <a:pt x="0" y="0"/>
                </a:lnTo>
                <a:lnTo>
                  <a:pt x="0" y="361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43471" y="2060448"/>
            <a:ext cx="866140" cy="361315"/>
          </a:xfrm>
          <a:custGeom>
            <a:avLst/>
            <a:gdLst/>
            <a:ahLst/>
            <a:cxnLst/>
            <a:rect l="l" t="t" r="r" b="b"/>
            <a:pathLst>
              <a:path w="866140" h="361314">
                <a:moveTo>
                  <a:pt x="0" y="361188"/>
                </a:moveTo>
                <a:lnTo>
                  <a:pt x="865631" y="361188"/>
                </a:lnTo>
                <a:lnTo>
                  <a:pt x="865631" y="0"/>
                </a:lnTo>
                <a:lnTo>
                  <a:pt x="0" y="0"/>
                </a:lnTo>
                <a:lnTo>
                  <a:pt x="0" y="361188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16623" y="3238500"/>
            <a:ext cx="864235" cy="360045"/>
          </a:xfrm>
          <a:custGeom>
            <a:avLst/>
            <a:gdLst/>
            <a:ahLst/>
            <a:cxnLst/>
            <a:rect l="l" t="t" r="r" b="b"/>
            <a:pathLst>
              <a:path w="864234" h="360045">
                <a:moveTo>
                  <a:pt x="0" y="359663"/>
                </a:moveTo>
                <a:lnTo>
                  <a:pt x="864107" y="359663"/>
                </a:lnTo>
                <a:lnTo>
                  <a:pt x="864107" y="0"/>
                </a:lnTo>
                <a:lnTo>
                  <a:pt x="0" y="0"/>
                </a:lnTo>
                <a:lnTo>
                  <a:pt x="0" y="3596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16623" y="3238500"/>
            <a:ext cx="864235" cy="360045"/>
          </a:xfrm>
          <a:custGeom>
            <a:avLst/>
            <a:gdLst/>
            <a:ahLst/>
            <a:cxnLst/>
            <a:rect l="l" t="t" r="r" b="b"/>
            <a:pathLst>
              <a:path w="864234" h="360045">
                <a:moveTo>
                  <a:pt x="0" y="359663"/>
                </a:moveTo>
                <a:lnTo>
                  <a:pt x="864107" y="359663"/>
                </a:lnTo>
                <a:lnTo>
                  <a:pt x="864107" y="0"/>
                </a:lnTo>
                <a:lnTo>
                  <a:pt x="0" y="0"/>
                </a:lnTo>
                <a:lnTo>
                  <a:pt x="0" y="359663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43471" y="3691128"/>
            <a:ext cx="866140" cy="360045"/>
          </a:xfrm>
          <a:custGeom>
            <a:avLst/>
            <a:gdLst/>
            <a:ahLst/>
            <a:cxnLst/>
            <a:rect l="l" t="t" r="r" b="b"/>
            <a:pathLst>
              <a:path w="866140" h="360045">
                <a:moveTo>
                  <a:pt x="0" y="359664"/>
                </a:moveTo>
                <a:lnTo>
                  <a:pt x="865631" y="359664"/>
                </a:lnTo>
                <a:lnTo>
                  <a:pt x="865631" y="0"/>
                </a:lnTo>
                <a:lnTo>
                  <a:pt x="0" y="0"/>
                </a:lnTo>
                <a:lnTo>
                  <a:pt x="0" y="359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43471" y="3691128"/>
            <a:ext cx="866140" cy="360045"/>
          </a:xfrm>
          <a:custGeom>
            <a:avLst/>
            <a:gdLst/>
            <a:ahLst/>
            <a:cxnLst/>
            <a:rect l="l" t="t" r="r" b="b"/>
            <a:pathLst>
              <a:path w="866140" h="360045">
                <a:moveTo>
                  <a:pt x="0" y="359664"/>
                </a:moveTo>
                <a:lnTo>
                  <a:pt x="865631" y="359664"/>
                </a:lnTo>
                <a:lnTo>
                  <a:pt x="865631" y="0"/>
                </a:lnTo>
                <a:lnTo>
                  <a:pt x="0" y="0"/>
                </a:lnTo>
                <a:lnTo>
                  <a:pt x="0" y="35966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43471" y="4651247"/>
            <a:ext cx="866140" cy="361315"/>
          </a:xfrm>
          <a:custGeom>
            <a:avLst/>
            <a:gdLst/>
            <a:ahLst/>
            <a:cxnLst/>
            <a:rect l="l" t="t" r="r" b="b"/>
            <a:pathLst>
              <a:path w="866140" h="361314">
                <a:moveTo>
                  <a:pt x="0" y="361188"/>
                </a:moveTo>
                <a:lnTo>
                  <a:pt x="865631" y="361188"/>
                </a:lnTo>
                <a:lnTo>
                  <a:pt x="865631" y="0"/>
                </a:lnTo>
                <a:lnTo>
                  <a:pt x="0" y="0"/>
                </a:lnTo>
                <a:lnTo>
                  <a:pt x="0" y="361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43471" y="4651247"/>
            <a:ext cx="866140" cy="361315"/>
          </a:xfrm>
          <a:custGeom>
            <a:avLst/>
            <a:gdLst/>
            <a:ahLst/>
            <a:cxnLst/>
            <a:rect l="l" t="t" r="r" b="b"/>
            <a:pathLst>
              <a:path w="866140" h="361314">
                <a:moveTo>
                  <a:pt x="0" y="361188"/>
                </a:moveTo>
                <a:lnTo>
                  <a:pt x="865631" y="361188"/>
                </a:lnTo>
                <a:lnTo>
                  <a:pt x="865631" y="0"/>
                </a:lnTo>
                <a:lnTo>
                  <a:pt x="0" y="0"/>
                </a:lnTo>
                <a:lnTo>
                  <a:pt x="0" y="361188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16623" y="6021323"/>
            <a:ext cx="864235" cy="361315"/>
          </a:xfrm>
          <a:custGeom>
            <a:avLst/>
            <a:gdLst/>
            <a:ahLst/>
            <a:cxnLst/>
            <a:rect l="l" t="t" r="r" b="b"/>
            <a:pathLst>
              <a:path w="864234" h="361314">
                <a:moveTo>
                  <a:pt x="0" y="361188"/>
                </a:moveTo>
                <a:lnTo>
                  <a:pt x="864107" y="361188"/>
                </a:lnTo>
                <a:lnTo>
                  <a:pt x="864107" y="0"/>
                </a:lnTo>
                <a:lnTo>
                  <a:pt x="0" y="0"/>
                </a:lnTo>
                <a:lnTo>
                  <a:pt x="0" y="3611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16623" y="6021323"/>
            <a:ext cx="864235" cy="361315"/>
          </a:xfrm>
          <a:custGeom>
            <a:avLst/>
            <a:gdLst/>
            <a:ahLst/>
            <a:cxnLst/>
            <a:rect l="l" t="t" r="r" b="b"/>
            <a:pathLst>
              <a:path w="864234" h="361314">
                <a:moveTo>
                  <a:pt x="0" y="361188"/>
                </a:moveTo>
                <a:lnTo>
                  <a:pt x="864107" y="361188"/>
                </a:lnTo>
                <a:lnTo>
                  <a:pt x="864107" y="0"/>
                </a:lnTo>
                <a:lnTo>
                  <a:pt x="0" y="0"/>
                </a:lnTo>
                <a:lnTo>
                  <a:pt x="0" y="361188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56303" y="2085213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(1)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27246" y="3083433"/>
            <a:ext cx="1134110" cy="912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(2)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35602" y="4676647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(4)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45228" y="5936691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(5)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08048" y="4005071"/>
            <a:ext cx="576580" cy="504825"/>
          </a:xfrm>
          <a:prstGeom prst="rect">
            <a:avLst/>
          </a:prstGeom>
          <a:solidFill>
            <a:srgbClr val="FFFFFF"/>
          </a:solidFill>
          <a:ln w="12191">
            <a:solidFill>
              <a:srgbClr val="F1F1F1"/>
            </a:solidFill>
          </a:ln>
        </p:spPr>
        <p:txBody>
          <a:bodyPr vert="horz" wrap="square" lIns="0" tIns="110490" rIns="0" bIns="0" rtlCol="0">
            <a:spAutoFit/>
          </a:bodyPr>
          <a:lstStyle/>
          <a:p>
            <a:pPr marL="148590">
              <a:lnSpc>
                <a:spcPct val="100000"/>
              </a:lnSpc>
              <a:spcBef>
                <a:spcPts val="87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(1)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03603" y="5012435"/>
            <a:ext cx="502920" cy="368935"/>
          </a:xfrm>
          <a:prstGeom prst="rect">
            <a:avLst/>
          </a:prstGeom>
          <a:solidFill>
            <a:srgbClr val="FFFFFF"/>
          </a:solidFill>
          <a:ln w="12191">
            <a:solidFill>
              <a:srgbClr val="F1F1F1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11760">
              <a:lnSpc>
                <a:spcPct val="100000"/>
              </a:lnSpc>
              <a:spcBef>
                <a:spcPts val="330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05555" y="5052059"/>
            <a:ext cx="532130" cy="342900"/>
          </a:xfrm>
          <a:prstGeom prst="rect">
            <a:avLst/>
          </a:prstGeom>
          <a:solidFill>
            <a:srgbClr val="FFFFFF"/>
          </a:solidFill>
          <a:ln w="12192">
            <a:solidFill>
              <a:srgbClr val="F1F1F1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225"/>
              </a:spcBef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(4)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03603" y="6399274"/>
            <a:ext cx="502920" cy="342900"/>
          </a:xfrm>
          <a:prstGeom prst="rect">
            <a:avLst/>
          </a:prstGeom>
          <a:solidFill>
            <a:srgbClr val="FFFFFF"/>
          </a:solidFill>
          <a:ln w="12191">
            <a:solidFill>
              <a:srgbClr val="F1F1F1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142240">
              <a:lnSpc>
                <a:spcPct val="100000"/>
              </a:lnSpc>
              <a:spcBef>
                <a:spcPts val="475"/>
              </a:spcBef>
            </a:pP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(5)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419599" cy="3247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5904" y="548640"/>
            <a:ext cx="4235196" cy="248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19600" y="797051"/>
            <a:ext cx="4072128" cy="31744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4876" y="3971544"/>
            <a:ext cx="6841235" cy="1909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235952" y="4034028"/>
            <a:ext cx="431800" cy="402590"/>
          </a:xfrm>
          <a:prstGeom prst="rect">
            <a:avLst/>
          </a:prstGeom>
          <a:solidFill>
            <a:srgbClr val="FFFFFF"/>
          </a:solidFill>
          <a:ln w="12192">
            <a:solidFill>
              <a:srgbClr val="F1F1F1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710"/>
              </a:spcBef>
            </a:pP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(3)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8131" y="128964"/>
            <a:ext cx="2831311" cy="1327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5569" y="4454144"/>
            <a:ext cx="450723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30480">
              <a:lnSpc>
                <a:spcPct val="100000"/>
              </a:lnSpc>
              <a:spcBef>
                <a:spcPts val="100"/>
              </a:spcBef>
            </a:pPr>
            <a:r>
              <a:rPr sz="2000" b="1" spc="5" dirty="0">
                <a:solidFill>
                  <a:srgbClr val="9900CC"/>
                </a:solidFill>
                <a:latin typeface="Harrington"/>
                <a:cs typeface="Harrington"/>
              </a:rPr>
              <a:t>Suatu penampang </a:t>
            </a:r>
            <a:r>
              <a:rPr sz="2000" b="1" dirty="0">
                <a:solidFill>
                  <a:srgbClr val="9900CC"/>
                </a:solidFill>
                <a:latin typeface="Harrington"/>
                <a:cs typeface="Harrington"/>
              </a:rPr>
              <a:t>seperti pada</a:t>
            </a:r>
            <a:r>
              <a:rPr sz="2000" b="1" spc="-160" dirty="0">
                <a:solidFill>
                  <a:srgbClr val="9900CC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9900CC"/>
                </a:solidFill>
                <a:latin typeface="Harrington"/>
                <a:cs typeface="Harrington"/>
              </a:rPr>
              <a:t>gambar  </a:t>
            </a:r>
            <a:r>
              <a:rPr sz="2000" b="1" dirty="0">
                <a:solidFill>
                  <a:srgbClr val="9900CC"/>
                </a:solidFill>
                <a:latin typeface="Harrington"/>
                <a:cs typeface="Harrington"/>
              </a:rPr>
              <a:t>Tentukan</a:t>
            </a:r>
            <a:r>
              <a:rPr sz="2000" b="1" spc="-45" dirty="0">
                <a:solidFill>
                  <a:srgbClr val="9900CC"/>
                </a:solidFill>
                <a:latin typeface="Harrington"/>
                <a:cs typeface="Harrington"/>
              </a:rPr>
              <a:t> </a:t>
            </a:r>
            <a:r>
              <a:rPr sz="2000" b="1" spc="-5" dirty="0">
                <a:solidFill>
                  <a:srgbClr val="9900CC"/>
                </a:solid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  <a:p>
            <a:pPr marL="406400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05765" algn="l"/>
                <a:tab pos="406400" algn="l"/>
              </a:tabLst>
            </a:pPr>
            <a:r>
              <a:rPr sz="2000" b="1" spc="5" dirty="0">
                <a:solidFill>
                  <a:srgbClr val="9900CC"/>
                </a:solidFill>
                <a:latin typeface="Harrington"/>
                <a:cs typeface="Harrington"/>
              </a:rPr>
              <a:t>Letak titik </a:t>
            </a:r>
            <a:r>
              <a:rPr sz="2000" b="1" dirty="0">
                <a:solidFill>
                  <a:srgbClr val="9900CC"/>
                </a:solidFill>
                <a:latin typeface="Harrington"/>
                <a:cs typeface="Harrington"/>
              </a:rPr>
              <a:t>berat penampang</a:t>
            </a:r>
            <a:r>
              <a:rPr sz="2000" b="1" spc="-150" dirty="0">
                <a:solidFill>
                  <a:srgbClr val="9900CC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9900CC"/>
                </a:solidFill>
                <a:latin typeface="Harrington"/>
                <a:cs typeface="Harrington"/>
              </a:rPr>
              <a:t>tersebut</a:t>
            </a:r>
            <a:endParaRPr sz="2000">
              <a:latin typeface="Harrington"/>
              <a:cs typeface="Harrington"/>
            </a:endParaRPr>
          </a:p>
          <a:p>
            <a:pPr marL="406400" indent="-342900">
              <a:lnSpc>
                <a:spcPts val="2155"/>
              </a:lnSpc>
              <a:spcBef>
                <a:spcPts val="490"/>
              </a:spcBef>
              <a:buAutoNum type="arabicPeriod"/>
              <a:tabLst>
                <a:tab pos="405765" algn="l"/>
                <a:tab pos="406400" algn="l"/>
              </a:tabLst>
            </a:pPr>
            <a:r>
              <a:rPr sz="3000" b="1" spc="30" baseline="13888" dirty="0">
                <a:solidFill>
                  <a:srgbClr val="9900CC"/>
                </a:solidFill>
                <a:latin typeface="Harrington"/>
                <a:cs typeface="Harrington"/>
              </a:rPr>
              <a:t>I</a:t>
            </a:r>
            <a:r>
              <a:rPr sz="1300" b="1" spc="20" dirty="0">
                <a:solidFill>
                  <a:srgbClr val="9900CC"/>
                </a:solidFill>
                <a:latin typeface="Harrington"/>
                <a:cs typeface="Harrington"/>
              </a:rPr>
              <a:t>max </a:t>
            </a:r>
            <a:r>
              <a:rPr sz="3000" b="1" baseline="13888" dirty="0">
                <a:solidFill>
                  <a:srgbClr val="9900CC"/>
                </a:solidFill>
                <a:latin typeface="Harrington"/>
                <a:cs typeface="Harrington"/>
              </a:rPr>
              <a:t>&amp;</a:t>
            </a:r>
            <a:r>
              <a:rPr sz="3000" b="1" spc="-82" baseline="13888" dirty="0">
                <a:solidFill>
                  <a:srgbClr val="9900CC"/>
                </a:solidFill>
                <a:latin typeface="Harrington"/>
                <a:cs typeface="Harrington"/>
              </a:rPr>
              <a:t> </a:t>
            </a:r>
            <a:r>
              <a:rPr sz="3000" b="1" spc="22" baseline="13888" dirty="0">
                <a:solidFill>
                  <a:srgbClr val="9900CC"/>
                </a:solidFill>
                <a:latin typeface="Harrington"/>
                <a:cs typeface="Harrington"/>
              </a:rPr>
              <a:t>I</a:t>
            </a:r>
            <a:r>
              <a:rPr sz="1300" b="1" spc="15" dirty="0">
                <a:solidFill>
                  <a:srgbClr val="9900CC"/>
                </a:solidFill>
                <a:latin typeface="Harrington"/>
                <a:cs typeface="Harrington"/>
              </a:rPr>
              <a:t>min</a:t>
            </a:r>
            <a:endParaRPr sz="1300">
              <a:latin typeface="Harrington"/>
              <a:cs typeface="Harrington"/>
            </a:endParaRPr>
          </a:p>
          <a:p>
            <a:pPr marL="406400" indent="-342900">
              <a:lnSpc>
                <a:spcPts val="2155"/>
              </a:lnSpc>
              <a:buAutoNum type="arabicPeriod"/>
              <a:tabLst>
                <a:tab pos="405765" algn="l"/>
                <a:tab pos="406400" algn="l"/>
              </a:tabLst>
            </a:pPr>
            <a:r>
              <a:rPr sz="2000" b="1" spc="5" dirty="0">
                <a:solidFill>
                  <a:srgbClr val="9900CC"/>
                </a:solidFill>
                <a:latin typeface="Harrington"/>
                <a:cs typeface="Harrington"/>
              </a:rPr>
              <a:t>Letak sumbu</a:t>
            </a:r>
            <a:r>
              <a:rPr sz="2000" b="1" spc="-70" dirty="0">
                <a:solidFill>
                  <a:srgbClr val="9900CC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9900CC"/>
                </a:solidFill>
                <a:latin typeface="Harrington"/>
                <a:cs typeface="Harrington"/>
              </a:rPr>
              <a:t>utama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44011" y="858011"/>
            <a:ext cx="2999232" cy="3285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921" y="53528"/>
            <a:ext cx="2576218" cy="1026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93191" y="1164081"/>
            <a:ext cx="53359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00CC"/>
                </a:solidFill>
                <a:latin typeface="Harrington"/>
                <a:cs typeface="Harrington"/>
              </a:rPr>
              <a:t>Menentukan titik </a:t>
            </a:r>
            <a:r>
              <a:rPr sz="2800" b="1" dirty="0">
                <a:solidFill>
                  <a:srgbClr val="0000CC"/>
                </a:solidFill>
                <a:latin typeface="Harrington"/>
                <a:cs typeface="Harrington"/>
              </a:rPr>
              <a:t>berat</a:t>
            </a:r>
            <a:r>
              <a:rPr sz="2800" b="1" spc="-100" dirty="0">
                <a:solidFill>
                  <a:srgbClr val="0000CC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0000CC"/>
                </a:solidFill>
                <a:latin typeface="Harrington"/>
                <a:cs typeface="Harrington"/>
              </a:rPr>
              <a:t>penampang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3392" y="1780032"/>
            <a:ext cx="5228844" cy="4824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4236" y="1435608"/>
            <a:ext cx="8542020" cy="42961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8244" y="1499616"/>
            <a:ext cx="8359140" cy="41132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194" y="1480566"/>
            <a:ext cx="8397240" cy="4151629"/>
          </a:xfrm>
          <a:custGeom>
            <a:avLst/>
            <a:gdLst/>
            <a:ahLst/>
            <a:cxnLst/>
            <a:rect l="l" t="t" r="r" b="b"/>
            <a:pathLst>
              <a:path w="8397240" h="4151629">
                <a:moveTo>
                  <a:pt x="0" y="4151376"/>
                </a:moveTo>
                <a:lnTo>
                  <a:pt x="8397240" y="4151376"/>
                </a:lnTo>
                <a:lnTo>
                  <a:pt x="8397240" y="0"/>
                </a:lnTo>
                <a:lnTo>
                  <a:pt x="0" y="0"/>
                </a:lnTo>
                <a:lnTo>
                  <a:pt x="0" y="4151376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8038" y="5036540"/>
            <a:ext cx="28511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30" dirty="0">
                <a:latin typeface="Times New Roman"/>
                <a:cs typeface="Times New Roman"/>
              </a:rPr>
              <a:t>min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60406" y="3501094"/>
            <a:ext cx="245745" cy="459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275" spc="-412" baseline="-21442" dirty="0">
                <a:latin typeface="Symbol"/>
                <a:cs typeface="Symbol"/>
              </a:rPr>
              <a:t></a:t>
            </a:r>
            <a:r>
              <a:rPr sz="1250" spc="30" dirty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4275" spc="-412" baseline="-21442" dirty="0">
                <a:latin typeface="Symbol"/>
                <a:cs typeface="Symbol"/>
              </a:rPr>
              <a:t></a:t>
            </a:r>
            <a:r>
              <a:rPr sz="1250" spc="30" dirty="0"/>
              <a:t>2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03746" y="3946147"/>
            <a:ext cx="16954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55" dirty="0">
                <a:latin typeface="Times New Roman"/>
                <a:cs typeface="Times New Roman"/>
              </a:rPr>
              <a:t>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0793" y="2998715"/>
            <a:ext cx="16954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55" dirty="0">
                <a:latin typeface="Times New Roman"/>
                <a:cs typeface="Times New Roman"/>
              </a:rPr>
              <a:t>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70706" y="3644240"/>
            <a:ext cx="1031240" cy="459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50" spc="60" dirty="0">
                <a:latin typeface="Symbol"/>
                <a:cs typeface="Symbol"/>
              </a:rPr>
              <a:t></a:t>
            </a:r>
            <a:r>
              <a:rPr sz="2150" spc="-330" dirty="0">
                <a:latin typeface="Times New Roman"/>
                <a:cs typeface="Times New Roman"/>
              </a:rPr>
              <a:t> </a:t>
            </a:r>
            <a:r>
              <a:rPr sz="2850" spc="-95" dirty="0">
                <a:latin typeface="Symbol"/>
                <a:cs typeface="Symbol"/>
              </a:rPr>
              <a:t></a:t>
            </a:r>
            <a:r>
              <a:rPr sz="2150" spc="-95" dirty="0">
                <a:latin typeface="Symbol"/>
                <a:cs typeface="Symbol"/>
              </a:rPr>
              <a:t></a:t>
            </a:r>
            <a:r>
              <a:rPr sz="2150" spc="-95" dirty="0">
                <a:latin typeface="Times New Roman"/>
                <a:cs typeface="Times New Roman"/>
              </a:rPr>
              <a:t> </a:t>
            </a:r>
            <a:r>
              <a:rPr sz="2150" spc="55" dirty="0">
                <a:latin typeface="Times New Roman"/>
                <a:cs typeface="Times New Roman"/>
              </a:rPr>
              <a:t>67,2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85913" y="3979137"/>
            <a:ext cx="13589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40" dirty="0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43854" y="3754852"/>
            <a:ext cx="227774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54555" algn="l"/>
              </a:tabLst>
            </a:pPr>
            <a:r>
              <a:rPr sz="2150" spc="40" dirty="0">
                <a:latin typeface="Symbol"/>
                <a:cs typeface="Symbol"/>
              </a:rPr>
              <a:t></a:t>
            </a:r>
            <a:r>
              <a:rPr sz="2150" spc="40" dirty="0">
                <a:latin typeface="Times New Roman"/>
                <a:cs typeface="Times New Roman"/>
              </a:rPr>
              <a:t>	</a:t>
            </a:r>
            <a:r>
              <a:rPr sz="2150" spc="4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43854" y="3979137"/>
            <a:ext cx="13589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40" dirty="0">
                <a:latin typeface="Symbol"/>
                <a:cs typeface="Symbol"/>
              </a:rPr>
              <a:t>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8454" y="3558513"/>
            <a:ext cx="242633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spc="60" baseline="-3875" dirty="0">
                <a:latin typeface="Symbol"/>
                <a:cs typeface="Symbol"/>
              </a:rPr>
              <a:t></a:t>
            </a:r>
            <a:r>
              <a:rPr sz="3225" spc="60" baseline="-3875" dirty="0">
                <a:latin typeface="Times New Roman"/>
                <a:cs typeface="Times New Roman"/>
              </a:rPr>
              <a:t> </a:t>
            </a:r>
            <a:r>
              <a:rPr sz="21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486,933 </a:t>
            </a:r>
            <a:r>
              <a:rPr sz="2150" u="sng" spc="3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2150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187,73</a:t>
            </a:r>
            <a:r>
              <a:rPr sz="2150" spc="-125" dirty="0">
                <a:latin typeface="Times New Roman"/>
                <a:cs typeface="Times New Roman"/>
              </a:rPr>
              <a:t> </a:t>
            </a:r>
            <a:r>
              <a:rPr sz="3225" spc="135" baseline="-3875" dirty="0">
                <a:latin typeface="Symbol"/>
                <a:cs typeface="Symbol"/>
              </a:rPr>
              <a:t></a:t>
            </a:r>
            <a:r>
              <a:rPr sz="1875" spc="135" baseline="57777" dirty="0">
                <a:latin typeface="Times New Roman"/>
                <a:cs typeface="Times New Roman"/>
              </a:rPr>
              <a:t>2</a:t>
            </a:r>
            <a:endParaRPr sz="1875" baseline="57777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6725" y="3731794"/>
            <a:ext cx="1835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60" dirty="0">
                <a:latin typeface="Symbol"/>
                <a:cs typeface="Symbol"/>
              </a:rPr>
              <a:t>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45219" y="3499222"/>
            <a:ext cx="1936114" cy="80073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sz="215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486,933</a:t>
            </a:r>
            <a:r>
              <a:rPr sz="21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sng" spc="4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2150" u="sng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187,73</a:t>
            </a:r>
            <a:endParaRPr sz="2150">
              <a:latin typeface="Times New Roman"/>
              <a:cs typeface="Times New Roman"/>
            </a:endParaRPr>
          </a:p>
          <a:p>
            <a:pPr marL="22225" algn="ctr">
              <a:lnSpc>
                <a:spcPct val="100000"/>
              </a:lnSpc>
              <a:spcBef>
                <a:spcPts val="470"/>
              </a:spcBef>
            </a:pPr>
            <a:r>
              <a:rPr sz="2150" spc="55" dirty="0">
                <a:latin typeface="Times New Roman"/>
                <a:cs typeface="Times New Roman"/>
              </a:rPr>
              <a:t>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05240" y="3731794"/>
            <a:ext cx="1835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60" dirty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15349" y="3031819"/>
            <a:ext cx="13589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40" dirty="0">
                <a:latin typeface="Symbol"/>
                <a:cs typeface="Symbol"/>
              </a:rPr>
              <a:t>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68681" y="2806712"/>
            <a:ext cx="108267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58850" algn="l"/>
              </a:tabLst>
            </a:pPr>
            <a:r>
              <a:rPr sz="2150" spc="40" dirty="0">
                <a:latin typeface="Symbol"/>
                <a:cs typeface="Symbol"/>
              </a:rPr>
              <a:t></a:t>
            </a:r>
            <a:r>
              <a:rPr sz="2150" spc="40" dirty="0">
                <a:latin typeface="Times New Roman"/>
                <a:cs typeface="Times New Roman"/>
              </a:rPr>
              <a:t>	</a:t>
            </a:r>
            <a:r>
              <a:rPr sz="2150" spc="40" dirty="0">
                <a:latin typeface="Symbol"/>
                <a:cs typeface="Symbol"/>
              </a:rPr>
              <a:t>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68681" y="3031819"/>
            <a:ext cx="13589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40" dirty="0">
                <a:latin typeface="Symbol"/>
                <a:cs typeface="Symbol"/>
              </a:rPr>
              <a:t>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71383" y="2783654"/>
            <a:ext cx="1835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60" dirty="0">
                <a:latin typeface="Symbol"/>
                <a:cs typeface="Symbol"/>
              </a:rPr>
              <a:t>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6713" y="2783654"/>
            <a:ext cx="18351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50" spc="60" dirty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41396" y="5355344"/>
            <a:ext cx="6738620" cy="1098550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535305" marR="43180" indent="-447040">
              <a:lnSpc>
                <a:spcPct val="62100"/>
              </a:lnSpc>
              <a:spcBef>
                <a:spcPts val="1390"/>
              </a:spcBef>
              <a:tabLst>
                <a:tab pos="1437005" algn="l"/>
                <a:tab pos="2496185" algn="l"/>
                <a:tab pos="3357245" algn="l"/>
                <a:tab pos="3836035" algn="l"/>
                <a:tab pos="5318760" algn="l"/>
              </a:tabLst>
            </a:pPr>
            <a:r>
              <a:rPr sz="2150" i="1" spc="55" dirty="0">
                <a:latin typeface="Times New Roman"/>
                <a:cs typeface="Times New Roman"/>
              </a:rPr>
              <a:t>ø 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60" dirty="0">
                <a:latin typeface="Times New Roman"/>
                <a:cs typeface="Times New Roman"/>
              </a:rPr>
              <a:t> </a:t>
            </a:r>
            <a:r>
              <a:rPr sz="3225" u="sng" spc="82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225" spc="82" baseline="34883" dirty="0">
                <a:latin typeface="Times New Roman"/>
                <a:cs typeface="Times New Roman"/>
              </a:rPr>
              <a:t> </a:t>
            </a:r>
            <a:r>
              <a:rPr sz="2150" i="1" spc="40" dirty="0">
                <a:latin typeface="Times New Roman"/>
                <a:cs typeface="Times New Roman"/>
              </a:rPr>
              <a:t>arctg</a:t>
            </a:r>
            <a:r>
              <a:rPr sz="3225" i="1" u="sng" spc="60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25" u="sng" spc="112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3225" i="1" u="sng" spc="112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Ixy </a:t>
            </a:r>
            <a:r>
              <a:rPr sz="3225" i="1" spc="112" baseline="34883" dirty="0">
                <a:latin typeface="Times New Roman"/>
                <a:cs typeface="Times New Roman"/>
              </a:rPr>
              <a:t> 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60" dirty="0">
                <a:latin typeface="Times New Roman"/>
                <a:cs typeface="Times New Roman"/>
              </a:rPr>
              <a:t> </a:t>
            </a:r>
            <a:r>
              <a:rPr sz="2150" spc="110" dirty="0">
                <a:latin typeface="Times New Roman"/>
                <a:cs typeface="Times New Roman"/>
              </a:rPr>
              <a:t> </a:t>
            </a:r>
            <a:r>
              <a:rPr sz="3225" u="sng" spc="82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3225" spc="-44" baseline="34883" dirty="0">
                <a:latin typeface="Times New Roman"/>
                <a:cs typeface="Times New Roman"/>
              </a:rPr>
              <a:t> </a:t>
            </a:r>
            <a:r>
              <a:rPr sz="2150" i="1" spc="40" dirty="0">
                <a:latin typeface="Times New Roman"/>
                <a:cs typeface="Times New Roman"/>
              </a:rPr>
              <a:t>arctg</a:t>
            </a:r>
            <a:r>
              <a:rPr sz="3225" i="1" u="sng" spc="60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3225" u="sng" spc="-67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4275" u="sng" spc="-67" baseline="2729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</a:t>
            </a:r>
            <a:r>
              <a:rPr sz="3225" u="sng" spc="-67" baseline="34883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3225" u="sng" spc="-284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25" u="sng" spc="22" baseline="3488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67,2</a:t>
            </a:r>
            <a:r>
              <a:rPr sz="4275" u="sng" spc="22" baseline="2729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</a:t>
            </a:r>
            <a:r>
              <a:rPr sz="4275" u="sng" spc="22" baseline="272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150" spc="105" dirty="0">
                <a:latin typeface="Symbol"/>
                <a:cs typeface="Symbol"/>
              </a:rPr>
              <a:t></a:t>
            </a:r>
            <a:r>
              <a:rPr sz="2150" spc="-75" dirty="0">
                <a:latin typeface="Times New Roman"/>
                <a:cs typeface="Times New Roman"/>
              </a:rPr>
              <a:t> </a:t>
            </a:r>
            <a:r>
              <a:rPr sz="2150" i="1" spc="55" dirty="0">
                <a:latin typeface="Times New Roman"/>
                <a:cs typeface="Times New Roman"/>
              </a:rPr>
              <a:t>ø</a:t>
            </a:r>
            <a:r>
              <a:rPr sz="2150" i="1" dirty="0">
                <a:latin typeface="Times New Roman"/>
                <a:cs typeface="Times New Roman"/>
              </a:rPr>
              <a:t> 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-270" dirty="0">
                <a:latin typeface="Times New Roman"/>
                <a:cs typeface="Times New Roman"/>
              </a:rPr>
              <a:t> </a:t>
            </a:r>
            <a:r>
              <a:rPr sz="2150" spc="-30" dirty="0">
                <a:latin typeface="Times New Roman"/>
                <a:cs typeface="Times New Roman"/>
              </a:rPr>
              <a:t>12,1</a:t>
            </a:r>
            <a:r>
              <a:rPr sz="1875" spc="-44" baseline="42222" dirty="0">
                <a:latin typeface="Times New Roman"/>
                <a:cs typeface="Times New Roman"/>
              </a:rPr>
              <a:t>0  </a:t>
            </a:r>
            <a:r>
              <a:rPr sz="2150" spc="55" dirty="0">
                <a:latin typeface="Times New Roman"/>
                <a:cs typeface="Times New Roman"/>
              </a:rPr>
              <a:t>2	</a:t>
            </a:r>
            <a:r>
              <a:rPr sz="2150" i="1" spc="50" dirty="0">
                <a:latin typeface="Times New Roman"/>
                <a:cs typeface="Times New Roman"/>
              </a:rPr>
              <a:t>Iy</a:t>
            </a:r>
            <a:r>
              <a:rPr sz="2150" i="1" spc="-120" dirty="0">
                <a:latin typeface="Times New Roman"/>
                <a:cs typeface="Times New Roman"/>
              </a:rPr>
              <a:t> </a:t>
            </a:r>
            <a:r>
              <a:rPr sz="2150" spc="60" dirty="0">
                <a:latin typeface="Symbol"/>
                <a:cs typeface="Symbol"/>
              </a:rPr>
              <a:t></a:t>
            </a:r>
            <a:r>
              <a:rPr sz="2150" spc="-80" dirty="0">
                <a:latin typeface="Times New Roman"/>
                <a:cs typeface="Times New Roman"/>
              </a:rPr>
              <a:t> </a:t>
            </a:r>
            <a:r>
              <a:rPr sz="2150" i="1" spc="50" dirty="0">
                <a:latin typeface="Times New Roman"/>
                <a:cs typeface="Times New Roman"/>
              </a:rPr>
              <a:t>Ix	</a:t>
            </a:r>
            <a:r>
              <a:rPr sz="2150" spc="55" dirty="0">
                <a:latin typeface="Times New Roman"/>
                <a:cs typeface="Times New Roman"/>
              </a:rPr>
              <a:t>2	</a:t>
            </a:r>
            <a:r>
              <a:rPr sz="2150" spc="40" dirty="0">
                <a:latin typeface="Times New Roman"/>
                <a:cs typeface="Times New Roman"/>
              </a:rPr>
              <a:t>187,73 </a:t>
            </a:r>
            <a:r>
              <a:rPr sz="2150" spc="60" dirty="0">
                <a:latin typeface="Symbol"/>
                <a:cs typeface="Symbol"/>
              </a:rPr>
              <a:t></a:t>
            </a:r>
            <a:r>
              <a:rPr sz="2150" spc="-400" dirty="0">
                <a:latin typeface="Times New Roman"/>
                <a:cs typeface="Times New Roman"/>
              </a:rPr>
              <a:t> </a:t>
            </a:r>
            <a:r>
              <a:rPr sz="2150" spc="25" dirty="0">
                <a:latin typeface="Times New Roman"/>
                <a:cs typeface="Times New Roman"/>
              </a:rPr>
              <a:t>486,933</a:t>
            </a:r>
            <a:endParaRPr sz="215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905"/>
              </a:spcBef>
            </a:pPr>
            <a:r>
              <a:rPr sz="2150" i="1" spc="55" dirty="0">
                <a:latin typeface="Times New Roman"/>
                <a:cs typeface="Times New Roman"/>
              </a:rPr>
              <a:t>ø 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-285" dirty="0">
                <a:latin typeface="Times New Roman"/>
                <a:cs typeface="Times New Roman"/>
              </a:rPr>
              <a:t> </a:t>
            </a:r>
            <a:r>
              <a:rPr sz="2150" spc="-30" dirty="0">
                <a:latin typeface="Times New Roman"/>
                <a:cs typeface="Times New Roman"/>
              </a:rPr>
              <a:t>12,1</a:t>
            </a:r>
            <a:r>
              <a:rPr sz="1875" spc="-44" baseline="42222" dirty="0">
                <a:latin typeface="Times New Roman"/>
                <a:cs typeface="Times New Roman"/>
              </a:rPr>
              <a:t>0</a:t>
            </a:r>
            <a:endParaRPr sz="1875" baseline="42222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5516" y="4853444"/>
            <a:ext cx="397637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516890" algn="l"/>
              </a:tabLst>
            </a:pPr>
            <a:r>
              <a:rPr sz="2150" i="1" spc="35" dirty="0">
                <a:latin typeface="Times New Roman"/>
                <a:cs typeface="Times New Roman"/>
              </a:rPr>
              <a:t>I	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60" dirty="0">
                <a:latin typeface="Times New Roman"/>
                <a:cs typeface="Times New Roman"/>
              </a:rPr>
              <a:t> </a:t>
            </a:r>
            <a:r>
              <a:rPr sz="2150" spc="5" dirty="0">
                <a:latin typeface="Times New Roman"/>
                <a:cs typeface="Times New Roman"/>
              </a:rPr>
              <a:t>337,332 </a:t>
            </a:r>
            <a:r>
              <a:rPr sz="2150" spc="60" dirty="0">
                <a:latin typeface="Symbol"/>
                <a:cs typeface="Symbol"/>
              </a:rPr>
              <a:t></a:t>
            </a:r>
            <a:r>
              <a:rPr sz="2150" spc="60" dirty="0">
                <a:latin typeface="Times New Roman"/>
                <a:cs typeface="Times New Roman"/>
              </a:rPr>
              <a:t>164 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-290" dirty="0">
                <a:latin typeface="Times New Roman"/>
                <a:cs typeface="Times New Roman"/>
              </a:rPr>
              <a:t> </a:t>
            </a:r>
            <a:r>
              <a:rPr sz="2150" spc="45" dirty="0">
                <a:latin typeface="Times New Roman"/>
                <a:cs typeface="Times New Roman"/>
              </a:rPr>
              <a:t>173,332</a:t>
            </a:r>
            <a:r>
              <a:rPr sz="2150" i="1" spc="45" dirty="0">
                <a:latin typeface="Times New Roman"/>
                <a:cs typeface="Times New Roman"/>
              </a:rPr>
              <a:t>cm</a:t>
            </a:r>
            <a:r>
              <a:rPr sz="1875" spc="67" baseline="42222" dirty="0">
                <a:latin typeface="Times New Roman"/>
                <a:cs typeface="Times New Roman"/>
              </a:rPr>
              <a:t>4</a:t>
            </a:r>
            <a:endParaRPr sz="1875" baseline="42222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79840" y="4406405"/>
            <a:ext cx="3519804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-160" dirty="0">
                <a:latin typeface="Times New Roman"/>
                <a:cs typeface="Times New Roman"/>
              </a:rPr>
              <a:t> </a:t>
            </a:r>
            <a:r>
              <a:rPr sz="2150" spc="5" dirty="0">
                <a:latin typeface="Times New Roman"/>
                <a:cs typeface="Times New Roman"/>
              </a:rPr>
              <a:t>337,332</a:t>
            </a:r>
            <a:r>
              <a:rPr sz="2150" spc="114" dirty="0">
                <a:latin typeface="Times New Roman"/>
                <a:cs typeface="Times New Roman"/>
              </a:rPr>
              <a:t> </a:t>
            </a:r>
            <a:r>
              <a:rPr sz="2150" spc="70" dirty="0">
                <a:latin typeface="Symbol"/>
                <a:cs typeface="Symbol"/>
              </a:rPr>
              <a:t></a:t>
            </a:r>
            <a:r>
              <a:rPr sz="2150" spc="70" dirty="0">
                <a:latin typeface="Times New Roman"/>
                <a:cs typeface="Times New Roman"/>
              </a:rPr>
              <a:t>164</a:t>
            </a:r>
            <a:r>
              <a:rPr sz="2150" spc="60" dirty="0">
                <a:latin typeface="Times New Roman"/>
                <a:cs typeface="Times New Roman"/>
              </a:rPr>
              <a:t> </a:t>
            </a:r>
            <a:r>
              <a:rPr sz="2150" spc="60" dirty="0">
                <a:latin typeface="Symbol"/>
                <a:cs typeface="Symbol"/>
              </a:rPr>
              <a:t></a:t>
            </a:r>
            <a:r>
              <a:rPr sz="2150" spc="-85" dirty="0">
                <a:latin typeface="Times New Roman"/>
                <a:cs typeface="Times New Roman"/>
              </a:rPr>
              <a:t> </a:t>
            </a:r>
            <a:r>
              <a:rPr sz="2150" spc="5" dirty="0">
                <a:latin typeface="Times New Roman"/>
                <a:cs typeface="Times New Roman"/>
              </a:rPr>
              <a:t>501,332</a:t>
            </a:r>
            <a:r>
              <a:rPr sz="2150" spc="-235" dirty="0">
                <a:latin typeface="Times New Roman"/>
                <a:cs typeface="Times New Roman"/>
              </a:rPr>
              <a:t> </a:t>
            </a:r>
            <a:r>
              <a:rPr sz="2150" i="1" spc="85" dirty="0">
                <a:latin typeface="Times New Roman"/>
                <a:cs typeface="Times New Roman"/>
              </a:rPr>
              <a:t>cm</a:t>
            </a:r>
            <a:r>
              <a:rPr sz="1875" spc="127" baseline="42222" dirty="0">
                <a:latin typeface="Times New Roman"/>
                <a:cs typeface="Times New Roman"/>
              </a:rPr>
              <a:t>4</a:t>
            </a:r>
            <a:endParaRPr sz="1875" baseline="42222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00142" y="2696100"/>
            <a:ext cx="682625" cy="4591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7804" indent="-205740">
              <a:lnSpc>
                <a:spcPct val="100000"/>
              </a:lnSpc>
              <a:spcBef>
                <a:spcPts val="90"/>
              </a:spcBef>
              <a:buSzPct val="75438"/>
              <a:buChar char=""/>
              <a:tabLst>
                <a:tab pos="218440" algn="l"/>
              </a:tabLst>
            </a:pPr>
            <a:r>
              <a:rPr sz="2850" spc="-170" dirty="0">
                <a:latin typeface="Symbol"/>
                <a:cs typeface="Symbol"/>
              </a:rPr>
              <a:t></a:t>
            </a:r>
            <a:r>
              <a:rPr sz="2150" i="1" spc="45" dirty="0">
                <a:latin typeface="Times New Roman"/>
                <a:cs typeface="Times New Roman"/>
              </a:rPr>
              <a:t>Ixy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49112" y="2551745"/>
            <a:ext cx="2437130" cy="80073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70"/>
              </a:spcBef>
              <a:tabLst>
                <a:tab pos="1231900" algn="l"/>
              </a:tabLst>
            </a:pPr>
            <a:r>
              <a:rPr sz="2150" i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Ix</a:t>
            </a:r>
            <a:r>
              <a:rPr sz="2150" i="1" u="sng" spc="-1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sng" spc="6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</a:t>
            </a:r>
            <a:r>
              <a:rPr sz="21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i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Iy</a:t>
            </a:r>
            <a:r>
              <a:rPr sz="2150" i="1" spc="50" dirty="0">
                <a:latin typeface="Times New Roman"/>
                <a:cs typeface="Times New Roman"/>
              </a:rPr>
              <a:t>	</a:t>
            </a:r>
            <a:r>
              <a:rPr sz="3225" spc="60" baseline="-3875" dirty="0">
                <a:latin typeface="Symbol"/>
                <a:cs typeface="Symbol"/>
              </a:rPr>
              <a:t></a:t>
            </a:r>
            <a:r>
              <a:rPr sz="3225" spc="-60" baseline="-3875" dirty="0">
                <a:latin typeface="Times New Roman"/>
                <a:cs typeface="Times New Roman"/>
              </a:rPr>
              <a:t> </a:t>
            </a:r>
            <a:r>
              <a:rPr sz="2150" i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Ix</a:t>
            </a:r>
            <a:r>
              <a:rPr sz="2150" i="1" u="sng" spc="-1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sng" spc="6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2150" u="sng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i="1"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Iy</a:t>
            </a:r>
            <a:r>
              <a:rPr sz="2150" i="1" spc="-145" dirty="0">
                <a:latin typeface="Times New Roman"/>
                <a:cs typeface="Times New Roman"/>
              </a:rPr>
              <a:t> </a:t>
            </a:r>
            <a:r>
              <a:rPr sz="3225" spc="135" baseline="-3875" dirty="0">
                <a:latin typeface="Symbol"/>
                <a:cs typeface="Symbol"/>
              </a:rPr>
              <a:t></a:t>
            </a:r>
            <a:r>
              <a:rPr sz="1875" spc="135" baseline="57777" dirty="0">
                <a:latin typeface="Times New Roman"/>
                <a:cs typeface="Times New Roman"/>
              </a:rPr>
              <a:t>2</a:t>
            </a:r>
            <a:endParaRPr sz="1875" baseline="57777">
              <a:latin typeface="Times New Roman"/>
              <a:cs typeface="Times New Roman"/>
            </a:endParaRPr>
          </a:p>
          <a:p>
            <a:pPr marL="325120">
              <a:lnSpc>
                <a:spcPct val="100000"/>
              </a:lnSpc>
              <a:spcBef>
                <a:spcPts val="470"/>
              </a:spcBef>
            </a:pPr>
            <a:r>
              <a:rPr sz="2150" spc="55" dirty="0">
                <a:latin typeface="Times New Roman"/>
                <a:cs typeface="Times New Roman"/>
              </a:rPr>
              <a:t>2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5516" y="2852373"/>
            <a:ext cx="47307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225" i="1" spc="89" baseline="14211" dirty="0">
                <a:latin typeface="Times New Roman"/>
                <a:cs typeface="Times New Roman"/>
              </a:rPr>
              <a:t>I</a:t>
            </a:r>
            <a:r>
              <a:rPr sz="1250" spc="60" dirty="0">
                <a:latin typeface="Times New Roman"/>
                <a:cs typeface="Times New Roman"/>
              </a:rPr>
              <a:t>max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588251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5329427" cy="2801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8383" y="2801110"/>
            <a:ext cx="5004816" cy="40568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6827" y="1972132"/>
            <a:ext cx="44081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Arial"/>
                <a:cs typeface="Arial"/>
              </a:rPr>
              <a:t>TERIMA</a:t>
            </a:r>
            <a:r>
              <a:rPr sz="4400" spc="-310" dirty="0">
                <a:latin typeface="Arial"/>
                <a:cs typeface="Arial"/>
              </a:rPr>
              <a:t> </a:t>
            </a:r>
            <a:r>
              <a:rPr sz="4400" dirty="0">
                <a:latin typeface="Arial"/>
                <a:cs typeface="Arial"/>
              </a:rPr>
              <a:t>KASIH...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Cambria</vt:lpstr>
      <vt:lpstr>Harrington</vt:lpstr>
      <vt:lpstr>Lucida Console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Menentukan titik berat penampang</vt:lpstr>
      <vt:lpstr>PowerPoint Presentation</vt:lpstr>
      <vt:lpstr>2</vt:lpstr>
      <vt:lpstr>PowerPoint Presentation</vt:lpstr>
      <vt:lpstr>PowerPoint Presentation</vt:lpstr>
      <vt:lpstr>PowerPoint Presentation</vt:lpstr>
      <vt:lpstr>TERIMA KASIH...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lenovo</cp:lastModifiedBy>
  <cp:revision>1</cp:revision>
  <dcterms:created xsi:type="dcterms:W3CDTF">2020-02-15T07:56:31Z</dcterms:created>
  <dcterms:modified xsi:type="dcterms:W3CDTF">2020-02-15T07:57:17Z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