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36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267F23E4-6305-427A-B998-31B9AF5F220B}" type="datetimeFigureOut">
              <a:rPr lang="id-ID" smtClean="0"/>
              <a:pPr/>
              <a:t>30/10/2017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DE7F31F8-5055-48E7-B58D-392881650217}" type="slidenum">
              <a:rPr lang="id-ID" smtClean="0"/>
              <a:pPr/>
              <a:t>‹#›</a:t>
            </a:fld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620688"/>
            <a:ext cx="7543800" cy="1944216"/>
          </a:xfrm>
        </p:spPr>
        <p:txBody>
          <a:bodyPr/>
          <a:lstStyle/>
          <a:p>
            <a:pPr algn="ctr"/>
            <a:r>
              <a:rPr lang="id-ID" sz="6000" b="1" dirty="0" smtClean="0">
                <a:solidFill>
                  <a:schemeClr val="bg1"/>
                </a:solidFill>
                <a:latin typeface="Bodoni MT Black" pitchFamily="18" charset="0"/>
              </a:rPr>
              <a:t>METODE PEMBELAJARAN</a:t>
            </a:r>
            <a:endParaRPr lang="id-ID" sz="6000" dirty="0">
              <a:solidFill>
                <a:schemeClr val="bg1"/>
              </a:solidFill>
              <a:latin typeface="Bodoni MT Black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592" y="4005064"/>
            <a:ext cx="7194376" cy="1512168"/>
          </a:xfrm>
        </p:spPr>
        <p:txBody>
          <a:bodyPr>
            <a:noAutofit/>
          </a:bodyPr>
          <a:lstStyle/>
          <a:p>
            <a:pPr algn="ctr"/>
            <a:r>
              <a:rPr lang="id-ID" sz="3600" b="1" dirty="0" smtClean="0">
                <a:latin typeface="Bernard MT Condensed" pitchFamily="18" charset="0"/>
              </a:rPr>
              <a:t>OLEH:</a:t>
            </a:r>
          </a:p>
          <a:p>
            <a:pPr algn="ctr"/>
            <a:r>
              <a:rPr lang="id-ID" sz="3600" b="1" dirty="0" smtClean="0">
                <a:latin typeface="Bernard MT Condensed" pitchFamily="18" charset="0"/>
              </a:rPr>
              <a:t>Eka Sari Setianingsih, S.Pd., M.Pd.</a:t>
            </a:r>
            <a:endParaRPr lang="id-ID" sz="3600" b="1" dirty="0">
              <a:latin typeface="Bernard MT Condense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5100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560840" cy="792088"/>
          </a:xfrm>
        </p:spPr>
        <p:txBody>
          <a:bodyPr>
            <a:normAutofit/>
          </a:bodyPr>
          <a:lstStyle/>
          <a:p>
            <a:r>
              <a:rPr lang="en-US" sz="4000" b="1" dirty="0" err="1"/>
              <a:t>Pengertian</a:t>
            </a:r>
            <a:r>
              <a:rPr lang="en-US" sz="4000" b="1" dirty="0"/>
              <a:t> </a:t>
            </a:r>
            <a:r>
              <a:rPr lang="en-US" sz="4000" b="1" dirty="0" err="1"/>
              <a:t>Metode</a:t>
            </a:r>
            <a:r>
              <a:rPr lang="en-US" sz="4000" b="1" dirty="0"/>
              <a:t> </a:t>
            </a:r>
            <a:r>
              <a:rPr lang="en-US" sz="4000" b="1" dirty="0" err="1"/>
              <a:t>Pembelajaran</a:t>
            </a:r>
            <a:endParaRPr lang="id-ID" sz="4000" dirty="0"/>
          </a:p>
        </p:txBody>
      </p:sp>
      <p:sp>
        <p:nvSpPr>
          <p:cNvPr id="4" name="Oval 3"/>
          <p:cNvSpPr/>
          <p:nvPr/>
        </p:nvSpPr>
        <p:spPr>
          <a:xfrm>
            <a:off x="539552" y="1340768"/>
            <a:ext cx="2664296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 smtClean="0"/>
              <a:t>S</a:t>
            </a:r>
            <a:r>
              <a:rPr lang="en-US" dirty="0" err="1" smtClean="0"/>
              <a:t>ecara</a:t>
            </a:r>
            <a:r>
              <a:rPr lang="en-US" dirty="0" smtClean="0"/>
              <a:t> </a:t>
            </a:r>
            <a:r>
              <a:rPr lang="en-US" dirty="0" err="1"/>
              <a:t>harfiah</a:t>
            </a:r>
            <a:r>
              <a:rPr lang="en-US" dirty="0"/>
              <a:t> </a:t>
            </a:r>
            <a:r>
              <a:rPr lang="id-ID" dirty="0" smtClean="0"/>
              <a:t>metode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cara</a:t>
            </a:r>
            <a:endParaRPr lang="id-ID" dirty="0"/>
          </a:p>
        </p:txBody>
      </p:sp>
      <p:sp>
        <p:nvSpPr>
          <p:cNvPr id="5" name="Oval 4"/>
          <p:cNvSpPr/>
          <p:nvPr/>
        </p:nvSpPr>
        <p:spPr>
          <a:xfrm>
            <a:off x="3851920" y="1268760"/>
            <a:ext cx="3528392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Secara </a:t>
            </a:r>
            <a:r>
              <a:rPr lang="en-US" dirty="0" err="1" smtClean="0"/>
              <a:t>umum</a:t>
            </a:r>
            <a:r>
              <a:rPr lang="en-US" dirty="0"/>
              <a:t>, </a:t>
            </a:r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id-ID" dirty="0" smtClean="0"/>
              <a:t>yaitu</a:t>
            </a:r>
            <a:r>
              <a:rPr lang="en-US" dirty="0" smtClean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 smtClean="0"/>
              <a:t>atau</a:t>
            </a:r>
            <a:r>
              <a:rPr lang="id-ID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konsep-konsep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sistematis</a:t>
            </a:r>
            <a:endParaRPr lang="id-ID" dirty="0"/>
          </a:p>
        </p:txBody>
      </p:sp>
      <p:sp>
        <p:nvSpPr>
          <p:cNvPr id="6" name="Oval 5"/>
          <p:cNvSpPr/>
          <p:nvPr/>
        </p:nvSpPr>
        <p:spPr>
          <a:xfrm>
            <a:off x="4788024" y="3717032"/>
            <a:ext cx="4104456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gagne</a:t>
            </a:r>
            <a:r>
              <a:rPr lang="en-US" dirty="0"/>
              <a:t>, </a:t>
            </a:r>
            <a:r>
              <a:rPr lang="en-US" dirty="0" err="1"/>
              <a:t>briggs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wargner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udin</a:t>
            </a:r>
            <a:r>
              <a:rPr lang="en-US" dirty="0"/>
              <a:t> s. </a:t>
            </a:r>
            <a:r>
              <a:rPr lang="en-US" dirty="0" err="1"/>
              <a:t>winataputra</a:t>
            </a:r>
            <a:r>
              <a:rPr lang="en-US" dirty="0"/>
              <a:t> (2008) </a:t>
            </a:r>
            <a:r>
              <a:rPr lang="id-ID" dirty="0" smtClean="0"/>
              <a:t>metode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serangkaian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yang </a:t>
            </a:r>
            <a:r>
              <a:rPr lang="en-US" dirty="0" err="1"/>
              <a:t>dirancang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memungkinkan</a:t>
            </a:r>
            <a:r>
              <a:rPr lang="en-US" dirty="0"/>
              <a:t> </a:t>
            </a:r>
            <a:r>
              <a:rPr lang="en-US" dirty="0" err="1"/>
              <a:t>terjadinya</a:t>
            </a:r>
            <a:r>
              <a:rPr lang="en-US" dirty="0"/>
              <a:t> proses </a:t>
            </a:r>
            <a:r>
              <a:rPr lang="en-US" dirty="0" err="1"/>
              <a:t>belajar</a:t>
            </a:r>
            <a:endParaRPr lang="id-ID" dirty="0"/>
          </a:p>
        </p:txBody>
      </p:sp>
      <p:sp>
        <p:nvSpPr>
          <p:cNvPr id="7" name="Oval 6"/>
          <p:cNvSpPr/>
          <p:nvPr/>
        </p:nvSpPr>
        <p:spPr>
          <a:xfrm>
            <a:off x="611560" y="3284984"/>
            <a:ext cx="3744416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ahmadi</a:t>
            </a:r>
            <a:r>
              <a:rPr lang="en-US" dirty="0"/>
              <a:t> 91997:52)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cara-cara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yang </a:t>
            </a:r>
            <a:r>
              <a:rPr lang="en-US" dirty="0" err="1"/>
              <a:t>dipergunakan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guru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instruktur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73127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560840" cy="864096"/>
          </a:xfrm>
        </p:spPr>
        <p:txBody>
          <a:bodyPr>
            <a:normAutofit fontScale="90000"/>
          </a:bodyPr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412776"/>
            <a:ext cx="7543800" cy="4678288"/>
          </a:xfrm>
        </p:spPr>
        <p:txBody>
          <a:bodyPr/>
          <a:lstStyle/>
          <a:p>
            <a:pPr marL="0" indent="0" algn="ctr">
              <a:buNone/>
            </a:pPr>
            <a:r>
              <a:rPr lang="id-ID" dirty="0" smtClean="0"/>
              <a:t>	M</a:t>
            </a:r>
            <a:r>
              <a:rPr lang="en-US" dirty="0" err="1" smtClean="0"/>
              <a:t>etode</a:t>
            </a:r>
            <a:r>
              <a:rPr lang="en-US" dirty="0" smtClean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penyajian</a:t>
            </a:r>
            <a:r>
              <a:rPr lang="en-US" dirty="0"/>
              <a:t> yang </a:t>
            </a:r>
            <a:r>
              <a:rPr lang="en-US" dirty="0" err="1"/>
              <a:t>dikuasai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guru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menyajikan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didalam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individual </a:t>
            </a:r>
            <a:r>
              <a:rPr lang="en-US" dirty="0" err="1"/>
              <a:t>atau</a:t>
            </a:r>
            <a:r>
              <a:rPr lang="en-US" dirty="0"/>
              <a:t> pun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agar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diserap</a:t>
            </a:r>
            <a:r>
              <a:rPr lang="en-US" dirty="0"/>
              <a:t>, </a:t>
            </a:r>
            <a:r>
              <a:rPr lang="en-US" dirty="0" err="1"/>
              <a:t>dipahami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dimanfaatkan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. </a:t>
            </a:r>
            <a:endParaRPr lang="id-ID" dirty="0"/>
          </a:p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598060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712968" cy="1224136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/>
              <a:t>Syarat-Syarat</a:t>
            </a:r>
            <a:r>
              <a:rPr lang="en-US" sz="3200" b="1" dirty="0"/>
              <a:t> yang </a:t>
            </a:r>
            <a:r>
              <a:rPr lang="en-US" sz="3200" b="1" dirty="0" err="1"/>
              <a:t>Harus</a:t>
            </a:r>
            <a:r>
              <a:rPr lang="en-US" sz="3200" b="1" dirty="0"/>
              <a:t> </a:t>
            </a:r>
            <a:r>
              <a:rPr lang="en-US" sz="3200" b="1" dirty="0" err="1"/>
              <a:t>diperhatikan</a:t>
            </a:r>
            <a:r>
              <a:rPr lang="en-US" sz="3200" b="1" dirty="0"/>
              <a:t> </a:t>
            </a:r>
            <a:r>
              <a:rPr lang="en-US" sz="3200" b="1" dirty="0" err="1"/>
              <a:t>Seorang</a:t>
            </a:r>
            <a:r>
              <a:rPr lang="en-US" sz="3200" b="1" dirty="0"/>
              <a:t> Guru </a:t>
            </a:r>
            <a:r>
              <a:rPr lang="en-US" sz="3200" b="1" dirty="0" err="1"/>
              <a:t>dalam</a:t>
            </a:r>
            <a:r>
              <a:rPr lang="en-US" sz="3200" b="1" dirty="0"/>
              <a:t> </a:t>
            </a:r>
            <a:r>
              <a:rPr lang="en-US" sz="3200" b="1" dirty="0" err="1"/>
              <a:t>Penggunaan</a:t>
            </a:r>
            <a:r>
              <a:rPr lang="en-US" sz="3200" b="1" dirty="0"/>
              <a:t> </a:t>
            </a:r>
            <a:r>
              <a:rPr lang="en-US" sz="3200" b="1" dirty="0" err="1"/>
              <a:t>Metode</a:t>
            </a:r>
            <a:r>
              <a:rPr lang="en-US" sz="3200" b="1" dirty="0"/>
              <a:t> </a:t>
            </a:r>
            <a:r>
              <a:rPr lang="en-US" sz="3200" b="1" dirty="0" err="1"/>
              <a:t>Pembelajaran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08912" cy="4752528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dipergunakan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membangkitkan</a:t>
            </a:r>
            <a:r>
              <a:rPr lang="en-US" dirty="0"/>
              <a:t> motif</a:t>
            </a:r>
            <a:r>
              <a:rPr lang="en-US" dirty="0" smtClean="0"/>
              <a:t>,</a:t>
            </a:r>
            <a:r>
              <a:rPr lang="id-ID" dirty="0" smtClean="0"/>
              <a:t> </a:t>
            </a:r>
            <a:r>
              <a:rPr lang="en-US" dirty="0" err="1" smtClean="0"/>
              <a:t>minat</a:t>
            </a:r>
            <a:r>
              <a:rPr lang="en-US" dirty="0" smtClean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gairah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Metode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merangsang</a:t>
            </a:r>
            <a:r>
              <a:rPr lang="en-US" dirty="0"/>
              <a:t> </a:t>
            </a:r>
            <a:r>
              <a:rPr lang="en-US" dirty="0" err="1"/>
              <a:t>keinginan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lanjut,seperti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inovasi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eksporasi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Metode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mewujudkan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karya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menjamin</a:t>
            </a:r>
            <a:r>
              <a:rPr lang="en-US" dirty="0"/>
              <a:t> </a:t>
            </a:r>
            <a:r>
              <a:rPr lang="en-US" dirty="0" err="1"/>
              <a:t>perkembangan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kepribadian</a:t>
            </a:r>
            <a:r>
              <a:rPr lang="en-US" dirty="0"/>
              <a:t>.</a:t>
            </a:r>
            <a:endParaRPr lang="id-ID" dirty="0"/>
          </a:p>
          <a:p>
            <a:pPr lvl="0"/>
            <a:r>
              <a:rPr lang="en-US" dirty="0" err="1"/>
              <a:t>Metode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mendidik</a:t>
            </a:r>
            <a:r>
              <a:rPr lang="en-US" dirty="0"/>
              <a:t> </a:t>
            </a:r>
            <a:r>
              <a:rPr lang="en-US" dirty="0" err="1"/>
              <a:t>murid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pribadi</a:t>
            </a:r>
            <a:r>
              <a:rPr lang="en-US" dirty="0"/>
              <a:t>,</a:t>
            </a:r>
            <a:endParaRPr lang="id-ID" dirty="0"/>
          </a:p>
          <a:p>
            <a:r>
              <a:rPr lang="en-US" dirty="0" err="1"/>
              <a:t>Metode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menanamkan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mengembangan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sehari-hari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64692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Metode Ceramah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5220072" y="1124744"/>
            <a:ext cx="309634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Metode dengan melakukan penjelasan secara lisan dalam pembelajaran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683568" y="2852936"/>
            <a:ext cx="3528392" cy="3312368"/>
          </a:xfrm>
          <a:prstGeom prst="horizontalScroll">
            <a:avLst>
              <a:gd name="adj" fmla="val 8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Guru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menguasai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.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Guru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menerangkan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berjumlah</a:t>
            </a:r>
            <a:r>
              <a:rPr lang="en-US" dirty="0"/>
              <a:t> </a:t>
            </a:r>
            <a:r>
              <a:rPr lang="en-US" dirty="0" err="1"/>
              <a:t>besar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diikuti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besar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dilaksanakan</a:t>
            </a:r>
            <a:r>
              <a:rPr lang="en-US" dirty="0"/>
              <a:t> 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4572000" y="2780928"/>
            <a:ext cx="4104456" cy="3384376"/>
          </a:xfrm>
          <a:prstGeom prst="horizontalScroll">
            <a:avLst>
              <a:gd name="adj" fmla="val 85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pasif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tanggap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visi</a:t>
            </a:r>
            <a:r>
              <a:rPr lang="en-US" dirty="0"/>
              <a:t> visual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/>
              <a:t>rugi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</a:t>
            </a:r>
            <a:r>
              <a:rPr lang="en-US" dirty="0" err="1"/>
              <a:t>didik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tanggap</a:t>
            </a:r>
            <a:r>
              <a:rPr lang="en-US" dirty="0"/>
              <a:t> </a:t>
            </a:r>
            <a:r>
              <a:rPr lang="en-US" dirty="0" err="1"/>
              <a:t>auditifnya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menerimanya</a:t>
            </a:r>
            <a:r>
              <a:rPr lang="en-US" dirty="0"/>
              <a:t>.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pengajaran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verbalisme</a:t>
            </a:r>
            <a:r>
              <a:rPr lang="en-US" dirty="0"/>
              <a:t> </a:t>
            </a: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/>
              <a:t>terlalu</a:t>
            </a:r>
            <a:r>
              <a:rPr lang="en-US" dirty="0"/>
              <a:t> lama </a:t>
            </a:r>
            <a:r>
              <a:rPr lang="en-US" dirty="0" err="1"/>
              <a:t>membosankan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050846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tanya</a:t>
            </a:r>
            <a:r>
              <a:rPr lang="en-US" dirty="0"/>
              <a:t> </a:t>
            </a:r>
            <a:r>
              <a:rPr lang="en-US" dirty="0" err="1"/>
              <a:t>jawab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788024" y="1412776"/>
            <a:ext cx="352839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Metode yang memungkinkan komunikasi dua arah antara guru dengan peserta didik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348880"/>
            <a:ext cx="3888432" cy="3960440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Pertanyaan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menarik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memusatkan</a:t>
            </a:r>
            <a:r>
              <a:rPr lang="en-US" dirty="0"/>
              <a:t> </a:t>
            </a:r>
            <a:r>
              <a:rPr lang="en-US" dirty="0" err="1"/>
              <a:t>perhatian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Merangsang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melatih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   </a:t>
            </a:r>
            <a:r>
              <a:rPr lang="en-US" dirty="0" err="1"/>
              <a:t>pikir</a:t>
            </a:r>
            <a:r>
              <a:rPr lang="en-US" dirty="0"/>
              <a:t>,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ingatan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Mengembangkan</a:t>
            </a:r>
            <a:r>
              <a:rPr lang="en-US" dirty="0"/>
              <a:t>  </a:t>
            </a:r>
            <a:r>
              <a:rPr lang="en-US" dirty="0" err="1" smtClean="0"/>
              <a:t>keberanian</a:t>
            </a:r>
            <a:r>
              <a:rPr lang="id-ID" dirty="0"/>
              <a:t> </a:t>
            </a:r>
            <a:r>
              <a:rPr lang="en-US" dirty="0" smtClean="0"/>
              <a:t>d</a:t>
            </a:r>
            <a:r>
              <a:rPr lang="id-ID" dirty="0" smtClean="0"/>
              <a:t>a</a:t>
            </a:r>
            <a:r>
              <a:rPr lang="en-US" dirty="0" smtClean="0"/>
              <a:t>n</a:t>
            </a:r>
            <a:r>
              <a:rPr lang="en-US" dirty="0"/>
              <a:t>  </a:t>
            </a:r>
            <a:r>
              <a:rPr lang="en-US" dirty="0" err="1" smtClean="0"/>
              <a:t>keterampilan</a:t>
            </a:r>
            <a:r>
              <a:rPr lang="id-ID" dirty="0"/>
              <a:t> </a:t>
            </a:r>
            <a:r>
              <a:rPr lang="en-US" dirty="0" err="1" smtClean="0"/>
              <a:t>siswa</a:t>
            </a:r>
            <a:r>
              <a:rPr lang="en-US" dirty="0"/>
              <a:t> 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menjawab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mengemukakan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. 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4427984" y="2276872"/>
            <a:ext cx="4392488" cy="3888432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merasa</a:t>
            </a:r>
            <a:r>
              <a:rPr lang="en-US" dirty="0"/>
              <a:t> </a:t>
            </a:r>
            <a:r>
              <a:rPr lang="en-US" dirty="0" err="1"/>
              <a:t>takut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guru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mendorong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 </a:t>
            </a:r>
            <a:r>
              <a:rPr lang="id-ID" dirty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/>
              <a:t>berani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menciptakan</a:t>
            </a:r>
            <a:r>
              <a:rPr lang="en-US" dirty="0"/>
              <a:t> </a:t>
            </a:r>
            <a:r>
              <a:rPr lang="en-US" dirty="0" err="1"/>
              <a:t>suasana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tegang</a:t>
            </a:r>
            <a:r>
              <a:rPr lang="en-US" dirty="0"/>
              <a:t>.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 smtClean="0"/>
              <a:t>Tidak</a:t>
            </a:r>
            <a:r>
              <a:rPr lang="id-ID" dirty="0"/>
              <a:t> </a:t>
            </a:r>
            <a:r>
              <a:rPr lang="en-US" dirty="0" err="1" smtClean="0"/>
              <a:t>mudah</a:t>
            </a:r>
            <a:r>
              <a:rPr lang="id-ID" dirty="0"/>
              <a:t> </a:t>
            </a:r>
            <a:r>
              <a:rPr lang="en-US" dirty="0" err="1" smtClean="0"/>
              <a:t>membuat</a:t>
            </a:r>
            <a:r>
              <a:rPr lang="id-ID" dirty="0" smtClean="0"/>
              <a:t> </a:t>
            </a:r>
            <a:r>
              <a:rPr lang="en-US" dirty="0" err="1" smtClean="0"/>
              <a:t>pertanyaan</a:t>
            </a:r>
            <a:r>
              <a:rPr lang="en-US" dirty="0"/>
              <a:t>  yang  </a:t>
            </a:r>
            <a:r>
              <a:rPr lang="en-US" dirty="0" err="1"/>
              <a:t>sesuai</a:t>
            </a:r>
            <a:r>
              <a:rPr lang="en-US" dirty="0"/>
              <a:t>  </a:t>
            </a:r>
            <a:r>
              <a:rPr lang="en-US" dirty="0" err="1" smtClean="0"/>
              <a:t>dengan</a:t>
            </a:r>
            <a:r>
              <a:rPr lang="id-ID" dirty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/>
              <a:t>berpikir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dipahami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membuang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.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Kurangnya</a:t>
            </a:r>
            <a:r>
              <a:rPr lang="en-US" dirty="0"/>
              <a:t>  </a:t>
            </a:r>
            <a:r>
              <a:rPr lang="en-US" dirty="0" err="1"/>
              <a:t>waktu</a:t>
            </a:r>
            <a:r>
              <a:rPr lang="en-US" dirty="0"/>
              <a:t>  </a:t>
            </a:r>
            <a:r>
              <a:rPr lang="en-US" dirty="0" err="1"/>
              <a:t>untuk</a:t>
            </a:r>
            <a:r>
              <a:rPr lang="en-US" dirty="0"/>
              <a:t>  </a:t>
            </a:r>
            <a:r>
              <a:rPr lang="en-US" dirty="0" err="1" smtClean="0"/>
              <a:t>memberika</a:t>
            </a:r>
            <a:r>
              <a:rPr lang="id-ID" dirty="0" smtClean="0"/>
              <a:t>n </a:t>
            </a:r>
            <a:r>
              <a:rPr lang="en-US" dirty="0" err="1" smtClean="0"/>
              <a:t>pertanyaan</a:t>
            </a:r>
            <a:r>
              <a:rPr lang="en-US" dirty="0"/>
              <a:t>  </a:t>
            </a:r>
            <a:r>
              <a:rPr lang="en-US" dirty="0" err="1"/>
              <a:t>kepada</a:t>
            </a:r>
            <a:r>
              <a:rPr lang="en-US" dirty="0"/>
              <a:t> 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6547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diskusi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283968" y="1124744"/>
            <a:ext cx="4320480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Metode yang memungkinkan siswa saling bertukar</a:t>
            </a:r>
            <a:r>
              <a:rPr lang="id-ID" dirty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,</a:t>
            </a:r>
            <a:r>
              <a:rPr lang="id-ID" dirty="0"/>
              <a:t> </a:t>
            </a:r>
            <a:r>
              <a:rPr lang="en-US" dirty="0" err="1" smtClean="0"/>
              <a:t>berpendapat</a:t>
            </a:r>
            <a:r>
              <a:rPr lang="en-US" dirty="0" smtClean="0"/>
              <a:t>,</a:t>
            </a:r>
            <a:r>
              <a:rPr lang="id-ID" dirty="0"/>
              <a:t> </a:t>
            </a:r>
            <a:r>
              <a:rPr lang="en-US" dirty="0" err="1" smtClean="0"/>
              <a:t>dan</a:t>
            </a:r>
            <a:r>
              <a:rPr lang="id-ID" dirty="0"/>
              <a:t> </a:t>
            </a:r>
            <a:r>
              <a:rPr lang="en-US" dirty="0" err="1" smtClean="0"/>
              <a:t>unsur-unsu</a:t>
            </a:r>
            <a:r>
              <a:rPr lang="id-ID" dirty="0" smtClean="0"/>
              <a:t>r </a:t>
            </a:r>
            <a:r>
              <a:rPr lang="en-US" dirty="0" err="1" smtClean="0"/>
              <a:t>pengalaman</a:t>
            </a:r>
            <a:r>
              <a:rPr lang="id-ID" dirty="0"/>
              <a:t> </a:t>
            </a:r>
            <a:r>
              <a:rPr lang="en-US" dirty="0" err="1" smtClean="0"/>
              <a:t>secara</a:t>
            </a:r>
            <a:r>
              <a:rPr lang="id-ID" dirty="0"/>
              <a:t> </a:t>
            </a:r>
            <a:r>
              <a:rPr lang="en-US" dirty="0" err="1" smtClean="0"/>
              <a:t>teratur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708920"/>
            <a:ext cx="4320480" cy="3960440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Merangsang</a:t>
            </a:r>
            <a:r>
              <a:rPr lang="en-US" dirty="0"/>
              <a:t>  </a:t>
            </a:r>
            <a:r>
              <a:rPr lang="en-US" dirty="0" err="1"/>
              <a:t>kreatifitas</a:t>
            </a:r>
            <a:r>
              <a:rPr lang="en-US" dirty="0"/>
              <a:t>  </a:t>
            </a:r>
            <a:r>
              <a:rPr lang="en-US" dirty="0" err="1"/>
              <a:t>anak</a:t>
            </a:r>
            <a:r>
              <a:rPr lang="en-US" dirty="0"/>
              <a:t>  </a:t>
            </a:r>
            <a:r>
              <a:rPr lang="en-US" dirty="0" err="1"/>
              <a:t>didik</a:t>
            </a:r>
            <a:r>
              <a:rPr lang="en-US" dirty="0"/>
              <a:t> </a:t>
            </a:r>
            <a:r>
              <a:rPr lang="en-US" dirty="0" err="1" smtClean="0"/>
              <a:t>dalam</a:t>
            </a:r>
            <a:r>
              <a:rPr lang="id-ID" dirty="0"/>
              <a:t> </a:t>
            </a:r>
            <a:r>
              <a:rPr lang="en-US" dirty="0" err="1" smtClean="0"/>
              <a:t>bentuk</a:t>
            </a:r>
            <a:r>
              <a:rPr lang="id-ID" dirty="0"/>
              <a:t> </a:t>
            </a:r>
            <a:r>
              <a:rPr lang="en-US" dirty="0" smtClean="0"/>
              <a:t>ide,</a:t>
            </a:r>
            <a:r>
              <a:rPr lang="id-ID" dirty="0"/>
              <a:t> </a:t>
            </a:r>
            <a:r>
              <a:rPr lang="en-US" dirty="0" err="1" smtClean="0"/>
              <a:t>gagasan</a:t>
            </a:r>
            <a:r>
              <a:rPr lang="id-ID" dirty="0" smtClean="0"/>
              <a:t>, </a:t>
            </a:r>
            <a:r>
              <a:rPr lang="en-US" dirty="0" err="1" smtClean="0"/>
              <a:t>prakarsa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terobosan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pemecahan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 smtClean="0"/>
              <a:t>saling</a:t>
            </a:r>
            <a:r>
              <a:rPr lang="id-ID" dirty="0"/>
              <a:t> </a:t>
            </a:r>
            <a:r>
              <a:rPr lang="en-US" dirty="0" err="1" smtClean="0"/>
              <a:t>menghargai</a:t>
            </a:r>
            <a:r>
              <a:rPr lang="en-US" dirty="0" smtClean="0"/>
              <a:t> </a:t>
            </a:r>
            <a:r>
              <a:rPr lang="en-US" dirty="0" err="1"/>
              <a:t>pendapat</a:t>
            </a:r>
            <a:r>
              <a:rPr lang="en-US" dirty="0"/>
              <a:t> orang lain.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Memperluas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.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 smtClean="0"/>
              <a:t>Membina</a:t>
            </a:r>
            <a:r>
              <a:rPr lang="id-ID" dirty="0"/>
              <a:t> </a:t>
            </a:r>
            <a:r>
              <a:rPr lang="en-US" dirty="0" err="1" smtClean="0"/>
              <a:t>untuk</a:t>
            </a:r>
            <a:r>
              <a:rPr lang="id-ID" dirty="0"/>
              <a:t> </a:t>
            </a:r>
            <a:r>
              <a:rPr lang="en-US" dirty="0" err="1" smtClean="0"/>
              <a:t>terbiasa</a:t>
            </a:r>
            <a:r>
              <a:rPr lang="id-ID" dirty="0"/>
              <a:t> </a:t>
            </a:r>
            <a:r>
              <a:rPr lang="en-US" dirty="0" err="1" smtClean="0"/>
              <a:t>musyawarah</a:t>
            </a:r>
            <a:r>
              <a:rPr lang="id-ID" dirty="0"/>
              <a:t> </a:t>
            </a:r>
            <a:r>
              <a:rPr lang="en-US" dirty="0" err="1" smtClean="0"/>
              <a:t>dalam</a:t>
            </a:r>
            <a:r>
              <a:rPr lang="id-ID" dirty="0"/>
              <a:t> </a:t>
            </a:r>
            <a:r>
              <a:rPr lang="en-US" dirty="0" err="1" smtClean="0"/>
              <a:t>memecahkan</a:t>
            </a:r>
            <a:r>
              <a:rPr lang="id-ID" dirty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/>
              <a:t>masalah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4860032" y="2636912"/>
            <a:ext cx="3960440" cy="4032448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yang </a:t>
            </a:r>
            <a:r>
              <a:rPr lang="en-US" dirty="0" err="1"/>
              <a:t>panjang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yang </a:t>
            </a:r>
            <a:r>
              <a:rPr lang="en-US" dirty="0" err="1"/>
              <a:t>besar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Peserta</a:t>
            </a:r>
            <a:r>
              <a:rPr lang="en-US" dirty="0"/>
              <a:t> </a:t>
            </a:r>
            <a:r>
              <a:rPr lang="en-US" dirty="0" err="1"/>
              <a:t>mendapat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terbatas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 smtClean="0"/>
              <a:t>Dikuasai</a:t>
            </a:r>
            <a:r>
              <a:rPr lang="id-ID" dirty="0"/>
              <a:t> </a:t>
            </a:r>
            <a:r>
              <a:rPr lang="en-US" dirty="0" smtClean="0"/>
              <a:t>orang</a:t>
            </a:r>
            <a:r>
              <a:rPr lang="id-ID" dirty="0" smtClean="0"/>
              <a:t>-</a:t>
            </a:r>
            <a:r>
              <a:rPr lang="en-US" dirty="0" smtClean="0"/>
              <a:t>orang</a:t>
            </a:r>
            <a:r>
              <a:rPr lang="id-ID" dirty="0" smtClean="0"/>
              <a:t> </a:t>
            </a:r>
            <a:r>
              <a:rPr lang="en-US" dirty="0" smtClean="0"/>
              <a:t>yang</a:t>
            </a:r>
            <a:r>
              <a:rPr lang="id-ID" dirty="0"/>
              <a:t> </a:t>
            </a:r>
            <a:r>
              <a:rPr lang="en-US" dirty="0" err="1" smtClean="0"/>
              <a:t>suka</a:t>
            </a:r>
            <a:r>
              <a:rPr lang="id-ID" dirty="0"/>
              <a:t> </a:t>
            </a:r>
            <a:r>
              <a:rPr lang="en-US" dirty="0" err="1" smtClean="0"/>
              <a:t>berbicara</a:t>
            </a:r>
            <a:r>
              <a:rPr lang="id-ID" dirty="0"/>
              <a:t> </a:t>
            </a:r>
            <a:r>
              <a:rPr lang="en-US" dirty="0" err="1" smtClean="0"/>
              <a:t>atau</a:t>
            </a:r>
            <a:r>
              <a:rPr lang="en-US" dirty="0"/>
              <a:t> 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menonjolkan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.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4219276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demonstrasi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283968" y="1124744"/>
            <a:ext cx="4320480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M</a:t>
            </a:r>
            <a:r>
              <a:rPr lang="en-US" dirty="0" err="1" smtClean="0"/>
              <a:t>erupakan</a:t>
            </a:r>
            <a:r>
              <a:rPr lang="en-US" dirty="0" smtClean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efektif</a:t>
            </a:r>
            <a:r>
              <a:rPr lang="en-US" dirty="0"/>
              <a:t>, </a:t>
            </a:r>
            <a:r>
              <a:rPr lang="id-ID" dirty="0" smtClean="0"/>
              <a:t>karena</a:t>
            </a:r>
            <a:r>
              <a:rPr lang="en-US" dirty="0" smtClean="0"/>
              <a:t> 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para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jawaban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fakta</a:t>
            </a:r>
            <a:r>
              <a:rPr lang="en-US" dirty="0"/>
              <a:t> yang </a:t>
            </a:r>
            <a:r>
              <a:rPr lang="en-US" dirty="0" err="1"/>
              <a:t>benar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708920"/>
            <a:ext cx="4608512" cy="3312368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Menghindari</a:t>
            </a:r>
            <a:r>
              <a:rPr lang="en-US" dirty="0"/>
              <a:t> </a:t>
            </a:r>
            <a:r>
              <a:rPr lang="en-US" dirty="0" err="1"/>
              <a:t>verbalisme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dipelajari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/>
              <a:t>Proses </a:t>
            </a:r>
            <a:r>
              <a:rPr lang="en-US" dirty="0" err="1"/>
              <a:t>pengajaran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menarik</a:t>
            </a:r>
            <a:r>
              <a:rPr lang="en-US" dirty="0"/>
              <a:t>.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dirangsang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mengamati</a:t>
            </a:r>
            <a:r>
              <a:rPr lang="en-US" dirty="0"/>
              <a:t>, </a:t>
            </a:r>
            <a:r>
              <a:rPr lang="en-US" dirty="0" err="1"/>
              <a:t>menyesuaikan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id-ID" dirty="0"/>
              <a:t> </a:t>
            </a:r>
            <a:r>
              <a:rPr lang="en-US" dirty="0" err="1" smtClean="0"/>
              <a:t>teori</a:t>
            </a:r>
            <a:r>
              <a:rPr lang="en-US" dirty="0" smtClean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mencoba</a:t>
            </a:r>
            <a:r>
              <a:rPr lang="en-US" dirty="0"/>
              <a:t> </a:t>
            </a:r>
            <a:r>
              <a:rPr lang="en-US" dirty="0" err="1"/>
              <a:t>melakukannya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5292080" y="2636912"/>
            <a:ext cx="3528392" cy="3240360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algn="ctr"/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guru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khusus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Kurangnya</a:t>
            </a:r>
            <a:r>
              <a:rPr lang="en-US" dirty="0"/>
              <a:t> </a:t>
            </a:r>
            <a:r>
              <a:rPr lang="en-US" dirty="0" err="1"/>
              <a:t>fasilitas</a:t>
            </a:r>
            <a:r>
              <a:rPr lang="en-US" dirty="0"/>
              <a:t>. 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yang lama.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962058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eksperimen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283968" y="1124744"/>
            <a:ext cx="4320480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Metode</a:t>
            </a:r>
            <a:r>
              <a:rPr lang="id-ID" dirty="0"/>
              <a:t> </a:t>
            </a:r>
            <a:r>
              <a:rPr lang="en-US" dirty="0" err="1" smtClean="0"/>
              <a:t>eksperimen</a:t>
            </a:r>
            <a:r>
              <a:rPr lang="id-ID" dirty="0"/>
              <a:t> </a:t>
            </a:r>
            <a:r>
              <a:rPr lang="en-US" dirty="0" err="1" smtClean="0"/>
              <a:t>adalah</a:t>
            </a:r>
            <a:r>
              <a:rPr lang="id-ID" dirty="0"/>
              <a:t> </a:t>
            </a:r>
            <a:r>
              <a:rPr lang="en-US" dirty="0" err="1" smtClean="0"/>
              <a:t>cara</a:t>
            </a:r>
            <a:r>
              <a:rPr lang="id-ID" dirty="0"/>
              <a:t> </a:t>
            </a:r>
            <a:r>
              <a:rPr lang="en-US" dirty="0" err="1" smtClean="0"/>
              <a:t>penyajia</a:t>
            </a:r>
            <a:r>
              <a:rPr lang="id-ID" dirty="0" smtClean="0"/>
              <a:t>n </a:t>
            </a:r>
            <a:r>
              <a:rPr lang="en-US" dirty="0" err="1" smtClean="0"/>
              <a:t>pelajaran</a:t>
            </a:r>
            <a:r>
              <a:rPr lang="en-US" dirty="0" smtClean="0"/>
              <a:t>,</a:t>
            </a:r>
            <a:r>
              <a:rPr lang="id-ID" dirty="0"/>
              <a:t> </a:t>
            </a:r>
            <a:r>
              <a:rPr lang="en-US" dirty="0" smtClean="0"/>
              <a:t>di</a:t>
            </a:r>
            <a:r>
              <a:rPr lang="id-ID" dirty="0"/>
              <a:t> </a:t>
            </a:r>
            <a:r>
              <a:rPr lang="en-US" dirty="0" err="1" smtClean="0"/>
              <a:t>mana</a:t>
            </a:r>
            <a:r>
              <a:rPr lang="id-ID" dirty="0"/>
              <a:t> </a:t>
            </a:r>
            <a:r>
              <a:rPr lang="en-US" dirty="0" err="1" smtClean="0"/>
              <a:t>siswa</a:t>
            </a:r>
            <a:r>
              <a:rPr lang="id-ID" dirty="0"/>
              <a:t> </a:t>
            </a:r>
            <a:r>
              <a:rPr lang="en-US" dirty="0" err="1" smtClean="0"/>
              <a:t>melakukan</a:t>
            </a:r>
            <a:r>
              <a:rPr lang="id-ID" dirty="0"/>
              <a:t> </a:t>
            </a:r>
            <a:r>
              <a:rPr lang="en-US" dirty="0" err="1" smtClean="0"/>
              <a:t>percobaan</a:t>
            </a:r>
            <a:r>
              <a:rPr lang="id-ID" dirty="0"/>
              <a:t> </a:t>
            </a:r>
            <a:r>
              <a:rPr lang="en-US" dirty="0" err="1" smtClean="0"/>
              <a:t>dengan</a:t>
            </a:r>
            <a:r>
              <a:rPr lang="id-ID" dirty="0"/>
              <a:t> </a:t>
            </a:r>
            <a:r>
              <a:rPr lang="en-US" dirty="0" err="1" smtClean="0"/>
              <a:t>mengalami</a:t>
            </a:r>
            <a:r>
              <a:rPr lang="id-ID" dirty="0"/>
              <a:t> </a:t>
            </a:r>
            <a:r>
              <a:rPr lang="en-US" dirty="0" err="1" smtClean="0"/>
              <a:t>dan</a:t>
            </a:r>
            <a:r>
              <a:rPr lang="id-ID" dirty="0"/>
              <a:t> </a:t>
            </a:r>
            <a:r>
              <a:rPr lang="en-US" dirty="0" err="1" smtClean="0"/>
              <a:t>membuktikan</a:t>
            </a:r>
            <a:r>
              <a:rPr lang="id-ID" dirty="0"/>
              <a:t> </a:t>
            </a:r>
            <a:r>
              <a:rPr lang="en-US" dirty="0" err="1" smtClean="0"/>
              <a:t>sendiri</a:t>
            </a:r>
            <a:r>
              <a:rPr lang="id-ID" dirty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dipelajari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708920"/>
            <a:ext cx="4320480" cy="3960440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kebenaran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percobaan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Membina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terobosan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percobaan</a:t>
            </a:r>
            <a:r>
              <a:rPr lang="en-US" dirty="0"/>
              <a:t> yang </a:t>
            </a:r>
            <a:r>
              <a:rPr lang="en-US" dirty="0" err="1"/>
              <a:t>berharga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dimanfaatkan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kemakmuran</a:t>
            </a:r>
            <a:r>
              <a:rPr lang="en-US" dirty="0"/>
              <a:t> </a:t>
            </a:r>
            <a:r>
              <a:rPr lang="en-US" dirty="0" err="1"/>
              <a:t>umat</a:t>
            </a:r>
            <a:r>
              <a:rPr lang="en-US" dirty="0"/>
              <a:t> </a:t>
            </a:r>
            <a:r>
              <a:rPr lang="en-US" dirty="0" err="1"/>
              <a:t>manusia</a:t>
            </a:r>
            <a:r>
              <a:rPr lang="en-US" dirty="0"/>
              <a:t>.  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4860032" y="2636912"/>
            <a:ext cx="3960440" cy="4032448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Cenderung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sains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Kesulitan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fasilitas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Menuntut</a:t>
            </a:r>
            <a:r>
              <a:rPr lang="en-US" dirty="0"/>
              <a:t> </a:t>
            </a:r>
            <a:r>
              <a:rPr lang="en-US" dirty="0" err="1"/>
              <a:t>ketelitian</a:t>
            </a:r>
            <a:r>
              <a:rPr lang="en-US" dirty="0"/>
              <a:t>, </a:t>
            </a:r>
            <a:r>
              <a:rPr lang="en-US" dirty="0" err="1"/>
              <a:t>kesabaran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ketabahan</a:t>
            </a:r>
            <a:r>
              <a:rPr lang="en-US" dirty="0"/>
              <a:t>.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percobaan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hasil</a:t>
            </a:r>
            <a:r>
              <a:rPr lang="en-US" dirty="0"/>
              <a:t> yang </a:t>
            </a:r>
            <a:r>
              <a:rPr lang="en-US" dirty="0" err="1"/>
              <a:t>diharapkan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3766619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latihan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283968" y="1124744"/>
            <a:ext cx="4536504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Metode</a:t>
            </a:r>
            <a:r>
              <a:rPr lang="id-ID" dirty="0"/>
              <a:t> </a:t>
            </a:r>
            <a:r>
              <a:rPr lang="en-US" dirty="0" err="1" smtClean="0"/>
              <a:t>latihan</a:t>
            </a:r>
            <a:r>
              <a:rPr lang="id-ID" dirty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teknik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yang </a:t>
            </a:r>
            <a:r>
              <a:rPr lang="en-US" dirty="0" err="1"/>
              <a:t>mendorong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 smtClean="0"/>
              <a:t>untuk</a:t>
            </a:r>
            <a:r>
              <a:rPr lang="id-ID" dirty="0"/>
              <a:t> </a:t>
            </a:r>
            <a:r>
              <a:rPr lang="en-US" dirty="0" err="1" smtClean="0"/>
              <a:t>melaksanakan</a:t>
            </a:r>
            <a:r>
              <a:rPr lang="id-ID" dirty="0"/>
              <a:t> </a:t>
            </a:r>
            <a:r>
              <a:rPr lang="en-US" dirty="0" err="1" smtClean="0"/>
              <a:t>kegiatan</a:t>
            </a:r>
            <a:r>
              <a:rPr lang="id-ID" dirty="0"/>
              <a:t> </a:t>
            </a:r>
            <a:r>
              <a:rPr lang="en-US" dirty="0" err="1" smtClean="0"/>
              <a:t>latihan</a:t>
            </a:r>
            <a:r>
              <a:rPr lang="id-ID" dirty="0"/>
              <a:t> </a:t>
            </a:r>
            <a:r>
              <a:rPr lang="en-US" dirty="0" smtClean="0"/>
              <a:t>agar</a:t>
            </a:r>
            <a:r>
              <a:rPr lang="id-ID" dirty="0"/>
              <a:t> </a:t>
            </a:r>
            <a:r>
              <a:rPr lang="en-US" dirty="0" err="1" smtClean="0"/>
              <a:t>memiliki</a:t>
            </a:r>
            <a:r>
              <a:rPr lang="id-ID" dirty="0"/>
              <a:t> </a:t>
            </a:r>
            <a:r>
              <a:rPr lang="en-US" dirty="0" err="1" smtClean="0"/>
              <a:t>ketangkasan</a:t>
            </a:r>
            <a:r>
              <a:rPr lang="id-ID" dirty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/>
              <a:t>keterampilan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dipelajari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708920"/>
            <a:ext cx="4608512" cy="3960440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kecakapan</a:t>
            </a:r>
            <a:r>
              <a:rPr lang="en-US" dirty="0"/>
              <a:t> </a:t>
            </a:r>
            <a:r>
              <a:rPr lang="en-US" dirty="0" err="1"/>
              <a:t>motoris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kecakapan</a:t>
            </a:r>
            <a:r>
              <a:rPr lang="en-US" dirty="0"/>
              <a:t> mental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memperoleh</a:t>
            </a:r>
            <a:r>
              <a:rPr lang="en-US" dirty="0"/>
              <a:t> </a:t>
            </a:r>
            <a:r>
              <a:rPr lang="en-US" dirty="0" err="1"/>
              <a:t>kecakapan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asosiasi</a:t>
            </a:r>
            <a:r>
              <a:rPr lang="en-US" dirty="0"/>
              <a:t> yang </a:t>
            </a:r>
            <a:r>
              <a:rPr lang="en-US" dirty="0" err="1"/>
              <a:t>dibuat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Pembentukan</a:t>
            </a:r>
            <a:r>
              <a:rPr lang="en-US" dirty="0"/>
              <a:t> </a:t>
            </a:r>
            <a:r>
              <a:rPr lang="en-US" dirty="0" err="1"/>
              <a:t>kebiasaan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menambah</a:t>
            </a:r>
            <a:r>
              <a:rPr lang="en-US" dirty="0"/>
              <a:t> </a:t>
            </a:r>
            <a:r>
              <a:rPr lang="en-US" dirty="0" err="1"/>
              <a:t>ketepatan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kecepatan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Pemanfaatan</a:t>
            </a:r>
            <a:r>
              <a:rPr lang="en-US" dirty="0"/>
              <a:t> </a:t>
            </a:r>
            <a:r>
              <a:rPr lang="en-US" dirty="0" err="1"/>
              <a:t>kebiasaan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membutuhkan</a:t>
            </a:r>
            <a:r>
              <a:rPr lang="en-US" dirty="0"/>
              <a:t> </a:t>
            </a:r>
            <a:r>
              <a:rPr lang="en-US" dirty="0" err="1"/>
              <a:t>konsentrasi</a:t>
            </a:r>
            <a:r>
              <a:rPr lang="en-US" dirty="0"/>
              <a:t>.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Pembentukan</a:t>
            </a:r>
            <a:r>
              <a:rPr lang="en-US" dirty="0"/>
              <a:t> </a:t>
            </a:r>
            <a:r>
              <a:rPr lang="en-US" dirty="0" err="1"/>
              <a:t>kebiasaaan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otomatis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5148064" y="2636912"/>
            <a:ext cx="3672408" cy="4032448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Menghambat</a:t>
            </a:r>
            <a:r>
              <a:rPr lang="en-US" dirty="0"/>
              <a:t> </a:t>
            </a:r>
            <a:r>
              <a:rPr lang="en-US" dirty="0" err="1"/>
              <a:t>bakat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inisiatif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Menimbulkan</a:t>
            </a:r>
            <a:r>
              <a:rPr lang="en-US" dirty="0"/>
              <a:t> </a:t>
            </a:r>
            <a:r>
              <a:rPr lang="en-US" dirty="0" err="1"/>
              <a:t>penyesuaian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statis</a:t>
            </a:r>
            <a:r>
              <a:rPr lang="en-US" dirty="0"/>
              <a:t> </a:t>
            </a:r>
            <a:r>
              <a:rPr lang="en-US" dirty="0" err="1"/>
              <a:t>kepada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Monoton</a:t>
            </a:r>
            <a:r>
              <a:rPr lang="en-US" dirty="0"/>
              <a:t>,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membosankan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kebiasaan</a:t>
            </a:r>
            <a:r>
              <a:rPr lang="en-US" dirty="0"/>
              <a:t> yang </a:t>
            </a:r>
            <a:r>
              <a:rPr lang="en-US" dirty="0" err="1"/>
              <a:t>kaku</a:t>
            </a:r>
            <a:r>
              <a:rPr lang="en-US" dirty="0"/>
              <a:t>.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menimbulkan</a:t>
            </a:r>
            <a:r>
              <a:rPr lang="en-US" dirty="0"/>
              <a:t> </a:t>
            </a:r>
            <a:r>
              <a:rPr lang="en-US" dirty="0" err="1"/>
              <a:t>verbalisme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314273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tugas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283968" y="1124744"/>
            <a:ext cx="4320480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pemberian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resitasi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penyajian</a:t>
            </a:r>
            <a:r>
              <a:rPr lang="en-US" dirty="0"/>
              <a:t> </a:t>
            </a:r>
            <a:r>
              <a:rPr lang="en-US" dirty="0" err="1"/>
              <a:t>bahan</a:t>
            </a:r>
            <a:r>
              <a:rPr lang="en-US" dirty="0"/>
              <a:t> di </a:t>
            </a:r>
            <a:r>
              <a:rPr lang="en-US" dirty="0" err="1"/>
              <a:t>mana</a:t>
            </a:r>
            <a:r>
              <a:rPr lang="en-US" dirty="0"/>
              <a:t> guru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agar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belajar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708920"/>
            <a:ext cx="4320480" cy="3960440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 smtClean="0"/>
              <a:t>Merangsang</a:t>
            </a:r>
            <a:r>
              <a:rPr lang="id-ID" dirty="0"/>
              <a:t> </a:t>
            </a:r>
            <a:r>
              <a:rPr lang="en-US" dirty="0" err="1" smtClean="0"/>
              <a:t>siswa</a:t>
            </a:r>
            <a:r>
              <a:rPr lang="id-ID" dirty="0"/>
              <a:t> </a:t>
            </a:r>
            <a:r>
              <a:rPr lang="en-US" dirty="0" err="1" smtClean="0"/>
              <a:t>dalam</a:t>
            </a:r>
            <a:r>
              <a:rPr lang="id-ID" dirty="0"/>
              <a:t> </a:t>
            </a:r>
            <a:r>
              <a:rPr lang="en-US" dirty="0" err="1" smtClean="0"/>
              <a:t>melaksanakan</a:t>
            </a:r>
            <a:r>
              <a:rPr lang="id-ID" dirty="0"/>
              <a:t> </a:t>
            </a:r>
            <a:r>
              <a:rPr lang="en-US" dirty="0" err="1" smtClean="0"/>
              <a:t>aktivitas</a:t>
            </a:r>
            <a:r>
              <a:rPr lang="id-ID" dirty="0"/>
              <a:t> </a:t>
            </a:r>
            <a:r>
              <a:rPr lang="en-US" dirty="0" err="1" smtClean="0"/>
              <a:t>belajar</a:t>
            </a:r>
            <a:r>
              <a:rPr lang="id-ID" dirty="0"/>
              <a:t> </a:t>
            </a:r>
            <a:r>
              <a:rPr lang="en-US" dirty="0" err="1" smtClean="0"/>
              <a:t>baik</a:t>
            </a:r>
            <a:r>
              <a:rPr lang="id-ID" dirty="0"/>
              <a:t> </a:t>
            </a:r>
            <a:r>
              <a:rPr lang="en-US" dirty="0" err="1" smtClean="0"/>
              <a:t>individua</a:t>
            </a:r>
            <a:r>
              <a:rPr lang="id-ID" dirty="0" smtClean="0"/>
              <a:t>l </a:t>
            </a:r>
            <a:r>
              <a:rPr lang="en-US" dirty="0" err="1" smtClean="0"/>
              <a:t>maupun</a:t>
            </a:r>
            <a:r>
              <a:rPr lang="id-ID" dirty="0"/>
              <a:t> </a:t>
            </a:r>
            <a:r>
              <a:rPr lang="en-US" dirty="0" err="1" smtClean="0"/>
              <a:t>kelompok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kemandirian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Membina</a:t>
            </a:r>
            <a:r>
              <a:rPr lang="en-US" dirty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disiplin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kreatifitas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 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4860032" y="2636912"/>
            <a:ext cx="3960440" cy="4032448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algn="ctr"/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Sulit</a:t>
            </a:r>
            <a:r>
              <a:rPr lang="en-US" dirty="0"/>
              <a:t> </a:t>
            </a:r>
            <a:r>
              <a:rPr lang="en-US" dirty="0" err="1"/>
              <a:t>dikontrol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Khusus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yang </a:t>
            </a:r>
            <a:r>
              <a:rPr lang="en-US" dirty="0" err="1"/>
              <a:t>aktif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Sulit</a:t>
            </a:r>
            <a:r>
              <a:rPr lang="en-US" dirty="0"/>
              <a:t> </a:t>
            </a:r>
            <a:r>
              <a:rPr lang="en-US" dirty="0" err="1"/>
              <a:t>memberikan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yang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individu</a:t>
            </a:r>
            <a:r>
              <a:rPr lang="en-US" dirty="0"/>
              <a:t>. 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Menimbulkan</a:t>
            </a:r>
            <a:r>
              <a:rPr lang="en-US" dirty="0"/>
              <a:t> </a:t>
            </a:r>
            <a:r>
              <a:rPr lang="en-US" dirty="0" err="1"/>
              <a:t>kebosanan</a:t>
            </a:r>
            <a:r>
              <a:rPr lang="en-US" dirty="0"/>
              <a:t>. 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649614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karyawisata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716016" y="1124744"/>
            <a:ext cx="3888432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</a:t>
            </a:r>
            <a:r>
              <a:rPr lang="id-ID" dirty="0" smtClean="0"/>
              <a:t>etode dengan melakukan kunjungan karyawisata di luar kelas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708920"/>
            <a:ext cx="4320480" cy="3960440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 smtClean="0"/>
              <a:t>Memiliki</a:t>
            </a:r>
            <a:r>
              <a:rPr lang="id-ID" dirty="0"/>
              <a:t> </a:t>
            </a:r>
            <a:r>
              <a:rPr lang="en-US" dirty="0" err="1" smtClean="0"/>
              <a:t>prinsip</a:t>
            </a:r>
            <a:r>
              <a:rPr lang="id-ID" dirty="0"/>
              <a:t> </a:t>
            </a:r>
            <a:r>
              <a:rPr lang="en-US" dirty="0" err="1" smtClean="0"/>
              <a:t>pengajaran</a:t>
            </a:r>
            <a:r>
              <a:rPr lang="id-ID" dirty="0"/>
              <a:t> </a:t>
            </a:r>
            <a:r>
              <a:rPr lang="en-US" dirty="0" smtClean="0"/>
              <a:t>modern</a:t>
            </a:r>
            <a:r>
              <a:rPr lang="id-ID" dirty="0"/>
              <a:t> </a:t>
            </a:r>
            <a:r>
              <a:rPr lang="en-US" dirty="0" err="1" smtClean="0"/>
              <a:t>dengan</a:t>
            </a:r>
            <a:r>
              <a:rPr lang="id-ID" dirty="0"/>
              <a:t> </a:t>
            </a:r>
            <a:r>
              <a:rPr lang="en-US" dirty="0" err="1" smtClean="0"/>
              <a:t>memanfaatkan</a:t>
            </a:r>
            <a:r>
              <a:rPr lang="en-US" dirty="0" smtClean="0"/>
              <a:t>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nyata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Membuat</a:t>
            </a:r>
            <a:r>
              <a:rPr lang="en-US" dirty="0"/>
              <a:t> </a:t>
            </a:r>
            <a:r>
              <a:rPr lang="en-US" dirty="0" err="1"/>
              <a:t>relevansi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  yang </a:t>
            </a:r>
            <a:r>
              <a:rPr lang="en-US" dirty="0" err="1" smtClean="0"/>
              <a:t>dipelajari</a:t>
            </a:r>
            <a:r>
              <a:rPr lang="id-ID" dirty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/>
              <a:t>kebutuhan</a:t>
            </a:r>
            <a:r>
              <a:rPr lang="en-US" dirty="0"/>
              <a:t> di </a:t>
            </a:r>
            <a:r>
              <a:rPr lang="en-US" dirty="0" err="1"/>
              <a:t>masyarakat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Merangsang</a:t>
            </a:r>
            <a:r>
              <a:rPr lang="en-US" dirty="0"/>
              <a:t> </a:t>
            </a:r>
            <a:r>
              <a:rPr lang="en-US" dirty="0" err="1"/>
              <a:t>kreatifitas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 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aktual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4860032" y="2636912"/>
            <a:ext cx="3960440" cy="4032448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algn="ctr"/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Kurangnya</a:t>
            </a:r>
            <a:r>
              <a:rPr lang="en-US" dirty="0"/>
              <a:t> </a:t>
            </a:r>
            <a:r>
              <a:rPr lang="en-US" dirty="0" err="1"/>
              <a:t>fasilitas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yang </a:t>
            </a:r>
            <a:r>
              <a:rPr lang="en-US" dirty="0" err="1"/>
              <a:t>matang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koordinasi</a:t>
            </a:r>
            <a:r>
              <a:rPr lang="en-US" dirty="0"/>
              <a:t> agar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tumpah</a:t>
            </a:r>
            <a:r>
              <a:rPr lang="en-US" dirty="0"/>
              <a:t> </a:t>
            </a:r>
            <a:r>
              <a:rPr lang="en-US" dirty="0" err="1"/>
              <a:t>tindih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Mengabaikan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.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Kesulitan</a:t>
            </a:r>
            <a:r>
              <a:rPr lang="en-US" dirty="0"/>
              <a:t> </a:t>
            </a:r>
            <a:r>
              <a:rPr lang="en-US" dirty="0" err="1"/>
              <a:t>mengatur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yang </a:t>
            </a:r>
            <a:r>
              <a:rPr lang="en-US" dirty="0" err="1"/>
              <a:t>banyak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063948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827584" y="2852936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 smtClean="0"/>
              <a:t>Metode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regu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067944" y="1556792"/>
            <a:ext cx="4320480" cy="38884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M</a:t>
            </a:r>
            <a:r>
              <a:rPr lang="en-US" dirty="0" err="1" smtClean="0"/>
              <a:t>erupakan</a:t>
            </a:r>
            <a:r>
              <a:rPr lang="en-US" dirty="0" smtClean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orang guru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bekerjasama</a:t>
            </a:r>
            <a:r>
              <a:rPr lang="en-US" dirty="0"/>
              <a:t> </a:t>
            </a:r>
            <a:r>
              <a:rPr lang="en-US" dirty="0" err="1"/>
              <a:t>mengajar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kelompok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, </a:t>
            </a:r>
            <a:r>
              <a:rPr lang="en-US" dirty="0" err="1"/>
              <a:t>jadi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</a:t>
            </a:r>
            <a:r>
              <a:rPr lang="en-US" dirty="0" err="1"/>
              <a:t>dihadapi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guru</a:t>
            </a:r>
            <a:r>
              <a:rPr lang="en-US" dirty="0" smtClean="0"/>
              <a:t>.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regu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macamnya</a:t>
            </a:r>
            <a:r>
              <a:rPr lang="en-US" dirty="0"/>
              <a:t>, </a:t>
            </a:r>
            <a:r>
              <a:rPr lang="en-US" dirty="0" err="1"/>
              <a:t>sebab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regu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senantiasa</a:t>
            </a:r>
            <a:r>
              <a:rPr lang="en-US" dirty="0"/>
              <a:t> guru </a:t>
            </a:r>
            <a:r>
              <a:rPr lang="en-US" dirty="0" err="1"/>
              <a:t>secara</a:t>
            </a:r>
            <a:r>
              <a:rPr lang="en-US" dirty="0"/>
              <a:t> formal </a:t>
            </a:r>
            <a:r>
              <a:rPr lang="en-US" dirty="0" err="1"/>
              <a:t>saja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melibatkan</a:t>
            </a:r>
            <a:r>
              <a:rPr lang="en-US" dirty="0"/>
              <a:t> orang-orang </a:t>
            </a:r>
            <a:r>
              <a:rPr lang="en-US" dirty="0" err="1"/>
              <a:t>luar</a:t>
            </a:r>
            <a:r>
              <a:rPr lang="en-US" dirty="0"/>
              <a:t> yang 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keahlian</a:t>
            </a:r>
            <a:r>
              <a:rPr lang="en-US" dirty="0"/>
              <a:t> yang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butuhkan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71195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268760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sosiodrama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283968" y="1124744"/>
            <a:ext cx="4320480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</a:t>
            </a:r>
            <a:r>
              <a:rPr lang="id-ID" dirty="0" smtClean="0"/>
              <a:t>etode yang digunakan untuk mengajarkan nilai-nilai dan memecahkan masalah-masalah yang dihadapi dalam kehidupan sosial.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708920"/>
            <a:ext cx="5040560" cy="3960440"/>
          </a:xfrm>
          <a:prstGeom prst="horizontalScroll">
            <a:avLst>
              <a:gd name="adj" fmla="val 61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Melatih</a:t>
            </a:r>
            <a:r>
              <a:rPr lang="en-US" dirty="0"/>
              <a:t>  </a:t>
            </a:r>
            <a:r>
              <a:rPr lang="en-US" dirty="0" err="1"/>
              <a:t>siswa</a:t>
            </a:r>
            <a:r>
              <a:rPr lang="en-US" dirty="0"/>
              <a:t>  </a:t>
            </a:r>
            <a:r>
              <a:rPr lang="en-US" dirty="0" err="1"/>
              <a:t>untuk</a:t>
            </a:r>
            <a:r>
              <a:rPr lang="en-US" dirty="0"/>
              <a:t>  </a:t>
            </a:r>
            <a:r>
              <a:rPr lang="en-US" dirty="0" err="1" smtClean="0"/>
              <a:t>melatih</a:t>
            </a:r>
            <a:r>
              <a:rPr lang="en-US" dirty="0" smtClean="0"/>
              <a:t>,</a:t>
            </a:r>
            <a:r>
              <a:rPr lang="id-ID" dirty="0"/>
              <a:t> </a:t>
            </a:r>
            <a:r>
              <a:rPr lang="en-US" dirty="0" err="1" smtClean="0"/>
              <a:t>memahami</a:t>
            </a:r>
            <a:r>
              <a:rPr lang="en-US" dirty="0"/>
              <a:t>  </a:t>
            </a:r>
            <a:r>
              <a:rPr lang="en-US" dirty="0" err="1"/>
              <a:t>dan</a:t>
            </a:r>
            <a:r>
              <a:rPr lang="en-US" dirty="0"/>
              <a:t>  </a:t>
            </a:r>
            <a:r>
              <a:rPr lang="en-US" dirty="0" err="1"/>
              <a:t>mengingat</a:t>
            </a:r>
            <a:r>
              <a:rPr lang="en-US" dirty="0"/>
              <a:t>  </a:t>
            </a:r>
            <a:r>
              <a:rPr lang="en-US" dirty="0" err="1" smtClean="0"/>
              <a:t>isi</a:t>
            </a:r>
            <a:r>
              <a:rPr lang="id-ID" dirty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didramakan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Melatih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berinisiatif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berkreatif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Memupuk</a:t>
            </a:r>
            <a:r>
              <a:rPr lang="en-US" dirty="0"/>
              <a:t> </a:t>
            </a:r>
            <a:r>
              <a:rPr lang="en-US" dirty="0" err="1"/>
              <a:t>bakat</a:t>
            </a:r>
            <a:r>
              <a:rPr lang="en-US" dirty="0"/>
              <a:t>. 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Menumbuhkan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membina</a:t>
            </a:r>
            <a:r>
              <a:rPr lang="en-US" dirty="0"/>
              <a:t> </a:t>
            </a:r>
            <a:r>
              <a:rPr lang="en-US" dirty="0" err="1"/>
              <a:t>kerjasama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Mendapat</a:t>
            </a:r>
            <a:r>
              <a:rPr lang="en-US" dirty="0"/>
              <a:t> </a:t>
            </a:r>
            <a:r>
              <a:rPr lang="en-US" dirty="0" err="1"/>
              <a:t>kebiasaan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membagi</a:t>
            </a:r>
            <a:r>
              <a:rPr lang="en-US" dirty="0"/>
              <a:t> </a:t>
            </a:r>
            <a:r>
              <a:rPr lang="en-US" dirty="0" err="1"/>
              <a:t>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.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Membina</a:t>
            </a:r>
            <a:r>
              <a:rPr lang="en-US" dirty="0"/>
              <a:t> </a:t>
            </a:r>
            <a:r>
              <a:rPr lang="en-US" dirty="0" err="1"/>
              <a:t>tata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 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5580112" y="2636912"/>
            <a:ext cx="3240360" cy="4032448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kreatif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anak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ikut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drama.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memakan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. 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tempat</a:t>
            </a:r>
            <a:r>
              <a:rPr lang="en-US" dirty="0"/>
              <a:t> yang </a:t>
            </a:r>
            <a:r>
              <a:rPr lang="en-US" dirty="0" err="1"/>
              <a:t>luas</a:t>
            </a:r>
            <a:r>
              <a:rPr lang="en-US" dirty="0"/>
              <a:t>. 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Mengganggu</a:t>
            </a:r>
            <a:r>
              <a:rPr lang="en-US" dirty="0"/>
              <a:t> </a:t>
            </a:r>
            <a:r>
              <a:rPr lang="en-US" dirty="0" err="1"/>
              <a:t>kelas</a:t>
            </a:r>
            <a:r>
              <a:rPr lang="en-US" dirty="0"/>
              <a:t> lain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gaduh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401022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4624"/>
            <a:ext cx="8712968" cy="864096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Macam-Macam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4" name="Right Arrow 3"/>
          <p:cNvSpPr/>
          <p:nvPr/>
        </p:nvSpPr>
        <p:spPr>
          <a:xfrm>
            <a:off x="1043608" y="1196752"/>
            <a:ext cx="3024336" cy="10801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en-US" dirty="0" err="1"/>
              <a:t>simulasi</a:t>
            </a:r>
            <a:endParaRPr lang="id-ID" dirty="0"/>
          </a:p>
        </p:txBody>
      </p:sp>
      <p:sp>
        <p:nvSpPr>
          <p:cNvPr id="5" name="Rectangle 4"/>
          <p:cNvSpPr/>
          <p:nvPr/>
        </p:nvSpPr>
        <p:spPr>
          <a:xfrm>
            <a:off x="4139952" y="980728"/>
            <a:ext cx="4752528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err="1"/>
              <a:t>S</a:t>
            </a:r>
            <a:r>
              <a:rPr lang="en-US" dirty="0" err="1" smtClean="0"/>
              <a:t>imulasi</a:t>
            </a:r>
            <a:r>
              <a:rPr lang="en-US" dirty="0" smtClean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metode</a:t>
            </a:r>
            <a:r>
              <a:rPr lang="en-US" dirty="0"/>
              <a:t> </a:t>
            </a:r>
            <a:r>
              <a:rPr lang="id-ID" dirty="0" smtClean="0"/>
              <a:t>ini</a:t>
            </a:r>
            <a:r>
              <a:rPr lang="en-US" dirty="0" smtClean="0"/>
              <a:t> </a:t>
            </a:r>
            <a:r>
              <a:rPr lang="id-ID" dirty="0" smtClean="0"/>
              <a:t>artinya</a:t>
            </a:r>
            <a:r>
              <a:rPr lang="en-US" dirty="0" smtClean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(</a:t>
            </a:r>
            <a:r>
              <a:rPr lang="en-US" dirty="0" err="1"/>
              <a:t>bahan</a:t>
            </a:r>
            <a:r>
              <a:rPr lang="en-US" dirty="0"/>
              <a:t> </a:t>
            </a:r>
            <a:r>
              <a:rPr lang="en-US" dirty="0" err="1"/>
              <a:t>pelajaran</a:t>
            </a:r>
            <a:r>
              <a:rPr lang="en-US" dirty="0"/>
              <a:t>) </a:t>
            </a:r>
            <a:r>
              <a:rPr lang="en-US" dirty="0" err="1"/>
              <a:t>melalui</a:t>
            </a:r>
            <a:r>
              <a:rPr lang="en-US" dirty="0"/>
              <a:t> proses </a:t>
            </a:r>
            <a:r>
              <a:rPr lang="en-US" dirty="0" err="1"/>
              <a:t>tingkah</a:t>
            </a:r>
            <a:r>
              <a:rPr lang="en-US" dirty="0"/>
              <a:t> </a:t>
            </a:r>
            <a:r>
              <a:rPr lang="en-US" dirty="0" err="1"/>
              <a:t>laku</a:t>
            </a:r>
            <a:r>
              <a:rPr lang="en-US" dirty="0"/>
              <a:t> </a:t>
            </a:r>
            <a:r>
              <a:rPr lang="en-US" dirty="0" err="1"/>
              <a:t>imitasi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bermain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 </a:t>
            </a:r>
            <a:r>
              <a:rPr lang="en-US" dirty="0" err="1"/>
              <a:t>mengenai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tingkah</a:t>
            </a:r>
            <a:r>
              <a:rPr lang="en-US" dirty="0"/>
              <a:t> </a:t>
            </a:r>
            <a:r>
              <a:rPr lang="en-US" dirty="0" err="1"/>
              <a:t>laku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seolah-olah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keadaan</a:t>
            </a:r>
            <a:r>
              <a:rPr lang="en-US" dirty="0"/>
              <a:t> yang </a:t>
            </a:r>
            <a:r>
              <a:rPr lang="en-US" dirty="0" err="1"/>
              <a:t>sebenarnya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8" name="Horizontal Scroll 7"/>
          <p:cNvSpPr/>
          <p:nvPr/>
        </p:nvSpPr>
        <p:spPr>
          <a:xfrm>
            <a:off x="395536" y="2636912"/>
            <a:ext cx="4464496" cy="4104456"/>
          </a:xfrm>
          <a:prstGeom prst="horizontalScroll">
            <a:avLst>
              <a:gd name="adj" fmla="val 46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KELEBIHAN</a:t>
            </a:r>
          </a:p>
          <a:p>
            <a:pPr marL="342900" lvl="0" indent="-342900">
              <a:buFont typeface="+mj-lt"/>
              <a:buAutoNum type="arabicPeriod"/>
            </a:pPr>
            <a:r>
              <a:rPr lang="id-ID" dirty="0"/>
              <a:t>S</a:t>
            </a:r>
            <a:r>
              <a:rPr lang="en-US" dirty="0" err="1" smtClean="0"/>
              <a:t>ebagai</a:t>
            </a:r>
            <a:r>
              <a:rPr lang="en-US" dirty="0" smtClean="0"/>
              <a:t> </a:t>
            </a:r>
            <a:r>
              <a:rPr lang="en-US" dirty="0" err="1"/>
              <a:t>bekal</a:t>
            </a:r>
            <a:r>
              <a:rPr lang="en-US" dirty="0"/>
              <a:t> </a:t>
            </a:r>
            <a:r>
              <a:rPr lang="en-US" dirty="0" err="1"/>
              <a:t>bagi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menghadapi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yang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 smtClean="0"/>
              <a:t>kelak</a:t>
            </a:r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r>
              <a:rPr lang="id-ID" dirty="0"/>
              <a:t>M</a:t>
            </a:r>
            <a:r>
              <a:rPr lang="en-US" dirty="0" err="1" smtClean="0"/>
              <a:t>engembangkan</a:t>
            </a:r>
            <a:r>
              <a:rPr lang="en-US" dirty="0" smtClean="0"/>
              <a:t> </a:t>
            </a:r>
            <a:r>
              <a:rPr lang="en-US" dirty="0" err="1" smtClean="0"/>
              <a:t>kr</a:t>
            </a:r>
            <a:r>
              <a:rPr lang="id-ID" dirty="0" smtClean="0"/>
              <a:t>e</a:t>
            </a:r>
            <a:r>
              <a:rPr lang="en-US" dirty="0" err="1" smtClean="0"/>
              <a:t>ativitas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endParaRPr lang="id-ID" dirty="0" smtClean="0"/>
          </a:p>
          <a:p>
            <a:pPr marL="342900" lvl="0" indent="-342900">
              <a:buFont typeface="+mj-lt"/>
              <a:buAutoNum type="arabicPeriod"/>
            </a:pPr>
            <a:r>
              <a:rPr lang="id-ID" dirty="0" smtClean="0"/>
              <a:t>D</a:t>
            </a:r>
            <a:r>
              <a:rPr lang="en-US" dirty="0" err="1" smtClean="0"/>
              <a:t>apat</a:t>
            </a:r>
            <a:r>
              <a:rPr lang="en-US" dirty="0" smtClean="0"/>
              <a:t> </a:t>
            </a:r>
            <a:r>
              <a:rPr lang="en-US" dirty="0" err="1"/>
              <a:t>memupuk</a:t>
            </a:r>
            <a:r>
              <a:rPr lang="en-US" dirty="0"/>
              <a:t> </a:t>
            </a:r>
            <a:r>
              <a:rPr lang="en-US" dirty="0" err="1"/>
              <a:t>keberanian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percaya</a:t>
            </a:r>
            <a:r>
              <a:rPr lang="en-US" dirty="0"/>
              <a:t> </a:t>
            </a:r>
            <a:r>
              <a:rPr lang="en-US" dirty="0" err="1"/>
              <a:t>diri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.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Memperkaya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, </a:t>
            </a:r>
            <a:r>
              <a:rPr lang="en-US" dirty="0" err="1"/>
              <a:t>sikap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yang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menghadapi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yang </a:t>
            </a:r>
            <a:r>
              <a:rPr lang="en-US" dirty="0" err="1"/>
              <a:t>problematis</a:t>
            </a:r>
            <a:r>
              <a:rPr lang="en-US" dirty="0"/>
              <a:t>.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id-ID" dirty="0"/>
              <a:t>M</a:t>
            </a:r>
            <a:r>
              <a:rPr lang="en-US" dirty="0" err="1" smtClean="0"/>
              <a:t>eningkatkan</a:t>
            </a:r>
            <a:r>
              <a:rPr lang="en-US" dirty="0" smtClean="0"/>
              <a:t> </a:t>
            </a:r>
            <a:r>
              <a:rPr lang="en-US" dirty="0" err="1"/>
              <a:t>gairah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proses </a:t>
            </a:r>
            <a:r>
              <a:rPr lang="en-US" dirty="0" err="1"/>
              <a:t>pembelajaran</a:t>
            </a:r>
            <a:r>
              <a:rPr lang="en-US" dirty="0"/>
              <a:t>.</a:t>
            </a:r>
            <a:endParaRPr lang="id-ID" dirty="0"/>
          </a:p>
        </p:txBody>
      </p:sp>
      <p:sp>
        <p:nvSpPr>
          <p:cNvPr id="7" name="Horizontal Scroll 6"/>
          <p:cNvSpPr/>
          <p:nvPr/>
        </p:nvSpPr>
        <p:spPr>
          <a:xfrm>
            <a:off x="5004048" y="2636912"/>
            <a:ext cx="3816424" cy="4104456"/>
          </a:xfrm>
          <a:prstGeom prst="horizontalScroll">
            <a:avLst>
              <a:gd name="adj" fmla="val 457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KEKURANGAN</a:t>
            </a:r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Pengalaman</a:t>
            </a:r>
            <a:r>
              <a:rPr lang="en-US" dirty="0"/>
              <a:t> yang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di </a:t>
            </a:r>
            <a:r>
              <a:rPr lang="en-US" dirty="0" err="1"/>
              <a:t>lapangan</a:t>
            </a:r>
            <a:r>
              <a:rPr lang="en-US" dirty="0"/>
              <a:t>.</a:t>
            </a:r>
            <a:endParaRPr lang="id-ID" dirty="0"/>
          </a:p>
          <a:p>
            <a:pPr marL="342900" lvl="0" indent="-342900">
              <a:buFont typeface="+mj-lt"/>
              <a:buAutoNum type="arabicPeriod"/>
            </a:pPr>
            <a:r>
              <a:rPr lang="en-US" dirty="0" err="1"/>
              <a:t>Pengelolaan</a:t>
            </a:r>
            <a:r>
              <a:rPr lang="en-US" dirty="0"/>
              <a:t> yang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baik</a:t>
            </a:r>
            <a:r>
              <a:rPr lang="en-US" dirty="0"/>
              <a:t>.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id-ID" dirty="0"/>
              <a:t>d</a:t>
            </a:r>
            <a:r>
              <a:rPr lang="en-US" dirty="0" err="1" smtClean="0"/>
              <a:t>ijadikan</a:t>
            </a:r>
            <a:r>
              <a:rPr lang="en-US" dirty="0" smtClean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hiburan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terabaikan</a:t>
            </a:r>
            <a:r>
              <a:rPr lang="en-US" dirty="0"/>
              <a:t>.</a:t>
            </a:r>
            <a:endParaRPr lang="id-ID" dirty="0"/>
          </a:p>
          <a:p>
            <a:pPr marL="342900" indent="-342900">
              <a:buFont typeface="+mj-lt"/>
              <a:buAutoNum type="arabicPeriod"/>
            </a:pP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psikologis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rasa </a:t>
            </a:r>
            <a:r>
              <a:rPr lang="en-US" dirty="0" err="1"/>
              <a:t>malu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takut</a:t>
            </a:r>
            <a:r>
              <a:rPr lang="en-US" dirty="0"/>
              <a:t> </a:t>
            </a:r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mempenggaruhi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 </a:t>
            </a:r>
            <a:r>
              <a:rPr lang="en-US" dirty="0" err="1"/>
              <a:t>simulasi</a:t>
            </a:r>
            <a:r>
              <a:rPr lang="en-US" dirty="0"/>
              <a:t>.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1015536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836712"/>
            <a:ext cx="8712968" cy="648072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err="1"/>
              <a:t>Faktor</a:t>
            </a:r>
            <a:r>
              <a:rPr lang="en-US" sz="3600" b="1" dirty="0"/>
              <a:t> yang </a:t>
            </a:r>
            <a:r>
              <a:rPr lang="en-US" sz="3600" b="1" dirty="0" err="1"/>
              <a:t>Mempengaruhi</a:t>
            </a:r>
            <a:r>
              <a:rPr lang="en-US" sz="3600" b="1" dirty="0"/>
              <a:t> </a:t>
            </a:r>
            <a:r>
              <a:rPr lang="en-US" sz="3600" b="1" dirty="0" err="1"/>
              <a:t>Metode</a:t>
            </a:r>
            <a:r>
              <a:rPr lang="en-US" sz="3600" b="1" dirty="0"/>
              <a:t> </a:t>
            </a:r>
            <a:r>
              <a:rPr lang="en-US" sz="3600" b="1" dirty="0" err="1"/>
              <a:t>Pembelajaran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8208912" cy="4752528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lphaLcPeriod"/>
            </a:pPr>
            <a:r>
              <a:rPr lang="id-ID" dirty="0" smtClean="0"/>
              <a:t>Siswa </a:t>
            </a:r>
          </a:p>
          <a:p>
            <a:pPr marL="457200" lvl="0" indent="-457200">
              <a:buFont typeface="+mj-lt"/>
              <a:buAutoNum type="alphaLcPeriod"/>
            </a:pPr>
            <a:r>
              <a:rPr lang="id-ID" dirty="0" smtClean="0"/>
              <a:t>Tujuan Pembelajaran</a:t>
            </a:r>
          </a:p>
          <a:p>
            <a:pPr marL="457200" lvl="0" indent="-457200">
              <a:buFont typeface="+mj-lt"/>
              <a:buAutoNum type="alphaLcPeriod"/>
            </a:pPr>
            <a:r>
              <a:rPr lang="id-ID" dirty="0" smtClean="0"/>
              <a:t>Faktor Materi Pembelajaran</a:t>
            </a:r>
          </a:p>
          <a:p>
            <a:pPr marL="457200" lvl="0" indent="-457200">
              <a:buFont typeface="+mj-lt"/>
              <a:buAutoNum type="alphaLcPeriod"/>
            </a:pPr>
            <a:r>
              <a:rPr lang="id-ID" dirty="0" smtClean="0"/>
              <a:t>Situasi Belajar Mengajar</a:t>
            </a:r>
          </a:p>
          <a:p>
            <a:pPr marL="457200" lvl="0" indent="-457200">
              <a:buFont typeface="+mj-lt"/>
              <a:buAutoNum type="alphaLcPeriod"/>
            </a:pPr>
            <a:r>
              <a:rPr lang="id-ID" dirty="0" smtClean="0"/>
              <a:t>Fasilitas Belajar Mengajar</a:t>
            </a:r>
          </a:p>
          <a:p>
            <a:pPr marL="457200" lvl="0" indent="-457200">
              <a:buFont typeface="+mj-lt"/>
              <a:buAutoNum type="alphaLcPeriod"/>
            </a:pPr>
            <a:r>
              <a:rPr lang="id-ID" dirty="0" smtClean="0"/>
              <a:t>Faktor Alokasi Waktu Pembelajaran</a:t>
            </a:r>
          </a:p>
          <a:p>
            <a:pPr marL="457200" lvl="0" indent="-457200">
              <a:buFont typeface="+mj-lt"/>
              <a:buAutoNum type="alphaLcPeriod"/>
            </a:pPr>
            <a:r>
              <a:rPr lang="id-ID" dirty="0" smtClean="0"/>
              <a:t>Guru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xmlns="" val="204267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6632" y="908720"/>
            <a:ext cx="7543800" cy="1524000"/>
          </a:xfrm>
        </p:spPr>
        <p:txBody>
          <a:bodyPr/>
          <a:lstStyle/>
          <a:p>
            <a:r>
              <a:rPr lang="id-ID" b="1" dirty="0" smtClean="0">
                <a:solidFill>
                  <a:schemeClr val="bg1"/>
                </a:solidFill>
                <a:latin typeface="Chiller" pitchFamily="82" charset="0"/>
              </a:rPr>
              <a:t>Sekian dan Terimakasih</a:t>
            </a:r>
            <a:endParaRPr lang="id-ID" b="1" dirty="0">
              <a:solidFill>
                <a:schemeClr val="bg1"/>
              </a:solidFill>
              <a:latin typeface="Chiller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319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</TotalTime>
  <Words>899</Words>
  <Application>Microsoft Office PowerPoint</Application>
  <PresentationFormat>On-screen Show (4:3)</PresentationFormat>
  <Paragraphs>163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NewsPrint</vt:lpstr>
      <vt:lpstr>METODE PEMBELAJARAN</vt:lpstr>
      <vt:lpstr>Pengertian Metode Pembelajaran</vt:lpstr>
      <vt:lpstr>Slide 3</vt:lpstr>
      <vt:lpstr>Syarat-Syarat yang Harus diperhatikan Seorang Guru dalam Penggunaan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Macam-Macam Metode Pembelajaran</vt:lpstr>
      <vt:lpstr>Faktor yang Mempengaruhi Metode Pembelajaran</vt:lpstr>
      <vt:lpstr>Sekian dan Terimakasih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Kelompok 7 Macam-macam Metode Pembelajaran, Pemilihan dan Penentuan Metode Pembelajaran</dc:title>
  <dc:creator>POSSI</dc:creator>
  <cp:lastModifiedBy>Windows User</cp:lastModifiedBy>
  <cp:revision>2</cp:revision>
  <dcterms:created xsi:type="dcterms:W3CDTF">2016-11-08T10:04:49Z</dcterms:created>
  <dcterms:modified xsi:type="dcterms:W3CDTF">2017-10-29T18:19:39Z</dcterms:modified>
</cp:coreProperties>
</file>