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58" r:id="rId4"/>
    <p:sldId id="260" r:id="rId5"/>
    <p:sldId id="263" r:id="rId6"/>
    <p:sldId id="264" r:id="rId7"/>
    <p:sldId id="265" r:id="rId8"/>
    <p:sldId id="261" r:id="rId9"/>
    <p:sldId id="267" r:id="rId10"/>
    <p:sldId id="262" r:id="rId11"/>
    <p:sldId id="268" r:id="rId12"/>
    <p:sldId id="269" r:id="rId13"/>
    <p:sldId id="273" r:id="rId14"/>
    <p:sldId id="279" r:id="rId15"/>
    <p:sldId id="274" r:id="rId16"/>
    <p:sldId id="272" r:id="rId17"/>
    <p:sldId id="270" r:id="rId18"/>
    <p:sldId id="271" r:id="rId19"/>
    <p:sldId id="275" r:id="rId20"/>
    <p:sldId id="276" r:id="rId21"/>
    <p:sldId id="283" r:id="rId22"/>
    <p:sldId id="284" r:id="rId23"/>
    <p:sldId id="277" r:id="rId24"/>
    <p:sldId id="280" r:id="rId25"/>
    <p:sldId id="281" r:id="rId26"/>
    <p:sldId id="282" r:id="rId27"/>
    <p:sldId id="285" r:id="rId28"/>
    <p:sldId id="286" r:id="rId29"/>
    <p:sldId id="287" r:id="rId30"/>
    <p:sldId id="288" r:id="rId31"/>
    <p:sldId id="289" r:id="rId32"/>
    <p:sldId id="290" r:id="rId3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8BDFBC5E-E856-4F0D-8ADB-29170E3FAB91}"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0A07343-0F06-498F-B634-D21F23EA33B6}" type="slidenum">
              <a:rPr lang="id-ID" smtClean="0"/>
              <a:t>‹#›</a:t>
            </a:fld>
            <a:endParaRPr lang="id-ID"/>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8BDFBC5E-E856-4F0D-8ADB-29170E3FAB91}"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0A07343-0F06-498F-B634-D21F23EA33B6}" type="slidenum">
              <a:rPr lang="id-ID" smtClean="0"/>
              <a:t>‹#›</a:t>
            </a:fld>
            <a:endParaRPr lang="id-ID"/>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DFBC5E-E856-4F0D-8ADB-29170E3FAB91}"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8BDFBC5E-E856-4F0D-8ADB-29170E3FAB91}"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BDFBC5E-E856-4F0D-8ADB-29170E3FAB91}" type="datetimeFigureOut">
              <a:rPr lang="id-ID" smtClean="0"/>
              <a:t>28/03/2019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BDFBC5E-E856-4F0D-8ADB-29170E3FAB91}" type="datetimeFigureOut">
              <a:rPr lang="id-ID" smtClean="0"/>
              <a:t>28/03/2019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DFBC5E-E856-4F0D-8ADB-29170E3FAB91}" type="datetimeFigureOut">
              <a:rPr lang="id-ID" smtClean="0"/>
              <a:t>28/03/2019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DFBC5E-E856-4F0D-8ADB-29170E3FAB91}"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DFBC5E-E856-4F0D-8ADB-29170E3FAB91}"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DFBC5E-E856-4F0D-8ADB-29170E3FAB91}"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DFBC5E-E856-4F0D-8ADB-29170E3FAB91}"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0A07343-0F06-498F-B634-D21F23EA33B6}"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8BDFBC5E-E856-4F0D-8ADB-29170E3FAB91}" type="datetimeFigureOut">
              <a:rPr lang="id-ID" smtClean="0"/>
              <a:t>28/03/2019</a:t>
            </a:fld>
            <a:endParaRPr lang="id-ID"/>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id-ID"/>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40A07343-0F06-498F-B634-D21F23EA33B6}"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Tata Surya</a:t>
            </a:r>
            <a:endParaRPr lang="id-ID" dirty="0"/>
          </a:p>
        </p:txBody>
      </p:sp>
      <p:sp>
        <p:nvSpPr>
          <p:cNvPr id="3" name="Content Placeholder 2"/>
          <p:cNvSpPr>
            <a:spLocks noGrp="1"/>
          </p:cNvSpPr>
          <p:nvPr>
            <p:ph sz="quarter" idx="13"/>
          </p:nvPr>
        </p:nvSpPr>
        <p:spPr>
          <a:xfrm>
            <a:off x="457200" y="1600200"/>
            <a:ext cx="4834880" cy="4525963"/>
          </a:xfrm>
        </p:spPr>
        <p:txBody>
          <a:bodyPr>
            <a:normAutofit/>
          </a:bodyPr>
          <a:lstStyle/>
          <a:p>
            <a:pPr marL="0" indent="0">
              <a:buNone/>
            </a:pPr>
            <a:r>
              <a:rPr lang="id-ID" b="1" dirty="0" smtClean="0"/>
              <a:t>Pengertian dan Asal Usul Tata Surya</a:t>
            </a:r>
          </a:p>
          <a:p>
            <a:pPr marL="0" indent="0">
              <a:buNone/>
            </a:pPr>
            <a:endParaRPr lang="id-ID" b="1" dirty="0"/>
          </a:p>
          <a:p>
            <a:pPr marL="0" indent="0">
              <a:buNone/>
            </a:pPr>
            <a:r>
              <a:rPr lang="id-ID" b="1" dirty="0" smtClean="0"/>
              <a:t>1</a:t>
            </a:r>
            <a:r>
              <a:rPr lang="id-ID" b="1" dirty="0"/>
              <a:t>. Teori Nebula atau Kabut (Kant-Laplace)</a:t>
            </a:r>
          </a:p>
          <a:p>
            <a:pPr marL="0" indent="0">
              <a:buNone/>
            </a:pPr>
            <a:endParaRPr lang="id-ID" dirty="0" smtClean="0"/>
          </a:p>
          <a:p>
            <a:pPr marL="0" indent="0">
              <a:buNone/>
            </a:pPr>
            <a:r>
              <a:rPr lang="id-ID" dirty="0" smtClean="0"/>
              <a:t>Pada </a:t>
            </a:r>
            <a:r>
              <a:rPr lang="id-ID" dirty="0"/>
              <a:t>teori ini dinyatakan bahwa pada tahap awal, tata surya masih berupa kumpulan kabut raksasa. Kabut yang merupakan asal usul tata surya ini tersusun dari debu, es, dan gas dengan kandungan hidrogen tinggi.</a:t>
            </a:r>
            <a:endParaRPr lang="id-ID" b="1" dirty="0" smtClean="0"/>
          </a:p>
        </p:txBody>
      </p:sp>
      <p:pic>
        <p:nvPicPr>
          <p:cNvPr id="4" name="Picture 2" descr="C:\Users\Asus\Downloads\planetaryevolution.weebly.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916832"/>
            <a:ext cx="3823868"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2528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a:t>
            </a:r>
            <a:endParaRPr lang="id-ID" dirty="0"/>
          </a:p>
        </p:txBody>
      </p:sp>
      <p:sp>
        <p:nvSpPr>
          <p:cNvPr id="3" name="Content Placeholder 2"/>
          <p:cNvSpPr>
            <a:spLocks noGrp="1"/>
          </p:cNvSpPr>
          <p:nvPr>
            <p:ph sz="quarter" idx="13"/>
          </p:nvPr>
        </p:nvSpPr>
        <p:spPr>
          <a:xfrm>
            <a:off x="457200" y="1600201"/>
            <a:ext cx="4834880" cy="4349080"/>
          </a:xfrm>
        </p:spPr>
        <p:txBody>
          <a:bodyPr>
            <a:normAutofit/>
          </a:bodyPr>
          <a:lstStyle/>
          <a:p>
            <a:pPr marL="0" indent="0">
              <a:buNone/>
            </a:pPr>
            <a:r>
              <a:rPr lang="id-ID" b="1" dirty="0" smtClean="0"/>
              <a:t>2</a:t>
            </a:r>
            <a:r>
              <a:rPr lang="id-ID" b="1" dirty="0"/>
              <a:t>. Teori Pasang Surut atau Tidal (Jeans dan Jeffreys)</a:t>
            </a:r>
          </a:p>
          <a:p>
            <a:pPr marL="0" indent="0">
              <a:buNone/>
            </a:pPr>
            <a:endParaRPr lang="id-ID" i="1" dirty="0" smtClean="0"/>
          </a:p>
          <a:p>
            <a:pPr marL="0" indent="0">
              <a:buNone/>
            </a:pPr>
            <a:r>
              <a:rPr lang="id-ID" i="1" dirty="0" smtClean="0"/>
              <a:t>“Ratusan </a:t>
            </a:r>
            <a:r>
              <a:rPr lang="id-ID" i="1" dirty="0"/>
              <a:t>juta tahun yang lalu sebuah bintang bergerak mendekati matahari dan kemudian menghilang. Pada saat kejadian itu separuh bagian dari matahari tertarik dan lepas. Dari bagian matahari yang terlepas inilah yang kemudian membentuk planet-planet</a:t>
            </a:r>
            <a:r>
              <a:rPr lang="id-ID" i="1" dirty="0" smtClean="0"/>
              <a:t>.”</a:t>
            </a:r>
            <a:endParaRPr lang="id-ID" dirty="0"/>
          </a:p>
        </p:txBody>
      </p:sp>
      <p:pic>
        <p:nvPicPr>
          <p:cNvPr id="2050" name="Picture 2" descr="C:\Users\Asus\Downloads\Untitle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340768"/>
            <a:ext cx="3499271" cy="470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380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a:t>
            </a:r>
            <a:endParaRPr lang="id-ID" dirty="0"/>
          </a:p>
        </p:txBody>
      </p:sp>
      <p:sp>
        <p:nvSpPr>
          <p:cNvPr id="3" name="Content Placeholder 2"/>
          <p:cNvSpPr>
            <a:spLocks noGrp="1"/>
          </p:cNvSpPr>
          <p:nvPr>
            <p:ph sz="quarter" idx="13"/>
          </p:nvPr>
        </p:nvSpPr>
        <p:spPr>
          <a:xfrm>
            <a:off x="457200" y="1600200"/>
            <a:ext cx="4258816" cy="4525963"/>
          </a:xfrm>
        </p:spPr>
        <p:txBody>
          <a:bodyPr>
            <a:normAutofit/>
          </a:bodyPr>
          <a:lstStyle/>
          <a:p>
            <a:pPr marL="0" indent="0">
              <a:buNone/>
            </a:pPr>
            <a:r>
              <a:rPr lang="it-IT" b="1" dirty="0" smtClean="0"/>
              <a:t>3</a:t>
            </a:r>
            <a:r>
              <a:rPr lang="it-IT" b="1" dirty="0"/>
              <a:t>. Teori Planetesimal (Moulton dan Chamberlin)</a:t>
            </a:r>
          </a:p>
          <a:p>
            <a:pPr marL="0" indent="0">
              <a:buNone/>
            </a:pPr>
            <a:endParaRPr lang="id-ID" dirty="0"/>
          </a:p>
          <a:p>
            <a:pPr marL="0" indent="0">
              <a:buNone/>
            </a:pPr>
            <a:r>
              <a:rPr lang="id-ID" dirty="0" smtClean="0"/>
              <a:t>Matahari </a:t>
            </a:r>
            <a:r>
              <a:rPr lang="id-ID" dirty="0"/>
              <a:t>telah ada sebagai salah satu dari sekian banyak bintang, pada suatu waktu ada sebuah bintang yang melintas di kejauhan yang tidak terlalu jauh, sehingga terjadi pasang naik antara bintang dan matahari. Pada saat bintang itu berada jauh dari massa matahari jatuh ke permukaan matahari dan sebagian tersebar di sekitar matahari, maka ini disebut planetisimal yang dikenal sebagai planet yang berada di orbitnya dan di sekitar matahari.</a:t>
            </a:r>
          </a:p>
        </p:txBody>
      </p:sp>
      <p:pic>
        <p:nvPicPr>
          <p:cNvPr id="4" name="Picture 2" descr="C:\Users\Asus\Downloads\pages.uoregon.edu_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556792"/>
            <a:ext cx="4464496"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6652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a:xfrm>
            <a:off x="457200" y="1600200"/>
            <a:ext cx="3898776" cy="4525963"/>
          </a:xfrm>
        </p:spPr>
        <p:txBody>
          <a:bodyPr>
            <a:normAutofit/>
          </a:bodyPr>
          <a:lstStyle/>
          <a:p>
            <a:pPr marL="0" indent="0">
              <a:buNone/>
            </a:pPr>
            <a:r>
              <a:rPr lang="id-ID" b="1" dirty="0" smtClean="0"/>
              <a:t>4</a:t>
            </a:r>
            <a:r>
              <a:rPr lang="id-ID" b="1" dirty="0"/>
              <a:t>. Teori Bintang Kembar (Fred Hoyle)</a:t>
            </a:r>
          </a:p>
          <a:p>
            <a:pPr marL="0" indent="0">
              <a:buNone/>
            </a:pPr>
            <a:endParaRPr lang="id-ID" dirty="0" smtClean="0"/>
          </a:p>
          <a:p>
            <a:pPr marL="0" indent="0">
              <a:buNone/>
            </a:pPr>
            <a:r>
              <a:rPr lang="id-ID" dirty="0" smtClean="0"/>
              <a:t>“</a:t>
            </a:r>
            <a:r>
              <a:rPr lang="id-ID" dirty="0"/>
              <a:t>Kemudian, salah satu bintang dari bintang kembar itu meledak sehingga menghasilkan puing-puing dan debu. Hingga akhirnya berevolusi mengelilingi mengelilingi bintang yang satunya (matahari) dan membentuk planet-planet beserta benda-benda langit lainnya</a:t>
            </a:r>
            <a:r>
              <a:rPr lang="id-ID" dirty="0" smtClean="0"/>
              <a:t>.”</a:t>
            </a:r>
            <a:endParaRPr lang="id-ID" dirty="0"/>
          </a:p>
        </p:txBody>
      </p:sp>
      <p:pic>
        <p:nvPicPr>
          <p:cNvPr id="5" name="Picture 2" descr="C:\Users\Asus\Downloads\Captur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412776"/>
            <a:ext cx="4176464" cy="459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2691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a:xfrm>
            <a:off x="457200" y="1600200"/>
            <a:ext cx="4114800" cy="4525963"/>
          </a:xfrm>
        </p:spPr>
        <p:txBody>
          <a:bodyPr>
            <a:normAutofit/>
          </a:bodyPr>
          <a:lstStyle/>
          <a:p>
            <a:pPr marL="0" indent="0">
              <a:buNone/>
            </a:pPr>
            <a:r>
              <a:rPr lang="id-ID" b="1" dirty="0"/>
              <a:t>5. Teori Big Bang (George Lemaitre</a:t>
            </a:r>
            <a:r>
              <a:rPr lang="id-ID" b="1" dirty="0" smtClean="0"/>
              <a:t>)</a:t>
            </a:r>
          </a:p>
          <a:p>
            <a:pPr marL="0" indent="0">
              <a:buNone/>
            </a:pPr>
            <a:endParaRPr lang="id-ID" dirty="0" smtClean="0"/>
          </a:p>
          <a:p>
            <a:pPr marL="0" indent="0">
              <a:buNone/>
            </a:pPr>
            <a:r>
              <a:rPr lang="id-ID" dirty="0" smtClean="0"/>
              <a:t>Ledakan </a:t>
            </a:r>
            <a:r>
              <a:rPr lang="id-ID" dirty="0"/>
              <a:t>yang sangat kuat timbul karena ukuran dan energi yang dimiliki bintang sangatlah besar. Ledakan ini setara dengan 5 × 10</a:t>
            </a:r>
            <a:r>
              <a:rPr lang="id-ID" baseline="30000" dirty="0"/>
              <a:t>25</a:t>
            </a:r>
            <a:r>
              <a:rPr lang="id-ID" dirty="0"/>
              <a:t> kali intensitas ledakan senjata nuklir. Partikel yang dipancarkan oleh ledakan, meleleh dan dipadatkan oleh gravitasi dan energi dari ledakan ledakan tersebut. Sehingga, terbentuklah benda-benda langit seperti sekarang ini.</a:t>
            </a:r>
            <a:endParaRPr lang="id-ID" b="1" dirty="0"/>
          </a:p>
          <a:p>
            <a:pPr marL="0" indent="0">
              <a:buNone/>
            </a:pPr>
            <a:endParaRPr lang="id-ID" dirty="0"/>
          </a:p>
        </p:txBody>
      </p:sp>
      <p:pic>
        <p:nvPicPr>
          <p:cNvPr id="6146" name="Picture 2" descr="C:\Users\Asus\Downloads\universetoday.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772816"/>
            <a:ext cx="359397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3930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a:xfrm>
            <a:off x="457200" y="1600200"/>
            <a:ext cx="4330824" cy="4525963"/>
          </a:xfrm>
        </p:spPr>
        <p:txBody>
          <a:bodyPr>
            <a:normAutofit/>
          </a:bodyPr>
          <a:lstStyle/>
          <a:p>
            <a:pPr marL="0" indent="0">
              <a:buNone/>
            </a:pPr>
            <a:r>
              <a:rPr lang="id-ID" b="1" dirty="0"/>
              <a:t>6</a:t>
            </a:r>
            <a:r>
              <a:rPr lang="id-ID" b="1" dirty="0" smtClean="0"/>
              <a:t>. Teori </a:t>
            </a:r>
            <a:r>
              <a:rPr lang="id-ID" b="1" dirty="0"/>
              <a:t>Keadaan Tetap atau Steady-State (Bondi, Gold, dan Hoyle)</a:t>
            </a:r>
          </a:p>
          <a:p>
            <a:pPr marL="0" indent="0">
              <a:buNone/>
            </a:pPr>
            <a:endParaRPr lang="id-ID" dirty="0" smtClean="0"/>
          </a:p>
          <a:p>
            <a:pPr marL="0" indent="0">
              <a:buNone/>
            </a:pPr>
            <a:r>
              <a:rPr lang="id-ID" dirty="0" smtClean="0"/>
              <a:t>“Alam </a:t>
            </a:r>
            <a:r>
              <a:rPr lang="id-ID" dirty="0"/>
              <a:t>semesta belum memiliki awal dan tidak akan berakhir. Alam semesta dari dulu selalu tampak sama seperti sekarang, tidak ada yang berubah</a:t>
            </a:r>
            <a:r>
              <a:rPr lang="id-ID" dirty="0" smtClean="0"/>
              <a:t>.”</a:t>
            </a:r>
            <a:endParaRPr lang="id-ID" dirty="0"/>
          </a:p>
        </p:txBody>
      </p:sp>
      <p:pic>
        <p:nvPicPr>
          <p:cNvPr id="7170" name="Picture 2" descr="C:\Users\Asus\Downloads\thoughtco.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39" y="1628800"/>
            <a:ext cx="3876079" cy="4292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485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a:xfrm>
            <a:off x="457200" y="1600201"/>
            <a:ext cx="8147248" cy="1684784"/>
          </a:xfrm>
        </p:spPr>
        <p:txBody>
          <a:bodyPr>
            <a:normAutofit/>
          </a:bodyPr>
          <a:lstStyle/>
          <a:p>
            <a:pPr marL="0" indent="0">
              <a:buNone/>
            </a:pPr>
            <a:r>
              <a:rPr lang="id-ID" b="1" dirty="0"/>
              <a:t>7. Teori Awan Kabut atau Proto Planet (Von Weizsaecker)</a:t>
            </a:r>
          </a:p>
          <a:p>
            <a:pPr marL="0" indent="0">
              <a:buNone/>
            </a:pPr>
            <a:endParaRPr lang="id-ID" dirty="0" smtClean="0"/>
          </a:p>
          <a:p>
            <a:pPr marL="0" indent="0">
              <a:buNone/>
            </a:pPr>
            <a:r>
              <a:rPr lang="id-ID" dirty="0" smtClean="0"/>
              <a:t>Teori </a:t>
            </a:r>
            <a:r>
              <a:rPr lang="id-ID" dirty="0"/>
              <a:t>awan kabut menyatakan bahwa sistem tata surya terbentuk oleh sejumlah awan gas yang sangat banyak.</a:t>
            </a:r>
          </a:p>
        </p:txBody>
      </p:sp>
      <p:pic>
        <p:nvPicPr>
          <p:cNvPr id="8194" name="Picture 2" descr="C:\Users\Asus\Downloads\emaze.com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068960"/>
            <a:ext cx="6048672" cy="3183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94176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Kesimpulan</a:t>
            </a:r>
            <a:endParaRPr lang="id-ID" dirty="0"/>
          </a:p>
        </p:txBody>
      </p:sp>
      <p:sp>
        <p:nvSpPr>
          <p:cNvPr id="3" name="Content Placeholder 2"/>
          <p:cNvSpPr>
            <a:spLocks noGrp="1"/>
          </p:cNvSpPr>
          <p:nvPr>
            <p:ph sz="quarter" idx="13"/>
          </p:nvPr>
        </p:nvSpPr>
        <p:spPr/>
        <p:txBody>
          <a:bodyPr/>
          <a:lstStyle/>
          <a:p>
            <a:pPr marL="0" indent="0">
              <a:buNone/>
            </a:pPr>
            <a:r>
              <a:rPr lang="sv-SE" dirty="0"/>
              <a:t>Tata Surya adalah kumpulan benda langit yang terdiri dari sebuah bintang yang disebut matahari dan semua benda terikat oleh gravitasi.</a:t>
            </a:r>
            <a:endParaRPr lang="id-ID" dirty="0"/>
          </a:p>
        </p:txBody>
      </p:sp>
    </p:spTree>
    <p:extLst>
      <p:ext uri="{BB962C8B-B14F-4D97-AF65-F5344CB8AC3E}">
        <p14:creationId xmlns:p14="http://schemas.microsoft.com/office/powerpoint/2010/main" val="22370204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Struktur TATA SURYA</a:t>
            </a:r>
            <a:endParaRPr lang="id-ID" dirty="0"/>
          </a:p>
        </p:txBody>
      </p:sp>
      <p:sp>
        <p:nvSpPr>
          <p:cNvPr id="3" name="Content Placeholder 2"/>
          <p:cNvSpPr>
            <a:spLocks noGrp="1"/>
          </p:cNvSpPr>
          <p:nvPr>
            <p:ph sz="quarter" idx="13"/>
          </p:nvPr>
        </p:nvSpPr>
        <p:spPr/>
        <p:txBody>
          <a:bodyPr>
            <a:normAutofit/>
          </a:bodyPr>
          <a:lstStyle/>
          <a:p>
            <a:r>
              <a:rPr lang="id-ID" dirty="0"/>
              <a:t>Hampir semua benda besar yang mengorbit Matahari terletak pada bidang edaran bumi, yang umumnya disebut ekliptika. Semua planet terletak sangat dekat dengan ekliptika sementara komet dan objek Sabuk Kuiper biasanya memiliki sudut yang sangat berbeda dari ekliptika.</a:t>
            </a:r>
          </a:p>
          <a:p>
            <a:r>
              <a:rPr lang="id-ID" dirty="0"/>
              <a:t>Planet dan benda-benda tata surya juga mengorbit di sekitar Matahari berlawanan bila dilihat dari atas Matahari kutub utara, dengan pengecualian Komet Halley.</a:t>
            </a:r>
          </a:p>
          <a:p>
            <a:endParaRPr lang="id-ID" dirty="0"/>
          </a:p>
        </p:txBody>
      </p:sp>
    </p:spTree>
    <p:extLst>
      <p:ext uri="{BB962C8B-B14F-4D97-AF65-F5344CB8AC3E}">
        <p14:creationId xmlns:p14="http://schemas.microsoft.com/office/powerpoint/2010/main" val="30157968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924800" cy="724942"/>
          </a:xfrm>
        </p:spPr>
        <p:txBody>
          <a:bodyPr/>
          <a:lstStyle/>
          <a:p>
            <a:r>
              <a:rPr lang="id-ID" dirty="0" smtClean="0"/>
              <a:t>Pembagian Tata Surya</a:t>
            </a:r>
            <a:endParaRPr lang="id-ID" dirty="0"/>
          </a:p>
        </p:txBody>
      </p:sp>
      <p:sp>
        <p:nvSpPr>
          <p:cNvPr id="3" name="Content Placeholder 2"/>
          <p:cNvSpPr>
            <a:spLocks noGrp="1"/>
          </p:cNvSpPr>
          <p:nvPr>
            <p:ph sz="quarter" idx="13"/>
          </p:nvPr>
        </p:nvSpPr>
        <p:spPr>
          <a:xfrm>
            <a:off x="467544" y="1268760"/>
            <a:ext cx="8219256" cy="2044823"/>
          </a:xfrm>
        </p:spPr>
        <p:txBody>
          <a:bodyPr>
            <a:normAutofit/>
          </a:bodyPr>
          <a:lstStyle/>
          <a:p>
            <a:pPr marL="0" indent="0">
              <a:buNone/>
            </a:pPr>
            <a:r>
              <a:rPr lang="id-ID" dirty="0" smtClean="0"/>
              <a:t>1. Planet Bagian Dalam</a:t>
            </a:r>
          </a:p>
          <a:p>
            <a:pPr marL="0" indent="0">
              <a:buNone/>
            </a:pPr>
            <a:r>
              <a:rPr lang="id-ID" dirty="0"/>
              <a:t>Empat planet terestrial atau planet (planet terestrial) memiliki komposisi yang batuan padat, tidak memiliki atau tidak memiliki satelit dan tidak memiliki sistem cincin. Planet ini titik leleh yang sangat tinggi dari komposisi mineral, seperti silikat yang membentuk kerak dan selubung, dan logam seperti besi dan nikel, yang membentuk inti</a:t>
            </a:r>
            <a:r>
              <a:rPr lang="id-ID" dirty="0" smtClean="0"/>
              <a:t>.</a:t>
            </a:r>
          </a:p>
          <a:p>
            <a:pPr marL="0" indent="0">
              <a:buNone/>
            </a:pPr>
            <a:r>
              <a:rPr lang="id-ID" dirty="0" smtClean="0"/>
              <a:t>Yang termasuk planet bagian dalam adalah Merkurius, Venus, Bumi dan Mars</a:t>
            </a:r>
            <a:endParaRPr lang="id-ID" dirty="0"/>
          </a:p>
        </p:txBody>
      </p:sp>
      <p:pic>
        <p:nvPicPr>
          <p:cNvPr id="8194" name="Picture 2" descr="C:\Users\Asus\Downloads\Planet dalam dan Planet Lua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767" y="3324200"/>
            <a:ext cx="7178561" cy="302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92863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a:xfrm>
            <a:off x="457200" y="1600201"/>
            <a:ext cx="8291264" cy="2116832"/>
          </a:xfrm>
        </p:spPr>
        <p:txBody>
          <a:bodyPr>
            <a:normAutofit lnSpcReduction="10000"/>
          </a:bodyPr>
          <a:lstStyle/>
          <a:p>
            <a:pPr marL="0" indent="0">
              <a:buNone/>
            </a:pPr>
            <a:r>
              <a:rPr lang="id-ID" dirty="0" smtClean="0"/>
              <a:t>2. Planet Bagian Luar</a:t>
            </a:r>
          </a:p>
          <a:p>
            <a:pPr marL="0" indent="0">
              <a:buNone/>
            </a:pPr>
            <a:r>
              <a:rPr lang="id-ID" dirty="0" smtClean="0"/>
              <a:t>Yang termasuk planet bagian luar yaitu Jupiter, Staurnus, Uranus, dan Neptunus. </a:t>
            </a:r>
          </a:p>
          <a:p>
            <a:pPr marL="0" indent="0">
              <a:buNone/>
            </a:pPr>
            <a:endParaRPr lang="id-ID" dirty="0"/>
          </a:p>
          <a:p>
            <a:pPr marL="0" indent="0">
              <a:buNone/>
            </a:pPr>
            <a:r>
              <a:rPr lang="id-ID" dirty="0" smtClean="0"/>
              <a:t>Keempat </a:t>
            </a:r>
            <a:r>
              <a:rPr lang="id-ID" dirty="0"/>
              <a:t>planet luar, juga disebut planet gas raksasa (raksasa gas), atau planet Jovian, secara keseluruhan mencakup 99 persen dari massa orbit matahari. Jupiter dan Saturnus sebagian besar mengandung hidrogen dan </a:t>
            </a:r>
            <a:r>
              <a:rPr lang="id-ID" dirty="0" smtClean="0"/>
              <a:t>helium, Uranus </a:t>
            </a:r>
            <a:r>
              <a:rPr lang="id-ID" dirty="0"/>
              <a:t>dan Neptunus memiliki proporsi yang lebih besar dari es.</a:t>
            </a:r>
          </a:p>
        </p:txBody>
      </p:sp>
      <p:pic>
        <p:nvPicPr>
          <p:cNvPr id="4" name="Picture 2" descr="C:\Users\Asus\Downloads\Planet dalam dan Planet Lua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717032"/>
            <a:ext cx="7992888" cy="2738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9512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Benda-benda Langit</a:t>
            </a:r>
            <a:endParaRPr lang="id-ID" b="1" dirty="0"/>
          </a:p>
        </p:txBody>
      </p:sp>
      <p:sp>
        <p:nvSpPr>
          <p:cNvPr id="3" name="Content Placeholder 2"/>
          <p:cNvSpPr>
            <a:spLocks noGrp="1"/>
          </p:cNvSpPr>
          <p:nvPr>
            <p:ph sz="quarter" idx="13"/>
          </p:nvPr>
        </p:nvSpPr>
        <p:spPr>
          <a:xfrm>
            <a:off x="457200" y="1600200"/>
            <a:ext cx="3826768" cy="4525963"/>
          </a:xfrm>
        </p:spPr>
        <p:txBody>
          <a:bodyPr>
            <a:normAutofit/>
          </a:bodyPr>
          <a:lstStyle/>
          <a:p>
            <a:pPr marL="0" indent="0">
              <a:buNone/>
            </a:pPr>
            <a:r>
              <a:rPr lang="id-ID" b="1" dirty="0"/>
              <a:t>Benda-benda langit</a:t>
            </a:r>
            <a:r>
              <a:rPr lang="id-ID" dirty="0"/>
              <a:t> adalah sebutan bagi semua benda yang ada di langit (luar angkasa). </a:t>
            </a:r>
            <a:endParaRPr lang="id-ID" dirty="0" smtClean="0"/>
          </a:p>
          <a:p>
            <a:pPr marL="0" indent="0">
              <a:buNone/>
            </a:pPr>
            <a:r>
              <a:rPr lang="id-ID" dirty="0" smtClean="0"/>
              <a:t>Contoh </a:t>
            </a:r>
            <a:r>
              <a:rPr lang="id-ID" dirty="0"/>
              <a:t>benda langit adalah planet, satelit, bintang, nebula, galaksi, asteroid, meteoroid, </a:t>
            </a:r>
            <a:r>
              <a:rPr lang="id-ID" dirty="0" smtClean="0"/>
              <a:t>Sistem keplanetan</a:t>
            </a:r>
            <a:r>
              <a:rPr lang="id-ID" dirty="0"/>
              <a:t>, Komet, Debu antariksa, Kluster, Lubang hitam, Super kluster, dll.</a:t>
            </a:r>
          </a:p>
        </p:txBody>
      </p:sp>
      <p:pic>
        <p:nvPicPr>
          <p:cNvPr id="4" name="Picture 2" descr="C:\Users\Asus\Downloads\Omega_Nebu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5" y="1844824"/>
            <a:ext cx="3982093"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8646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Nebula</a:t>
            </a:r>
            <a:endParaRPr lang="id-ID" b="1" dirty="0"/>
          </a:p>
        </p:txBody>
      </p:sp>
      <p:sp>
        <p:nvSpPr>
          <p:cNvPr id="3" name="Content Placeholder 2"/>
          <p:cNvSpPr>
            <a:spLocks noGrp="1"/>
          </p:cNvSpPr>
          <p:nvPr>
            <p:ph sz="quarter" idx="13"/>
          </p:nvPr>
        </p:nvSpPr>
        <p:spPr>
          <a:xfrm>
            <a:off x="457200" y="1600200"/>
            <a:ext cx="4042792" cy="4525963"/>
          </a:xfrm>
        </p:spPr>
        <p:txBody>
          <a:bodyPr>
            <a:normAutofit/>
          </a:bodyPr>
          <a:lstStyle/>
          <a:p>
            <a:pPr marL="0" indent="0">
              <a:buNone/>
            </a:pPr>
            <a:r>
              <a:rPr lang="id-ID" dirty="0"/>
              <a:t>Nebula adalah awan </a:t>
            </a:r>
            <a:r>
              <a:rPr lang="id-ID" dirty="0" smtClean="0"/>
              <a:t>antar bintang </a:t>
            </a:r>
            <a:r>
              <a:rPr lang="id-ID" dirty="0"/>
              <a:t>yang terdiri dari debu, gas, dan plasma. Awalnya nebula adalah nama umum yang diberikan untuk semua objek astronomi yang membentang, termasuk galaksi di luar Bima Sakti (beberapa contoh dari penggunaan lama masih </a:t>
            </a:r>
            <a:r>
              <a:rPr lang="id-ID" dirty="0" smtClean="0"/>
              <a:t>bertahan;</a:t>
            </a:r>
          </a:p>
          <a:p>
            <a:pPr marL="0" indent="0">
              <a:buNone/>
            </a:pPr>
            <a:r>
              <a:rPr lang="id-ID" dirty="0" smtClean="0"/>
              <a:t>Sebagai </a:t>
            </a:r>
            <a:r>
              <a:rPr lang="id-ID" dirty="0"/>
              <a:t>contoh, Galaksi Andromeda kadang-kadang merujuk pada Nebula </a:t>
            </a:r>
            <a:r>
              <a:rPr lang="id-ID" dirty="0" smtClean="0"/>
              <a:t>Andromeda (sebelum </a:t>
            </a:r>
            <a:r>
              <a:rPr lang="id-ID" dirty="0"/>
              <a:t>Edwin Hubble menemukan galaksinya). Nebula sering disebut tempat lahirnya galaksi dan bintang-bintang. Salah satu contoh nebula adalah Eagle Nebula dan Nebula Omega.</a:t>
            </a:r>
          </a:p>
        </p:txBody>
      </p:sp>
      <p:pic>
        <p:nvPicPr>
          <p:cNvPr id="2051" name="Picture 3" descr="C:\Users\Asus\Downloads\download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556792"/>
            <a:ext cx="4412097"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0384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Kluster</a:t>
            </a:r>
            <a:endParaRPr lang="id-ID" b="1" dirty="0"/>
          </a:p>
        </p:txBody>
      </p:sp>
      <p:sp>
        <p:nvSpPr>
          <p:cNvPr id="3" name="Content Placeholder 2"/>
          <p:cNvSpPr>
            <a:spLocks noGrp="1"/>
          </p:cNvSpPr>
          <p:nvPr>
            <p:ph sz="quarter" idx="13"/>
          </p:nvPr>
        </p:nvSpPr>
        <p:spPr>
          <a:xfrm>
            <a:off x="457200" y="1600200"/>
            <a:ext cx="4042792" cy="4525963"/>
          </a:xfrm>
        </p:spPr>
        <p:txBody>
          <a:bodyPr>
            <a:normAutofit/>
          </a:bodyPr>
          <a:lstStyle/>
          <a:p>
            <a:pPr marL="0" indent="0">
              <a:buNone/>
            </a:pPr>
            <a:r>
              <a:rPr lang="id-ID" dirty="0"/>
              <a:t>Kluster adalah gabungan-gabungan dari galaksi yang membentuk suatu sistem tersendiri. Dalam sebuah kluster biasanya terdapat 10-15 galaksi. Gravitasi di kluster berasal dari gaya gravitasi bersama galaksi-galaksi. Kluster membentuk gugusan-gugusan yang lebih besar bernama super kluster.</a:t>
            </a:r>
          </a:p>
        </p:txBody>
      </p:sp>
      <p:pic>
        <p:nvPicPr>
          <p:cNvPr id="10242" name="Picture 2" descr="C:\Users\Asus\Downloads\download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707201"/>
            <a:ext cx="4326048"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93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Galaxy</a:t>
            </a:r>
            <a:endParaRPr lang="id-ID" b="1" dirty="0"/>
          </a:p>
        </p:txBody>
      </p:sp>
      <p:sp>
        <p:nvSpPr>
          <p:cNvPr id="3" name="Content Placeholder 2"/>
          <p:cNvSpPr>
            <a:spLocks noGrp="1"/>
          </p:cNvSpPr>
          <p:nvPr>
            <p:ph sz="quarter" idx="13"/>
          </p:nvPr>
        </p:nvSpPr>
        <p:spPr>
          <a:xfrm>
            <a:off x="457200" y="1600200"/>
            <a:ext cx="3826768" cy="4525963"/>
          </a:xfrm>
        </p:spPr>
        <p:txBody>
          <a:bodyPr>
            <a:normAutofit/>
          </a:bodyPr>
          <a:lstStyle/>
          <a:p>
            <a:pPr marL="0" indent="0">
              <a:buNone/>
            </a:pPr>
            <a:r>
              <a:rPr lang="id-ID" dirty="0"/>
              <a:t>Galaksi adalah sebuah sistem yang terikat oleh gaya gravitasi yang terdiri atas bintang (dengan segala bentuk manifestasinya, antara lain bintang neutron dan lubang hitam), gas dan debu kosmik medium antarbintang, dan kemungkinan substansi hipotetis yang dikenal dengan materi gelap. </a:t>
            </a:r>
            <a:endParaRPr lang="id-ID" dirty="0" smtClean="0"/>
          </a:p>
          <a:p>
            <a:pPr marL="0" indent="0">
              <a:buNone/>
            </a:pPr>
            <a:r>
              <a:rPr lang="id-ID" dirty="0" smtClean="0"/>
              <a:t>Kata </a:t>
            </a:r>
            <a:r>
              <a:rPr lang="id-ID" dirty="0"/>
              <a:t>galaksi berasal dari bahasa Yunani,yaitu galaxias,yang berarti seperti susu yang merujuk pada galaksi Bima Sakti(Inggris:Milky Way).</a:t>
            </a:r>
          </a:p>
        </p:txBody>
      </p:sp>
      <p:pic>
        <p:nvPicPr>
          <p:cNvPr id="9218" name="Picture 2" descr="C:\Users\Asus\Downloads\download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677323"/>
            <a:ext cx="4533680"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7866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Bintang</a:t>
            </a:r>
            <a:endParaRPr lang="id-ID" b="1" dirty="0"/>
          </a:p>
        </p:txBody>
      </p:sp>
      <p:sp>
        <p:nvSpPr>
          <p:cNvPr id="3" name="Content Placeholder 2"/>
          <p:cNvSpPr>
            <a:spLocks noGrp="1"/>
          </p:cNvSpPr>
          <p:nvPr>
            <p:ph sz="quarter" idx="13"/>
          </p:nvPr>
        </p:nvSpPr>
        <p:spPr>
          <a:xfrm>
            <a:off x="457200" y="1600200"/>
            <a:ext cx="4546848" cy="4525963"/>
          </a:xfrm>
        </p:spPr>
        <p:txBody>
          <a:bodyPr>
            <a:normAutofit fontScale="92500"/>
          </a:bodyPr>
          <a:lstStyle/>
          <a:p>
            <a:pPr marL="0" indent="0">
              <a:buNone/>
            </a:pPr>
            <a:r>
              <a:rPr lang="id-ID" dirty="0"/>
              <a:t>Bintang merupakan benda langit yang memancarkan cahaya. </a:t>
            </a:r>
            <a:endParaRPr lang="id-ID" dirty="0" smtClean="0"/>
          </a:p>
          <a:p>
            <a:pPr marL="0" indent="0">
              <a:buNone/>
            </a:pPr>
            <a:r>
              <a:rPr lang="id-ID" dirty="0" smtClean="0"/>
              <a:t>Ada </a:t>
            </a:r>
            <a:r>
              <a:rPr lang="id-ID" dirty="0"/>
              <a:t>dua macam bintang </a:t>
            </a:r>
            <a:r>
              <a:rPr lang="id-ID" dirty="0" smtClean="0"/>
              <a:t>yaitu</a:t>
            </a:r>
          </a:p>
          <a:p>
            <a:pPr marL="514350" indent="-514350">
              <a:buAutoNum type="arabicPeriod"/>
            </a:pPr>
            <a:r>
              <a:rPr lang="id-ID" dirty="0" smtClean="0"/>
              <a:t>Bintang </a:t>
            </a:r>
            <a:r>
              <a:rPr lang="id-ID" dirty="0"/>
              <a:t>S</a:t>
            </a:r>
            <a:r>
              <a:rPr lang="id-ID" dirty="0" smtClean="0"/>
              <a:t>emu </a:t>
            </a:r>
            <a:r>
              <a:rPr lang="id-ID" dirty="0"/>
              <a:t>adalah bintang yang tidak menghasilkan cahaya sendiri, tetapi memantulkan cahaya yang diterima dari bintang lain. </a:t>
            </a:r>
            <a:endParaRPr lang="id-ID" dirty="0" smtClean="0"/>
          </a:p>
          <a:p>
            <a:pPr marL="514350" indent="-514350">
              <a:buAutoNum type="arabicPeriod"/>
            </a:pPr>
            <a:r>
              <a:rPr lang="id-ID" dirty="0" smtClean="0"/>
              <a:t>Bintang </a:t>
            </a:r>
            <a:r>
              <a:rPr lang="id-ID" dirty="0"/>
              <a:t>nyata adalah bintang yang menghasilkan cahaya sendiri. Secara umum sebutan bintang adalah objek luar angkasa yang menghasilkan cahaya sendiri (bintang nyata). </a:t>
            </a:r>
            <a:endParaRPr lang="id-ID" dirty="0" smtClean="0"/>
          </a:p>
          <a:p>
            <a:pPr marL="0" indent="0">
              <a:buNone/>
            </a:pPr>
            <a:r>
              <a:rPr lang="id-ID" dirty="0" smtClean="0"/>
              <a:t>Bintang </a:t>
            </a:r>
            <a:r>
              <a:rPr lang="id-ID" dirty="0"/>
              <a:t>dapat memancarkan cahaya sendiri,karena adanya proses pembakaran gas di dalamnya. Bintang yang paling dekat dengan Bumi adalah Bintang Proxima Centauri,dengan jarak 4,5 tahun cahaya dan Matahari dengan jarak 150 juta km.</a:t>
            </a:r>
          </a:p>
        </p:txBody>
      </p:sp>
      <p:pic>
        <p:nvPicPr>
          <p:cNvPr id="4" name="Picture 3" descr="C:\Users\Asus\Downloads\bintang.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484784"/>
            <a:ext cx="3810000"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4903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Planet</a:t>
            </a:r>
            <a:endParaRPr lang="id-ID" b="1" dirty="0"/>
          </a:p>
        </p:txBody>
      </p:sp>
      <p:sp>
        <p:nvSpPr>
          <p:cNvPr id="3" name="Content Placeholder 2"/>
          <p:cNvSpPr>
            <a:spLocks noGrp="1"/>
          </p:cNvSpPr>
          <p:nvPr>
            <p:ph sz="quarter" idx="13"/>
          </p:nvPr>
        </p:nvSpPr>
        <p:spPr>
          <a:xfrm>
            <a:off x="457200" y="1600200"/>
            <a:ext cx="4690864" cy="4781128"/>
          </a:xfrm>
        </p:spPr>
        <p:txBody>
          <a:bodyPr>
            <a:normAutofit/>
          </a:bodyPr>
          <a:lstStyle/>
          <a:p>
            <a:pPr marL="0" indent="0">
              <a:buNone/>
            </a:pPr>
            <a:r>
              <a:rPr lang="id-ID" dirty="0"/>
              <a:t>Planet adalah benda langit yang mengelilingi bintang sebagai pusat tata surya. Planet tidak dapat menghasilkan cahaya sendiri namun dapat memantulkan cahaya. Planet yang dekat dengan bumi dapat kita lihat setiap hari dengan mata telanjang seperti planet venus yang disebut orang sebagai bintang fajar.</a:t>
            </a:r>
          </a:p>
        </p:txBody>
      </p:sp>
      <p:pic>
        <p:nvPicPr>
          <p:cNvPr id="1027" name="Picture 3" descr="C:\Users\Asus\Downloads\solarsyste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700808"/>
            <a:ext cx="3810000"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86357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Satelit</a:t>
            </a:r>
            <a:endParaRPr lang="id-ID" dirty="0"/>
          </a:p>
        </p:txBody>
      </p:sp>
      <p:sp>
        <p:nvSpPr>
          <p:cNvPr id="3" name="Content Placeholder 2"/>
          <p:cNvSpPr>
            <a:spLocks noGrp="1"/>
          </p:cNvSpPr>
          <p:nvPr>
            <p:ph sz="quarter" idx="13"/>
          </p:nvPr>
        </p:nvSpPr>
        <p:spPr>
          <a:xfrm>
            <a:off x="457200" y="1600200"/>
            <a:ext cx="4402832" cy="4525963"/>
          </a:xfrm>
        </p:spPr>
        <p:txBody>
          <a:bodyPr>
            <a:normAutofit/>
          </a:bodyPr>
          <a:lstStyle/>
          <a:p>
            <a:pPr marL="0" indent="0">
              <a:buNone/>
            </a:pPr>
            <a:r>
              <a:rPr lang="id-ID" dirty="0" smtClean="0"/>
              <a:t>Satelit</a:t>
            </a:r>
            <a:r>
              <a:rPr lang="id-ID" dirty="0"/>
              <a:t> adalah benda yang mengelilingi planet yang memiliki orbit peredaran sendiri. Satelit bersama planet yang dikelilinginya secara bersama-sama mengelilingi </a:t>
            </a:r>
            <a:r>
              <a:rPr lang="id-ID" dirty="0" smtClean="0"/>
              <a:t>bintang</a:t>
            </a:r>
          </a:p>
          <a:p>
            <a:pPr marL="0" indent="0">
              <a:buNone/>
            </a:pPr>
            <a:r>
              <a:rPr lang="id-ID" dirty="0" smtClean="0"/>
              <a:t>Satelit dibagi menjadi 2 yaitu:</a:t>
            </a:r>
          </a:p>
          <a:p>
            <a:pPr marL="0" indent="0">
              <a:buNone/>
            </a:pPr>
            <a:r>
              <a:rPr lang="id-ID" dirty="0" smtClean="0"/>
              <a:t>1.  Satelit Alami</a:t>
            </a:r>
          </a:p>
          <a:p>
            <a:pPr marL="0" indent="0">
              <a:buNone/>
            </a:pPr>
            <a:r>
              <a:rPr lang="id-ID" dirty="0" smtClean="0"/>
              <a:t>      Contoh : Bulan dengan Bumi,            </a:t>
            </a:r>
          </a:p>
          <a:p>
            <a:pPr marL="0" indent="0">
              <a:buNone/>
            </a:pPr>
            <a:r>
              <a:rPr lang="id-ID" dirty="0"/>
              <a:t> </a:t>
            </a:r>
            <a:r>
              <a:rPr lang="id-ID" dirty="0" smtClean="0"/>
              <a:t>     Bumi dengan Maahari, dsb. </a:t>
            </a:r>
          </a:p>
          <a:p>
            <a:pPr marL="0" indent="0">
              <a:buNone/>
            </a:pPr>
            <a:r>
              <a:rPr lang="id-ID" dirty="0" smtClean="0"/>
              <a:t>2. Satelit Buatan</a:t>
            </a:r>
          </a:p>
          <a:p>
            <a:pPr marL="0" indent="0">
              <a:buNone/>
            </a:pPr>
            <a:r>
              <a:rPr lang="id-ID" dirty="0" smtClean="0"/>
              <a:t>      Contoh : Satelit Palapa,  </a:t>
            </a:r>
            <a:endParaRPr lang="id-ID" dirty="0"/>
          </a:p>
        </p:txBody>
      </p:sp>
      <p:pic>
        <p:nvPicPr>
          <p:cNvPr id="5122" name="Picture 2" descr="C:\Users\Asus\Downloads\downloa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700808"/>
            <a:ext cx="4050236" cy="22116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Asus\Downloads\bulan-satelit-bum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973402"/>
            <a:ext cx="4024728" cy="2263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9963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Asteroid</a:t>
            </a:r>
            <a:endParaRPr lang="id-ID" b="1" dirty="0"/>
          </a:p>
        </p:txBody>
      </p:sp>
      <p:sp>
        <p:nvSpPr>
          <p:cNvPr id="3" name="Content Placeholder 2"/>
          <p:cNvSpPr>
            <a:spLocks noGrp="1"/>
          </p:cNvSpPr>
          <p:nvPr>
            <p:ph sz="quarter" idx="13"/>
          </p:nvPr>
        </p:nvSpPr>
        <p:spPr>
          <a:xfrm>
            <a:off x="457200" y="1600200"/>
            <a:ext cx="4474840" cy="4525963"/>
          </a:xfrm>
        </p:spPr>
        <p:txBody>
          <a:bodyPr>
            <a:normAutofit/>
          </a:bodyPr>
          <a:lstStyle/>
          <a:p>
            <a:pPr marL="0" indent="0">
              <a:buNone/>
            </a:pPr>
            <a:r>
              <a:rPr lang="id-ID" dirty="0"/>
              <a:t>Asteroid, pernah disebut sebagai planet minor atau planetoid, adalah benda berukuran lebih kecil daripada planet, tetapi lebih besar daripada meteorit, umumnya terdapat di bagian dalam Tata Surya (lebih dalam dari orbit planet Neptunus). Asteroid berbeda dengan komet dari penampakan visualnya. Komet </a:t>
            </a:r>
            <a:r>
              <a:rPr lang="id-ID" dirty="0" smtClean="0"/>
              <a:t>menampakkan "</a:t>
            </a:r>
            <a:r>
              <a:rPr lang="id-ID" dirty="0"/>
              <a:t>ekor</a:t>
            </a:r>
            <a:r>
              <a:rPr lang="id-ID" dirty="0" smtClean="0"/>
              <a:t>" </a:t>
            </a:r>
            <a:r>
              <a:rPr lang="id-ID" dirty="0"/>
              <a:t>sementara asteroid tidak.</a:t>
            </a:r>
          </a:p>
        </p:txBody>
      </p:sp>
      <p:pic>
        <p:nvPicPr>
          <p:cNvPr id="7170" name="Picture 2" descr="C:\Users\Asus\Downloads\asteroid-eart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5410" y="1916832"/>
            <a:ext cx="4003534"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1407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Meteor</a:t>
            </a:r>
            <a:endParaRPr lang="id-ID" b="1" dirty="0"/>
          </a:p>
        </p:txBody>
      </p:sp>
      <p:sp>
        <p:nvSpPr>
          <p:cNvPr id="3" name="Content Placeholder 2"/>
          <p:cNvSpPr>
            <a:spLocks noGrp="1"/>
          </p:cNvSpPr>
          <p:nvPr>
            <p:ph sz="quarter" idx="13"/>
          </p:nvPr>
        </p:nvSpPr>
        <p:spPr>
          <a:xfrm>
            <a:off x="457200" y="1600200"/>
            <a:ext cx="4330824" cy="4525963"/>
          </a:xfrm>
        </p:spPr>
        <p:txBody>
          <a:bodyPr>
            <a:normAutofit/>
          </a:bodyPr>
          <a:lstStyle/>
          <a:p>
            <a:pPr marL="0" indent="0">
              <a:buNone/>
            </a:pPr>
            <a:r>
              <a:rPr lang="id-ID" dirty="0"/>
              <a:t>Meteor adalah benda langit yang masuk ke dalam wilayah atmosfer bumi yang mengakibatkan terjadinya gesekan permukaan metor dengan udara dalam kecepatan tinggi. Akibat adanya gesekan yang yang cepat tersebut menimbulkan pijaran api dan cahaya yang dari kejauhan kita melihatnya seperti bintang jatuh.</a:t>
            </a:r>
          </a:p>
        </p:txBody>
      </p:sp>
      <p:pic>
        <p:nvPicPr>
          <p:cNvPr id="4" name="Picture 2" descr="C:\Users\Asus\Downloads\meteor-7838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689898"/>
            <a:ext cx="4147661"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7060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Meteoroid</a:t>
            </a:r>
            <a:endParaRPr lang="id-ID" b="1" dirty="0"/>
          </a:p>
        </p:txBody>
      </p:sp>
      <p:sp>
        <p:nvSpPr>
          <p:cNvPr id="3" name="Content Placeholder 2"/>
          <p:cNvSpPr>
            <a:spLocks noGrp="1"/>
          </p:cNvSpPr>
          <p:nvPr>
            <p:ph sz="quarter" idx="13"/>
          </p:nvPr>
        </p:nvSpPr>
        <p:spPr>
          <a:xfrm>
            <a:off x="457200" y="1600200"/>
            <a:ext cx="4042792" cy="4525963"/>
          </a:xfrm>
        </p:spPr>
        <p:txBody>
          <a:bodyPr>
            <a:normAutofit/>
          </a:bodyPr>
          <a:lstStyle/>
          <a:p>
            <a:pPr marL="0" indent="0">
              <a:buNone/>
            </a:pPr>
            <a:r>
              <a:rPr lang="id-ID" dirty="0"/>
              <a:t>Meteoroid adalah benda langit yang mengambang tanpa memiliki lintasan orbit. Biasanya meteoroid berasal dari tabrakan antar asteroid. Meteoroid sendiri berjumlah jutaan dan sebagian besar banyak yang menabrak planet-planet lain termasuk bumi.</a:t>
            </a:r>
          </a:p>
        </p:txBody>
      </p:sp>
      <p:pic>
        <p:nvPicPr>
          <p:cNvPr id="3074" name="Picture 2" descr="C:\Users\Asus\Downloads\meteoroid-yang-tersebar-di-tata-sur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628800"/>
            <a:ext cx="3810000"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656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Komet</a:t>
            </a:r>
            <a:endParaRPr lang="id-ID" b="1" dirty="0"/>
          </a:p>
        </p:txBody>
      </p:sp>
      <p:sp>
        <p:nvSpPr>
          <p:cNvPr id="3" name="Content Placeholder 2"/>
          <p:cNvSpPr>
            <a:spLocks noGrp="1"/>
          </p:cNvSpPr>
          <p:nvPr>
            <p:ph sz="quarter" idx="13"/>
          </p:nvPr>
        </p:nvSpPr>
        <p:spPr>
          <a:xfrm>
            <a:off x="457200" y="1600200"/>
            <a:ext cx="4402832" cy="4525963"/>
          </a:xfrm>
        </p:spPr>
        <p:txBody>
          <a:bodyPr>
            <a:normAutofit/>
          </a:bodyPr>
          <a:lstStyle/>
          <a:p>
            <a:pPr marL="0" indent="0">
              <a:buNone/>
            </a:pPr>
            <a:r>
              <a:rPr lang="id-ID" dirty="0"/>
              <a:t>Komet adalah benda langit yang mengelilingi matahari. Komet memiliki orbit garis edar sendiri yang bentuknya sangat lonjong. Komet biasa disebut sebagai bintang berekor karena sifatnya yang bercahaya terang dan memiliki ekor gas debu yang sangat panjang.</a:t>
            </a:r>
          </a:p>
        </p:txBody>
      </p:sp>
      <p:pic>
        <p:nvPicPr>
          <p:cNvPr id="4098" name="Picture 2" descr="C:\Users\Asus\Downloads\komet-terlihat-di-cakrawa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7900" y="1700808"/>
            <a:ext cx="3810000"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0769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Sistem Keplanetan</a:t>
            </a:r>
            <a:endParaRPr lang="id-ID" b="1" dirty="0"/>
          </a:p>
        </p:txBody>
      </p:sp>
      <p:sp>
        <p:nvSpPr>
          <p:cNvPr id="3" name="Content Placeholder 2"/>
          <p:cNvSpPr>
            <a:spLocks noGrp="1"/>
          </p:cNvSpPr>
          <p:nvPr>
            <p:ph sz="quarter" idx="13"/>
          </p:nvPr>
        </p:nvSpPr>
        <p:spPr>
          <a:xfrm>
            <a:off x="457200" y="1600200"/>
            <a:ext cx="4402832" cy="4525963"/>
          </a:xfrm>
        </p:spPr>
        <p:txBody>
          <a:bodyPr>
            <a:normAutofit/>
          </a:bodyPr>
          <a:lstStyle/>
          <a:p>
            <a:pPr marL="0" indent="0">
              <a:buNone/>
            </a:pPr>
            <a:r>
              <a:rPr lang="id-ID" dirty="0"/>
              <a:t>Sistem keplanetan terdiri dari berbagai macam objek non-bintang, seperti planet, satelit alami, asteroid, meteoroid, komet, dan debu kosmik, yang mengorbit sebuah bintang. Matahari dan sistem keplanetannya, yang termasuk Bumi di dalamnya, dikenal sebagai Tata Surya.</a:t>
            </a:r>
          </a:p>
        </p:txBody>
      </p:sp>
      <p:pic>
        <p:nvPicPr>
          <p:cNvPr id="11267" name="Picture 3" descr="C:\Users\Asus\Downloads\download (6).jpg"/>
          <p:cNvPicPr>
            <a:picLocks noChangeAspect="1" noChangeArrowheads="1"/>
          </p:cNvPicPr>
          <p:nvPr/>
        </p:nvPicPr>
        <p:blipFill rotWithShape="1">
          <a:blip r:embed="rId2">
            <a:extLst>
              <a:ext uri="{28A0092B-C50C-407E-A947-70E740481C1C}">
                <a14:useLocalDpi xmlns:a14="http://schemas.microsoft.com/office/drawing/2010/main" val="0"/>
              </a:ext>
            </a:extLst>
          </a:blip>
          <a:srcRect t="13409" b="14618"/>
          <a:stretch/>
        </p:blipFill>
        <p:spPr bwMode="auto">
          <a:xfrm>
            <a:off x="4860032" y="1700808"/>
            <a:ext cx="3744416" cy="3175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88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Debu Antariksa</a:t>
            </a:r>
            <a:endParaRPr lang="id-ID" b="1" dirty="0"/>
          </a:p>
        </p:txBody>
      </p:sp>
      <p:sp>
        <p:nvSpPr>
          <p:cNvPr id="3" name="Content Placeholder 2"/>
          <p:cNvSpPr>
            <a:spLocks noGrp="1"/>
          </p:cNvSpPr>
          <p:nvPr>
            <p:ph sz="quarter" idx="13"/>
          </p:nvPr>
        </p:nvSpPr>
        <p:spPr>
          <a:xfrm>
            <a:off x="457200" y="1600200"/>
            <a:ext cx="4258816" cy="4525963"/>
          </a:xfrm>
        </p:spPr>
        <p:txBody>
          <a:bodyPr>
            <a:normAutofit/>
          </a:bodyPr>
          <a:lstStyle/>
          <a:p>
            <a:pPr marL="0" indent="0">
              <a:buNone/>
            </a:pPr>
            <a:r>
              <a:rPr lang="id-ID" dirty="0"/>
              <a:t>Debu antariksa atau debu kosmik adalah debu-debu ataupun pasir yang ada di angkasa lebih tepatnya luar angkasa,yang terbentuk dari sampah-sampah antariksa,seperti satelit-satelit dan benda-benda angkasa lainnya yang hancur.</a:t>
            </a:r>
          </a:p>
        </p:txBody>
      </p:sp>
      <p:pic>
        <p:nvPicPr>
          <p:cNvPr id="12290" name="Picture 2" descr="C:\Users\Asus\Downloads\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00808"/>
            <a:ext cx="4023106"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3506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Lubang Hitam / Black Hole</a:t>
            </a:r>
            <a:endParaRPr lang="id-ID" b="1" dirty="0"/>
          </a:p>
        </p:txBody>
      </p:sp>
      <p:sp>
        <p:nvSpPr>
          <p:cNvPr id="3" name="Content Placeholder 2"/>
          <p:cNvSpPr>
            <a:spLocks noGrp="1"/>
          </p:cNvSpPr>
          <p:nvPr>
            <p:ph sz="quarter" idx="13"/>
          </p:nvPr>
        </p:nvSpPr>
        <p:spPr>
          <a:xfrm>
            <a:off x="457200" y="1600200"/>
            <a:ext cx="4186808" cy="4525963"/>
          </a:xfrm>
        </p:spPr>
        <p:txBody>
          <a:bodyPr>
            <a:normAutofit/>
          </a:bodyPr>
          <a:lstStyle/>
          <a:p>
            <a:pPr marL="0" indent="0">
              <a:buNone/>
            </a:pPr>
            <a:r>
              <a:rPr lang="id-ID" dirty="0"/>
              <a:t>Lubang hitam atau blackhole adalah lubang yang berada di luar angkasa yang menghisap benda-benda langit di sekitarnya. Lubang hitam terjadi karena adanya bintang mati. Karena itu lubang hitam sering disebut sebagai kuburan angkasa. Sebelum lubang hitam terjadi,ada ledakan yang disebabkan oleh bintang. Benda-benda langit di sekitar lubang hitam,pasti akan terhisap kedalam lubang hitam. Benda-benda tersebut terhisap kedalam blackhole karena gravitasi blackhole sangatlah besar. Lubang hitam atau blackhole sering disamakan dengan wormhole atau lubang cacing atau juga disebut lubang waktu,padahal sebenarnya blackhole tidak sama dengan wormhole.</a:t>
            </a:r>
          </a:p>
        </p:txBody>
      </p:sp>
      <p:pic>
        <p:nvPicPr>
          <p:cNvPr id="13314" name="Picture 2" descr="C:\Users\Asus\Downloads\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624073"/>
            <a:ext cx="4216369" cy="3821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90826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Supernova</a:t>
            </a:r>
            <a:endParaRPr lang="id-ID" dirty="0"/>
          </a:p>
        </p:txBody>
      </p:sp>
      <p:sp>
        <p:nvSpPr>
          <p:cNvPr id="3" name="Content Placeholder 2"/>
          <p:cNvSpPr>
            <a:spLocks noGrp="1"/>
          </p:cNvSpPr>
          <p:nvPr>
            <p:ph sz="quarter" idx="13"/>
          </p:nvPr>
        </p:nvSpPr>
        <p:spPr>
          <a:xfrm>
            <a:off x="457200" y="1600200"/>
            <a:ext cx="8003232" cy="2332855"/>
          </a:xfrm>
        </p:spPr>
        <p:txBody>
          <a:bodyPr>
            <a:normAutofit/>
          </a:bodyPr>
          <a:lstStyle/>
          <a:p>
            <a:pPr marL="0" indent="0">
              <a:buNone/>
            </a:pPr>
            <a:r>
              <a:rPr lang="id-ID" dirty="0"/>
              <a:t>Supernova adalah ledakan dari suatu bintang di galaksi yang memaancarkan energi lebih banyak dari nova. Pengertian umum supernova </a:t>
            </a:r>
            <a:r>
              <a:rPr lang="id-ID" dirty="0" smtClean="0"/>
              <a:t>adalah</a:t>
            </a:r>
            <a:r>
              <a:rPr lang="id-ID" dirty="0"/>
              <a:t> </a:t>
            </a:r>
            <a:r>
              <a:rPr lang="id-ID" dirty="0" smtClean="0"/>
              <a:t>"Berakhirnya </a:t>
            </a:r>
            <a:r>
              <a:rPr lang="id-ID" dirty="0"/>
              <a:t>riwayat suatu bintang." Pada bintang yang sangat besar,ditandai dengan ledakan karena intinya akan runtuh dan akan merilis sejumlah besar energi. Supernova inilah yang menyebabkan adanya lubang hitam atau blackhole.</a:t>
            </a:r>
          </a:p>
        </p:txBody>
      </p:sp>
      <p:pic>
        <p:nvPicPr>
          <p:cNvPr id="14339" name="Picture 3" descr="C:\Users\Asus\Downloads\download (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005064"/>
            <a:ext cx="7272808" cy="2130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4499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92896"/>
            <a:ext cx="8229600" cy="1143000"/>
          </a:xfrm>
        </p:spPr>
        <p:txBody>
          <a:bodyPr/>
          <a:lstStyle/>
          <a:p>
            <a:r>
              <a:rPr lang="id-ID" dirty="0" smtClean="0"/>
              <a:t>SAATNYA KUISS....</a:t>
            </a:r>
            <a:endParaRPr lang="id-ID" dirty="0"/>
          </a:p>
        </p:txBody>
      </p:sp>
    </p:spTree>
    <p:extLst>
      <p:ext uri="{BB962C8B-B14F-4D97-AF65-F5344CB8AC3E}">
        <p14:creationId xmlns:p14="http://schemas.microsoft.com/office/powerpoint/2010/main" val="3741175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Pertanyaan 1</a:t>
            </a:r>
            <a:endParaRPr lang="id-ID" dirty="0"/>
          </a:p>
        </p:txBody>
      </p:sp>
      <p:sp>
        <p:nvSpPr>
          <p:cNvPr id="3" name="Content Placeholder 2"/>
          <p:cNvSpPr>
            <a:spLocks noGrp="1"/>
          </p:cNvSpPr>
          <p:nvPr>
            <p:ph sz="quarter" idx="13"/>
          </p:nvPr>
        </p:nvSpPr>
        <p:spPr/>
        <p:txBody>
          <a:bodyPr>
            <a:normAutofit/>
          </a:bodyPr>
          <a:lstStyle/>
          <a:p>
            <a:pPr marL="0" indent="0">
              <a:buNone/>
            </a:pPr>
            <a:r>
              <a:rPr lang="id-ID" sz="2800" dirty="0" smtClean="0"/>
              <a:t>Dalam sistem Galaxy kita yaitu Galaxy Bima Sakti, semua planet yang berada pada Galaxy tersebut akan berputar mengelilingi Matahari. Pertanyaannya, apakah semua galaxy yang ada di Alam Semesta kita memilki Matahari yang sama pada masing-masing  Galaxy? Berikan alasanmu!</a:t>
            </a:r>
          </a:p>
        </p:txBody>
      </p:sp>
    </p:spTree>
    <p:extLst>
      <p:ext uri="{BB962C8B-B14F-4D97-AF65-F5344CB8AC3E}">
        <p14:creationId xmlns:p14="http://schemas.microsoft.com/office/powerpoint/2010/main" val="27393748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Pertanyaan 2</a:t>
            </a:r>
            <a:endParaRPr lang="id-ID" dirty="0"/>
          </a:p>
        </p:txBody>
      </p:sp>
      <p:sp>
        <p:nvSpPr>
          <p:cNvPr id="3" name="Content Placeholder 2"/>
          <p:cNvSpPr>
            <a:spLocks noGrp="1"/>
          </p:cNvSpPr>
          <p:nvPr>
            <p:ph sz="quarter" idx="13"/>
          </p:nvPr>
        </p:nvSpPr>
        <p:spPr/>
        <p:txBody>
          <a:bodyPr>
            <a:normAutofit/>
          </a:bodyPr>
          <a:lstStyle/>
          <a:p>
            <a:pPr marL="0" indent="0">
              <a:buNone/>
            </a:pPr>
            <a:r>
              <a:rPr lang="id-ID" sz="3600" dirty="0" smtClean="0"/>
              <a:t>Jika di dalam bumi, kita sangat bergantung sekali dengan adanya matahari, apabila suatu saat Mahatari tidak ada, Bagaimanakah kondisi di bumi dan Galaxy kita? Apakah matahari juga bisa meledak layaknya seperti Supernova?</a:t>
            </a:r>
            <a:endParaRPr lang="id-ID" sz="3600" dirty="0"/>
          </a:p>
        </p:txBody>
      </p:sp>
    </p:spTree>
    <p:extLst>
      <p:ext uri="{BB962C8B-B14F-4D97-AF65-F5344CB8AC3E}">
        <p14:creationId xmlns:p14="http://schemas.microsoft.com/office/powerpoint/2010/main" val="40036737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JAWABan pertanyaan 1</a:t>
            </a:r>
            <a:endParaRPr lang="id-ID" dirty="0"/>
          </a:p>
        </p:txBody>
      </p:sp>
      <p:sp>
        <p:nvSpPr>
          <p:cNvPr id="3" name="Content Placeholder 2"/>
          <p:cNvSpPr>
            <a:spLocks noGrp="1"/>
          </p:cNvSpPr>
          <p:nvPr>
            <p:ph sz="quarter" idx="13"/>
          </p:nvPr>
        </p:nvSpPr>
        <p:spPr>
          <a:xfrm>
            <a:off x="609600" y="1600200"/>
            <a:ext cx="7924800" cy="1972816"/>
          </a:xfrm>
        </p:spPr>
        <p:txBody>
          <a:bodyPr>
            <a:noAutofit/>
          </a:bodyPr>
          <a:lstStyle/>
          <a:p>
            <a:pPr marL="0" indent="0">
              <a:buNone/>
            </a:pPr>
            <a:r>
              <a:rPr lang="id-ID" sz="2400" dirty="0"/>
              <a:t>Untuk Jumlah Matahari di </a:t>
            </a:r>
            <a:r>
              <a:rPr lang="id-ID" sz="2400" dirty="0" smtClean="0"/>
              <a:t>Galaxy ini </a:t>
            </a:r>
            <a:r>
              <a:rPr lang="id-ID" sz="2400" dirty="0"/>
              <a:t>Cuma </a:t>
            </a:r>
            <a:r>
              <a:rPr lang="id-ID" sz="2400" dirty="0" smtClean="0"/>
              <a:t> </a:t>
            </a:r>
            <a:r>
              <a:rPr lang="id-ID" sz="2400" dirty="0"/>
              <a:t>ada satu </a:t>
            </a:r>
            <a:br>
              <a:rPr lang="id-ID" sz="2400" dirty="0"/>
            </a:br>
            <a:r>
              <a:rPr lang="id-ID" sz="2400" dirty="0"/>
              <a:t>Tetapi Jika kamu bertanya Berapa jumlah Bintang di Alam semesta ini maka jawabannya adalah tidak terhingga, karena tidak ada yang bisa menghitung jumlah bintang secara pasti</a:t>
            </a:r>
            <a:r>
              <a:rPr lang="id-ID" sz="2400" dirty="0" smtClean="0"/>
              <a:t>.</a:t>
            </a:r>
            <a:r>
              <a:rPr lang="id-ID" sz="2400" dirty="0"/>
              <a:t> </a:t>
            </a:r>
          </a:p>
        </p:txBody>
      </p:sp>
    </p:spTree>
    <p:extLst>
      <p:ext uri="{BB962C8B-B14F-4D97-AF65-F5344CB8AC3E}">
        <p14:creationId xmlns:p14="http://schemas.microsoft.com/office/powerpoint/2010/main" val="13989223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Jawaban pertanyaan no. 2</a:t>
            </a:r>
            <a:endParaRPr lang="id-ID" dirty="0"/>
          </a:p>
        </p:txBody>
      </p:sp>
      <p:sp>
        <p:nvSpPr>
          <p:cNvPr id="3" name="Content Placeholder 2"/>
          <p:cNvSpPr>
            <a:spLocks noGrp="1"/>
          </p:cNvSpPr>
          <p:nvPr>
            <p:ph sz="quarter" idx="13"/>
          </p:nvPr>
        </p:nvSpPr>
        <p:spPr/>
        <p:txBody>
          <a:bodyPr/>
          <a:lstStyle/>
          <a:p>
            <a:pPr marL="0" indent="0">
              <a:buNone/>
            </a:pPr>
            <a:r>
              <a:rPr lang="id-ID" dirty="0" smtClean="0"/>
              <a:t>Kondisi di Dalam Bumi:</a:t>
            </a:r>
          </a:p>
          <a:p>
            <a:pPr>
              <a:buAutoNum type="arabicPeriod"/>
            </a:pPr>
            <a:r>
              <a:rPr lang="id-ID" dirty="0" smtClean="0"/>
              <a:t>Kehidupan akan terasa Dingin, karena fungsi dengan adanya matahari yaitu sebagai sumber panas bagi kehidupan di bumi</a:t>
            </a:r>
          </a:p>
          <a:p>
            <a:pPr>
              <a:buAutoNum type="arabicPeriod"/>
            </a:pPr>
            <a:r>
              <a:rPr lang="id-ID" dirty="0" smtClean="0"/>
              <a:t>Semua Makhluk hidup akan musnah, dan air akan membeku. Hal ini dikarenakan energi panas matahari sebagai penyeimbang suhu di Bumi.</a:t>
            </a:r>
          </a:p>
          <a:p>
            <a:pPr>
              <a:buAutoNum type="arabicPeriod"/>
            </a:pPr>
            <a:r>
              <a:rPr lang="id-ID" dirty="0" smtClean="0"/>
              <a:t>Bulan akan menghilang, karena bulan dapat terlihat karena adanya pantulan dari cahaya matahari.</a:t>
            </a:r>
          </a:p>
          <a:p>
            <a:pPr marL="0" indent="0">
              <a:buNone/>
            </a:pPr>
            <a:r>
              <a:rPr lang="id-ID" dirty="0" smtClean="0"/>
              <a:t>Kondisi di luar Bumi:</a:t>
            </a:r>
          </a:p>
          <a:p>
            <a:pPr>
              <a:buFont typeface="+mj-lt"/>
              <a:buAutoNum type="arabicPeriod"/>
            </a:pPr>
            <a:r>
              <a:rPr lang="id-ID" dirty="0" smtClean="0"/>
              <a:t>Planet-planet akan saling bertabrakan satu sama lainnya karena tidak adanya massa dari matahari yang membuat kestabilan orbit antar planet.</a:t>
            </a:r>
          </a:p>
          <a:p>
            <a:pPr>
              <a:buFont typeface="+mj-lt"/>
              <a:buAutoNum type="arabicPeriod"/>
            </a:pPr>
            <a:r>
              <a:rPr lang="id-ID" dirty="0" smtClean="0"/>
              <a:t>Matahari sebagai pusat galaxy, jika tidak ada matahari, semua benda langit akan saling menabrakkan diri dan meledak dengan ledakkan yang dasyat.</a:t>
            </a:r>
          </a:p>
          <a:p>
            <a:pPr marL="0" indent="0">
              <a:buNone/>
            </a:pPr>
            <a:endParaRPr lang="id-ID" dirty="0" smtClean="0"/>
          </a:p>
          <a:p>
            <a:pPr>
              <a:buAutoNum type="arabicPeriod"/>
            </a:pPr>
            <a:endParaRPr lang="id-ID" dirty="0" smtClean="0"/>
          </a:p>
        </p:txBody>
      </p:sp>
    </p:spTree>
    <p:extLst>
      <p:ext uri="{BB962C8B-B14F-4D97-AF65-F5344CB8AC3E}">
        <p14:creationId xmlns:p14="http://schemas.microsoft.com/office/powerpoint/2010/main" val="28330705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Lanjutan.....</a:t>
            </a:r>
            <a:endParaRPr lang="id-ID" dirty="0"/>
          </a:p>
        </p:txBody>
      </p:sp>
      <p:sp>
        <p:nvSpPr>
          <p:cNvPr id="3" name="Content Placeholder 2"/>
          <p:cNvSpPr>
            <a:spLocks noGrp="1"/>
          </p:cNvSpPr>
          <p:nvPr>
            <p:ph sz="quarter" idx="13"/>
          </p:nvPr>
        </p:nvSpPr>
        <p:spPr/>
        <p:txBody>
          <a:bodyPr/>
          <a:lstStyle/>
          <a:p>
            <a:pPr marL="0" indent="0">
              <a:buNone/>
            </a:pPr>
            <a:r>
              <a:rPr lang="id-ID" dirty="0" smtClean="0"/>
              <a:t>Bisa saja, hal ini dikarenakan semua planet, bintang, dan benda langit yang ada di Galaxy Bima Sakti akan bersama-sama berotasi mengelilingi Blackhole Galaxy. Jarak antara Matahari dengan pusat Galaxy atau yang disebut dengan Black Hole masih normal atau masih dalam batas kewajaran, maka matahari dan planet-planetnya akan aman dari pengaruh radiasi gamma, sinar X, sinar kosmik. Jika hal itu terjadi (jarak matahari &amp; planet mendekati blackhole), maka semua planet-planet dan matahari akan tertarik ke dalam lubang hitam/black hole dan meledak seketika seperti supernova dengan ledakkan yang laur biasa. Peristiwa meledaknya sebuah Galaxy dinamakan Big Bang. Dan akan membentuk Galaxy baru yang lebih Banyak. Ibarat satu Galaxy meledak, maka  kepingan/pecahan Galaxy tersebut akan membentuk Galaxy Baru yang lebih banyak lagi, hampir jutaan Galaxy.</a:t>
            </a:r>
            <a:endParaRPr lang="id-ID" dirty="0"/>
          </a:p>
        </p:txBody>
      </p:sp>
    </p:spTree>
    <p:extLst>
      <p:ext uri="{BB962C8B-B14F-4D97-AF65-F5344CB8AC3E}">
        <p14:creationId xmlns:p14="http://schemas.microsoft.com/office/powerpoint/2010/main" val="921707640"/>
      </p:ext>
    </p:extLst>
  </p:cSld>
  <p:clrMapOvr>
    <a:masterClrMapping/>
  </p:clrMapOvr>
  <p:timing>
    <p:tnLst>
      <p:par>
        <p:cT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386</TotalTime>
  <Words>1671</Words>
  <Application>Microsoft Office PowerPoint</Application>
  <PresentationFormat>On-screen Show (4:3)</PresentationFormat>
  <Paragraphs>104</Paragraphs>
  <Slides>32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Arial</vt:lpstr>
      <vt:lpstr>Arial Narrow</vt:lpstr>
      <vt:lpstr>Horizon</vt:lpstr>
      <vt:lpstr>Tata Surya</vt:lpstr>
      <vt:lpstr>Lanjutan...</vt:lpstr>
      <vt:lpstr>Lanjutan....</vt:lpstr>
      <vt:lpstr>Lanjutan...</vt:lpstr>
      <vt:lpstr>Lanjutan....</vt:lpstr>
      <vt:lpstr>Lanjutan...</vt:lpstr>
      <vt:lpstr>Lanjutan...</vt:lpstr>
      <vt:lpstr>Kesimpulan</vt:lpstr>
      <vt:lpstr>Struktur TATA SURYA</vt:lpstr>
      <vt:lpstr>Pembagian Tata Surya</vt:lpstr>
      <vt:lpstr>Lanjutan...</vt:lpstr>
      <vt:lpstr>Benda-benda Langit</vt:lpstr>
      <vt:lpstr>Nebula</vt:lpstr>
      <vt:lpstr>Kluster</vt:lpstr>
      <vt:lpstr>Galaxy</vt:lpstr>
      <vt:lpstr>Bintang</vt:lpstr>
      <vt:lpstr>Planet</vt:lpstr>
      <vt:lpstr>Satelit</vt:lpstr>
      <vt:lpstr>Asteroid</vt:lpstr>
      <vt:lpstr>Meteor</vt:lpstr>
      <vt:lpstr>Meteoroid</vt:lpstr>
      <vt:lpstr>Komet</vt:lpstr>
      <vt:lpstr>Sistem Keplanetan</vt:lpstr>
      <vt:lpstr>Debu Antariksa</vt:lpstr>
      <vt:lpstr>Lubang Hitam / Black Hole</vt:lpstr>
      <vt:lpstr>Supernova</vt:lpstr>
      <vt:lpstr>SAATNYA KUISS....</vt:lpstr>
      <vt:lpstr>Pertanyaan 1</vt:lpstr>
      <vt:lpstr>Pertanyaan 2</vt:lpstr>
      <vt:lpstr>JAWABan pertanyaan 1</vt:lpstr>
      <vt:lpstr>Jawaban pertanyaan no. 2</vt:lpstr>
      <vt:lpstr>Lanjutan.....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Tata Surya dan Benda Langit</dc:title>
  <dc:creator>Asus</dc:creator>
  <cp:lastModifiedBy>taufik</cp:lastModifiedBy>
  <cp:revision>22</cp:revision>
  <dcterms:created xsi:type="dcterms:W3CDTF">2018-03-12T08:08:35Z</dcterms:created>
  <dcterms:modified xsi:type="dcterms:W3CDTF">2019-03-28T01:36:56Z</dcterms:modified>
</cp:coreProperties>
</file>