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</p:sldMasterIdLst>
  <p:sldIdLst>
    <p:sldId id="256" r:id="rId2"/>
    <p:sldId id="257" r:id="rId3"/>
    <p:sldId id="259" r:id="rId4"/>
    <p:sldId id="264" r:id="rId5"/>
    <p:sldId id="265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4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0285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74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289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45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61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701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53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386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381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0972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54146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384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7531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3216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866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698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326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3" y="1385888"/>
            <a:ext cx="11930061" cy="26717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id-ID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  <a:t>BAB II</a:t>
            </a:r>
            <a:br>
              <a:rPr lang="id-ID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</a:br>
            <a:r>
              <a:rPr lang="id-ID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  <a:t>KONSEP DASAR</a:t>
            </a:r>
            <a:br>
              <a:rPr lang="id-ID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</a:br>
            <a:r>
              <a:rPr lang="id-ID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  <a:t>MANAJEMEN </a:t>
            </a:r>
            <a:r>
              <a:rPr lang="id-ID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  <a:t>BERBASIS </a:t>
            </a:r>
            <a:r>
              <a:rPr lang="id-ID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opperplate Gothic Bold" panose="020E0705020206020404" pitchFamily="34" charset="0"/>
              </a:rPr>
              <a:t>SEKOLAH</a:t>
            </a:r>
            <a:endParaRPr lang="id-ID" sz="4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opperplate Gothic Bold" panose="020E07050202060204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4" y="4777380"/>
            <a:ext cx="10060733" cy="494708"/>
          </a:xfrm>
        </p:spPr>
        <p:txBody>
          <a:bodyPr/>
          <a:lstStyle/>
          <a:p>
            <a:pPr algn="ctr"/>
            <a:r>
              <a:rPr lang="id-ID" dirty="0" smtClean="0"/>
              <a:t>SUYITNO YP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0814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7" y="0"/>
            <a:ext cx="11944349" cy="500064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id-ID" sz="3600" b="1" dirty="0" smtClean="0">
                <a:ln/>
                <a:solidFill>
                  <a:schemeClr val="accent3"/>
                </a:solidFill>
                <a:latin typeface="Cooper Black" panose="0208090404030B020404" pitchFamily="18" charset="0"/>
              </a:rPr>
              <a:t>A. PENGANTAR</a:t>
            </a:r>
            <a:endParaRPr lang="id-ID" sz="3600" b="1" dirty="0">
              <a:ln/>
              <a:solidFill>
                <a:schemeClr val="accent3"/>
              </a:solidFill>
              <a:latin typeface="Cooper Black" panose="0208090404030B0204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8588" y="500064"/>
            <a:ext cx="11944349" cy="63579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/>
              <a:t>MBS: </a:t>
            </a:r>
            <a:r>
              <a:rPr lang="id-ID" sz="2000" b="1" dirty="0"/>
              <a:t>model manajemen yang memberikan otonomi lebih besar </a:t>
            </a:r>
            <a:r>
              <a:rPr lang="id-ID" sz="2000" b="1" dirty="0" smtClean="0"/>
              <a:t>dan </a:t>
            </a:r>
            <a:r>
              <a:rPr lang="id-ID" sz="2000" b="1" dirty="0"/>
              <a:t>mendorong </a:t>
            </a:r>
            <a:r>
              <a:rPr lang="id-ID" sz="2000" b="1" dirty="0" smtClean="0"/>
              <a:t>satuan pendidikan </a:t>
            </a:r>
            <a:r>
              <a:rPr lang="id-ID" sz="2000" b="1" dirty="0"/>
              <a:t>untuk melakukan pengambilan keputusan secara bersama/partisipatif. Untuk memenuhi kebutuhan </a:t>
            </a:r>
            <a:r>
              <a:rPr lang="id-ID" sz="2000" b="1" dirty="0" smtClean="0"/>
              <a:t>satuan pendidikan </a:t>
            </a:r>
            <a:r>
              <a:rPr lang="id-ID" sz="2000" b="1" dirty="0"/>
              <a:t>atau untuk mencapai tujuan </a:t>
            </a:r>
            <a:r>
              <a:rPr lang="id-ID" sz="2000" b="1" dirty="0" smtClean="0"/>
              <a:t>satuan pendidikan </a:t>
            </a:r>
            <a:r>
              <a:rPr lang="id-ID" sz="2000" b="1" dirty="0"/>
              <a:t>dalam kerangka pendidikan nasional.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>
                <a:solidFill>
                  <a:srgbClr val="FFFF00"/>
                </a:solidFill>
              </a:rPr>
              <a:t>Otonomi </a:t>
            </a:r>
            <a:r>
              <a:rPr lang="id-ID" sz="2000" b="1" dirty="0" smtClean="0">
                <a:solidFill>
                  <a:srgbClr val="FFFF00"/>
                </a:solidFill>
                <a:sym typeface="Wingdings" panose="05000000000000000000" pitchFamily="2" charset="2"/>
              </a:rPr>
              <a:t></a:t>
            </a:r>
            <a:r>
              <a:rPr lang="id-ID" sz="2000" b="1" dirty="0" smtClean="0">
                <a:solidFill>
                  <a:srgbClr val="FFFF00"/>
                </a:solidFill>
              </a:rPr>
              <a:t> </a:t>
            </a:r>
            <a:r>
              <a:rPr lang="id-ID" sz="2000" b="1" dirty="0">
                <a:solidFill>
                  <a:srgbClr val="FFFF00"/>
                </a:solidFill>
              </a:rPr>
              <a:t>kemandirian, artinya otonomi </a:t>
            </a:r>
            <a:r>
              <a:rPr lang="id-ID" sz="2000" b="1" dirty="0" smtClean="0">
                <a:solidFill>
                  <a:srgbClr val="FFFF00"/>
                </a:solidFill>
              </a:rPr>
              <a:t>satuan pendidikan </a:t>
            </a:r>
            <a:r>
              <a:rPr lang="id-ID" sz="2000" b="1" dirty="0">
                <a:solidFill>
                  <a:srgbClr val="FFFF00"/>
                </a:solidFill>
              </a:rPr>
              <a:t>adalah kewenangan </a:t>
            </a:r>
            <a:r>
              <a:rPr lang="id-ID" sz="2000" b="1" dirty="0" smtClean="0">
                <a:solidFill>
                  <a:srgbClr val="FFFF00"/>
                </a:solidFill>
              </a:rPr>
              <a:t>satuan pendidikan </a:t>
            </a:r>
            <a:r>
              <a:rPr lang="id-ID" sz="2000" b="1" dirty="0">
                <a:solidFill>
                  <a:srgbClr val="FFFF00"/>
                </a:solidFill>
              </a:rPr>
              <a:t>untuk mengatur dan mengurus kebutuhan warga </a:t>
            </a:r>
            <a:r>
              <a:rPr lang="id-ID" sz="2000" b="1" dirty="0" smtClean="0">
                <a:solidFill>
                  <a:srgbClr val="FFFF00"/>
                </a:solidFill>
              </a:rPr>
              <a:t>satuan pendidikan </a:t>
            </a:r>
            <a:r>
              <a:rPr lang="id-ID" sz="2000" b="1" dirty="0">
                <a:solidFill>
                  <a:srgbClr val="FFFF00"/>
                </a:solidFill>
              </a:rPr>
              <a:t>yang didukung kemampuan tertentu sesuai dengan peraturan </a:t>
            </a:r>
            <a:r>
              <a:rPr lang="id-ID" sz="2000" b="1" dirty="0" smtClean="0">
                <a:solidFill>
                  <a:srgbClr val="FFFF00"/>
                </a:solidFill>
              </a:rPr>
              <a:t>perundang-undangan </a:t>
            </a:r>
            <a:r>
              <a:rPr lang="id-ID" sz="2000" b="1" dirty="0">
                <a:solidFill>
                  <a:srgbClr val="FFFF00"/>
                </a:solidFill>
              </a:rPr>
              <a:t>pendidikan nasional yang berlaku</a:t>
            </a:r>
            <a:r>
              <a:rPr lang="id-ID" sz="2000" b="1" dirty="0" smtClean="0">
                <a:solidFill>
                  <a:srgbClr val="FFFF00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/>
              <a:t>Pengambilan </a:t>
            </a:r>
            <a:r>
              <a:rPr lang="id-ID" sz="2000" b="1" dirty="0"/>
              <a:t>keputusan bersama merupakan cara pengambilan keputusan melalui penciptaan lingkungan yang terbuka dan demokratis </a:t>
            </a:r>
            <a:r>
              <a:rPr lang="id-ID" sz="2000" b="1" dirty="0" smtClean="0">
                <a:sym typeface="Wingdings" panose="05000000000000000000" pitchFamily="2" charset="2"/>
              </a:rPr>
              <a:t></a:t>
            </a:r>
            <a:r>
              <a:rPr lang="id-ID" sz="2000" b="1" dirty="0" smtClean="0"/>
              <a:t> </a:t>
            </a:r>
            <a:r>
              <a:rPr lang="id-ID" sz="2000" b="1" dirty="0"/>
              <a:t>warga </a:t>
            </a:r>
            <a:r>
              <a:rPr lang="id-ID" sz="2000" b="1" dirty="0" smtClean="0"/>
              <a:t>satuan pendidikan </a:t>
            </a:r>
            <a:r>
              <a:rPr lang="id-ID" sz="2000" b="1" dirty="0"/>
              <a:t>langsung terlibat dalam pengambilan keputusan. </a:t>
            </a:r>
            <a:r>
              <a:rPr lang="id-ID" sz="2000" b="1" dirty="0" smtClean="0"/>
              <a:t>Pemberdayakan </a:t>
            </a:r>
            <a:r>
              <a:rPr lang="id-ID" sz="2000" b="1" dirty="0"/>
              <a:t>warga </a:t>
            </a:r>
            <a:r>
              <a:rPr lang="id-ID" sz="2000" b="1" dirty="0" smtClean="0"/>
              <a:t>satuan pendidikan </a:t>
            </a:r>
            <a:r>
              <a:rPr lang="id-ID" sz="2000" b="1" dirty="0" smtClean="0">
                <a:sym typeface="Wingdings" panose="05000000000000000000" pitchFamily="2" charset="2"/>
              </a:rPr>
              <a:t></a:t>
            </a:r>
            <a:r>
              <a:rPr lang="id-ID" sz="2000" b="1" dirty="0" smtClean="0"/>
              <a:t> pemberian </a:t>
            </a:r>
            <a:r>
              <a:rPr lang="id-ID" sz="2000" b="1" dirty="0"/>
              <a:t>kewenangan, tanggung jawab, kebersamaan dalam pemecahan </a:t>
            </a:r>
            <a:r>
              <a:rPr lang="id-ID" sz="2000" b="1" dirty="0" smtClean="0"/>
              <a:t>masalah,  </a:t>
            </a:r>
            <a:r>
              <a:rPr lang="id-ID" sz="2000" b="1" dirty="0"/>
              <a:t>pemberian kepercayaan dan penghargaan</a:t>
            </a:r>
            <a:r>
              <a:rPr lang="id-ID" sz="2000" b="1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>
                <a:solidFill>
                  <a:srgbClr val="FFFF00"/>
                </a:solidFill>
              </a:rPr>
              <a:t>MBS memiliki </a:t>
            </a:r>
            <a:r>
              <a:rPr lang="id-ID" sz="2000" b="1" dirty="0">
                <a:solidFill>
                  <a:srgbClr val="FFFF00"/>
                </a:solidFill>
              </a:rPr>
              <a:t>karateristik yang harus dipahami oleh </a:t>
            </a:r>
            <a:r>
              <a:rPr lang="id-ID" sz="2000" b="1" dirty="0" smtClean="0">
                <a:solidFill>
                  <a:srgbClr val="FFFF00"/>
                </a:solidFill>
              </a:rPr>
              <a:t>satuan pendidikan </a:t>
            </a:r>
            <a:r>
              <a:rPr lang="id-ID" sz="2000" b="1" dirty="0">
                <a:solidFill>
                  <a:srgbClr val="FFFF00"/>
                </a:solidFill>
              </a:rPr>
              <a:t>yang akan menerapkannya </a:t>
            </a:r>
            <a:r>
              <a:rPr lang="id-ID" sz="2000" b="1" dirty="0" smtClean="0">
                <a:solidFill>
                  <a:srgbClr val="FFFF00"/>
                </a:solidFill>
              </a:rPr>
              <a:t>(meliputi </a:t>
            </a:r>
            <a:r>
              <a:rPr lang="id-ID" sz="2000" b="1" dirty="0">
                <a:solidFill>
                  <a:srgbClr val="FFFF00"/>
                </a:solidFill>
              </a:rPr>
              <a:t>komponen pendidikan dan perlakuannya pada setiap tahap pendidikan input, proses dan </a:t>
            </a:r>
            <a:r>
              <a:rPr lang="id-ID" sz="2000" b="1" dirty="0" smtClean="0">
                <a:solidFill>
                  <a:srgbClr val="FFFF00"/>
                </a:solidFill>
              </a:rPr>
              <a:t>outputnya).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/>
              <a:t>Pada </a:t>
            </a:r>
            <a:r>
              <a:rPr lang="id-ID" sz="2000" b="1" dirty="0"/>
              <a:t>hasil pendidikan (output ) diharapkan mendapatkan prestasi akademik dan </a:t>
            </a:r>
            <a:r>
              <a:rPr lang="id-ID" sz="2000" b="1" dirty="0" smtClean="0"/>
              <a:t>nonakademik</a:t>
            </a:r>
            <a:r>
              <a:rPr lang="id-ID" sz="2000" b="1" dirty="0"/>
              <a:t>. </a:t>
            </a:r>
            <a:endParaRPr lang="id-ID" sz="2000" b="1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>
                <a:solidFill>
                  <a:srgbClr val="FFFF00"/>
                </a:solidFill>
              </a:rPr>
              <a:t>Prestasi </a:t>
            </a:r>
            <a:r>
              <a:rPr lang="id-ID" sz="2000" b="1" dirty="0">
                <a:solidFill>
                  <a:srgbClr val="FFFF00"/>
                </a:solidFill>
              </a:rPr>
              <a:t>akademik misalnya NEM, </a:t>
            </a:r>
            <a:r>
              <a:rPr lang="id-ID" sz="2000" b="1" dirty="0" smtClean="0">
                <a:solidFill>
                  <a:srgbClr val="FFFF00"/>
                </a:solidFill>
              </a:rPr>
              <a:t>LKI, OSN, </a:t>
            </a:r>
            <a:r>
              <a:rPr lang="id-ID" sz="2000" b="1" dirty="0">
                <a:solidFill>
                  <a:srgbClr val="FFFF00"/>
                </a:solidFill>
              </a:rPr>
              <a:t>siswa </a:t>
            </a:r>
            <a:r>
              <a:rPr lang="id-ID" sz="2000" b="1" dirty="0" smtClean="0">
                <a:solidFill>
                  <a:srgbClr val="FFFF00"/>
                </a:solidFill>
              </a:rPr>
              <a:t>berprestasi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id-ID" sz="2000" b="1" dirty="0" smtClean="0">
                <a:solidFill>
                  <a:srgbClr val="FFFF00"/>
                </a:solidFill>
              </a:rPr>
              <a:t>Prestasi nonakademin </a:t>
            </a:r>
            <a:r>
              <a:rPr lang="id-ID" sz="2000" b="1" dirty="0">
                <a:solidFill>
                  <a:srgbClr val="FFFF00"/>
                </a:solidFill>
              </a:rPr>
              <a:t>berupa kesenian, olah raga, kejujuran, kerajinan, </a:t>
            </a:r>
            <a:r>
              <a:rPr lang="id-ID" sz="2000" b="1" dirty="0" smtClean="0">
                <a:solidFill>
                  <a:srgbClr val="FFFF00"/>
                </a:solidFill>
              </a:rPr>
              <a:t>Pramuka, dll.</a:t>
            </a:r>
            <a:r>
              <a:rPr lang="id-ID" sz="2000" b="1" dirty="0" smtClean="0">
                <a:solidFill>
                  <a:srgbClr val="FFFF00"/>
                </a:solidFill>
              </a:rPr>
              <a:t> </a:t>
            </a:r>
            <a:endParaRPr lang="id-ID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10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0025" y="1"/>
            <a:ext cx="11744325" cy="66436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B. </a:t>
            </a:r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MANAJEMEN DALAM   PROSES PENDIDIKAN (Slide 1)</a:t>
            </a:r>
            <a:endParaRPr lang="id-ID" sz="2400" b="1" dirty="0" smtClean="0">
              <a:solidFill>
                <a:srgbClr val="FFFF00"/>
              </a:solidFill>
              <a:latin typeface="Berlin Sans FB Demi" panose="020E0802020502020306" pitchFamily="34" charset="0"/>
            </a:endParaRP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Proses </a:t>
            </a:r>
            <a:r>
              <a:rPr lang="id-ID" sz="2000" b="1" dirty="0">
                <a:solidFill>
                  <a:srgbClr val="FF0000"/>
                </a:solidFill>
              </a:rPr>
              <a:t>Belaja Mengajar yang efektifitasnya tinggi</a:t>
            </a:r>
            <a:r>
              <a:rPr lang="id-ID" sz="2000" dirty="0"/>
              <a:t> </a:t>
            </a:r>
            <a:br>
              <a:rPr lang="id-ID" sz="2000" dirty="0"/>
            </a:br>
            <a:r>
              <a:rPr lang="id-ID" sz="2000" dirty="0"/>
              <a:t>Proses belajar mengajar yang menekankan pada bekerja, belajar hidup bersama dan</a:t>
            </a:r>
            <a:br>
              <a:rPr lang="id-ID" sz="2000" dirty="0"/>
            </a:br>
            <a:r>
              <a:rPr lang="id-ID" sz="2000" dirty="0"/>
              <a:t>belajar menjadi diri sendiri</a:t>
            </a:r>
            <a:r>
              <a:rPr lang="id-ID" sz="2000" dirty="0" smtClean="0"/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Kepemimpinan </a:t>
            </a:r>
            <a:r>
              <a:rPr lang="id-ID" sz="2000" b="1" dirty="0">
                <a:solidFill>
                  <a:srgbClr val="FF0000"/>
                </a:solidFill>
              </a:rPr>
              <a:t>sekolah yang tangguh.</a:t>
            </a:r>
            <a:r>
              <a:rPr lang="id-ID" sz="2000" dirty="0"/>
              <a:t/>
            </a:r>
            <a:br>
              <a:rPr lang="id-ID" sz="2000" dirty="0"/>
            </a:br>
            <a:r>
              <a:rPr lang="id-ID" sz="2000" dirty="0"/>
              <a:t>Kepala sekolah memiliki kemampuan dan kepemimpinan yang tangguh , kuat dan</a:t>
            </a:r>
            <a:br>
              <a:rPr lang="id-ID" sz="2000" dirty="0"/>
            </a:br>
            <a:r>
              <a:rPr lang="id-ID" sz="2000" dirty="0"/>
              <a:t>mampu meningkatkan mutu sekolah sesuai dengan visi, misi tujuan dan sasaran yang</a:t>
            </a:r>
            <a:br>
              <a:rPr lang="id-ID" sz="2000" dirty="0"/>
            </a:br>
            <a:r>
              <a:rPr lang="id-ID" sz="2000" dirty="0"/>
              <a:t>telah ditetapkan</a:t>
            </a:r>
            <a:r>
              <a:rPr lang="id-ID" sz="2000" dirty="0" smtClean="0"/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Lingkungan </a:t>
            </a:r>
            <a:r>
              <a:rPr lang="id-ID" sz="2000" b="1" dirty="0">
                <a:solidFill>
                  <a:srgbClr val="FF0000"/>
                </a:solidFill>
              </a:rPr>
              <a:t>sekolah yang tertib, aman, dan nyaman</a:t>
            </a:r>
            <a:r>
              <a:rPr lang="id-ID" sz="2000" b="1" dirty="0" smtClean="0">
                <a:solidFill>
                  <a:srgbClr val="FF0000"/>
                </a:solidFill>
              </a:rPr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Pengelolaan </a:t>
            </a:r>
            <a:r>
              <a:rPr lang="id-ID" sz="2000" b="1" dirty="0">
                <a:solidFill>
                  <a:srgbClr val="FF0000"/>
                </a:solidFill>
              </a:rPr>
              <a:t>tenaga pendidikan yang efektif 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dirty="0"/>
              <a:t>Kebutuhan tenaga, analisis, perencanaan, pengembangan, evaluasi, hubungan kerja</a:t>
            </a:r>
            <a:r>
              <a:rPr lang="id-ID" sz="2000" dirty="0" smtClean="0"/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Sekolah </a:t>
            </a:r>
            <a:r>
              <a:rPr lang="id-ID" sz="2000" b="1" dirty="0">
                <a:solidFill>
                  <a:srgbClr val="FF0000"/>
                </a:solidFill>
              </a:rPr>
              <a:t>memiliki budaya mutu.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dirty="0"/>
              <a:t>Sekolah memiliki kualitas informasi untuk perbaikan hasil diikuti penghargaan atau</a:t>
            </a:r>
            <a:br>
              <a:rPr lang="id-ID" sz="2000" dirty="0"/>
            </a:br>
            <a:r>
              <a:rPr lang="id-ID" sz="2000" dirty="0"/>
              <a:t>sanksi, warga merasa aman, warga sekolah merasa memiliki sekolah</a:t>
            </a:r>
            <a:r>
              <a:rPr lang="id-ID" sz="2000" dirty="0" smtClean="0"/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Sekolah </a:t>
            </a:r>
            <a:r>
              <a:rPr lang="id-ID" sz="2000" b="1" dirty="0">
                <a:solidFill>
                  <a:srgbClr val="FF0000"/>
                </a:solidFill>
              </a:rPr>
              <a:t>memiliki kebersamaan yang kompak.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dirty="0"/>
              <a:t>Sekolah memiliki budaya kerjasama antar individu tanpa adanya kelompok-kelompok</a:t>
            </a:r>
            <a:br>
              <a:rPr lang="id-ID" sz="2000" dirty="0"/>
            </a:br>
            <a:r>
              <a:rPr lang="id-ID" sz="2000" dirty="0"/>
              <a:t>tertentu yang dapat menghambat kemajuan sekolah</a:t>
            </a:r>
            <a:r>
              <a:rPr lang="id-ID" sz="2000" dirty="0" smtClean="0"/>
              <a:t>.</a:t>
            </a:r>
          </a:p>
          <a:p>
            <a:pPr marL="457200" indent="-457200">
              <a:buAutoNum type="arabicPeriod"/>
            </a:pPr>
            <a:r>
              <a:rPr lang="id-ID" sz="2000" b="1" dirty="0" smtClean="0">
                <a:solidFill>
                  <a:srgbClr val="FF0000"/>
                </a:solidFill>
              </a:rPr>
              <a:t>Sekolah </a:t>
            </a:r>
            <a:r>
              <a:rPr lang="id-ID" sz="2000" b="1" dirty="0">
                <a:solidFill>
                  <a:srgbClr val="FF0000"/>
                </a:solidFill>
              </a:rPr>
              <a:t>memiliki kewenangan.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dirty="0"/>
              <a:t>Kewenangan sekolah merupakan kesanggupan kerja dan tidak menggantungkan orang</a:t>
            </a:r>
            <a:br>
              <a:rPr lang="id-ID" sz="2000" dirty="0"/>
            </a:br>
            <a:r>
              <a:rPr lang="id-ID" sz="2000" dirty="0"/>
              <a:t>lain . Kepala sekolah mempunyai kreatifitas yang tinggi untuk menuju sekolah yang</a:t>
            </a:r>
            <a:br>
              <a:rPr lang="id-ID" sz="2000" dirty="0"/>
            </a:br>
            <a:r>
              <a:rPr lang="id-ID" sz="2000" dirty="0"/>
              <a:t>lebih baik.</a:t>
            </a:r>
            <a:endParaRPr lang="id-ID" sz="2000" dirty="0" smtClean="0"/>
          </a:p>
          <a:p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82688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0025" y="1"/>
            <a:ext cx="11744325" cy="66436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B. </a:t>
            </a:r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MANAJEMEN DALAM   PROSES PENDIDIKAN (Slide 2)</a:t>
            </a:r>
            <a:endParaRPr lang="id-ID" sz="2400" b="1" dirty="0" smtClean="0">
              <a:solidFill>
                <a:srgbClr val="FFFF00"/>
              </a:solidFill>
              <a:latin typeface="Berlin Sans FB Demi" panose="020E0802020502020306" pitchFamily="34" charset="0"/>
            </a:endParaRPr>
          </a:p>
          <a:p>
            <a:pPr marL="357188" indent="-357188"/>
            <a:r>
              <a:rPr lang="id-ID" sz="2000" b="1" dirty="0" smtClean="0">
                <a:solidFill>
                  <a:srgbClr val="FF0000"/>
                </a:solidFill>
              </a:rPr>
              <a:t>8. Partisipasi </a:t>
            </a:r>
            <a:r>
              <a:rPr lang="id-ID" sz="2000" b="1" dirty="0">
                <a:solidFill>
                  <a:srgbClr val="FF0000"/>
                </a:solidFill>
              </a:rPr>
              <a:t>warga sekolah dan masyarakat.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b="1" dirty="0"/>
              <a:t>Hubungan antara sekolah dan masyarakat merupakan bagian kehidupan sekolah yang</a:t>
            </a:r>
            <a:br>
              <a:rPr lang="id-ID" sz="2000" b="1" dirty="0"/>
            </a:br>
            <a:r>
              <a:rPr lang="id-ID" sz="2000" b="1" dirty="0"/>
              <a:t>paling tinggi terutama di bidang non akademik dan akademik</a:t>
            </a:r>
            <a:r>
              <a:rPr lang="id-ID" sz="2000" b="1" dirty="0" smtClean="0"/>
              <a:t>.</a:t>
            </a:r>
          </a:p>
          <a:p>
            <a:pPr marL="357188" indent="-357188"/>
            <a:r>
              <a:rPr lang="id-ID" sz="2000" b="1" dirty="0" smtClean="0">
                <a:solidFill>
                  <a:srgbClr val="FF0000"/>
                </a:solidFill>
              </a:rPr>
              <a:t>9</a:t>
            </a:r>
            <a:r>
              <a:rPr lang="id-ID" sz="2000" b="1" dirty="0">
                <a:solidFill>
                  <a:srgbClr val="FF0000"/>
                </a:solidFill>
              </a:rPr>
              <a:t>. Keterbukaan </a:t>
            </a:r>
            <a:r>
              <a:rPr lang="id-ID" sz="2000" b="1" dirty="0" smtClean="0">
                <a:solidFill>
                  <a:srgbClr val="FF0000"/>
                </a:solidFill>
              </a:rPr>
              <a:t>(transparasi) </a:t>
            </a:r>
            <a:r>
              <a:rPr lang="id-ID" sz="2000" b="1" dirty="0">
                <a:solidFill>
                  <a:srgbClr val="FF0000"/>
                </a:solidFill>
              </a:rPr>
              <a:t>manajemen</a:t>
            </a:r>
            <a:r>
              <a:rPr lang="id-ID" sz="2000" b="1" dirty="0" smtClean="0">
                <a:solidFill>
                  <a:srgbClr val="FF0000"/>
                </a:solidFill>
              </a:rPr>
              <a:t>.</a:t>
            </a:r>
            <a:r>
              <a:rPr lang="id-ID" sz="2000" b="1" dirty="0">
                <a:solidFill>
                  <a:srgbClr val="FF0000"/>
                </a:solidFill>
              </a:rPr>
              <a:t/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b="1" dirty="0"/>
              <a:t>Masalah manajemen perlu keterbukaan antara warga sekolah dan masyarakat terutama</a:t>
            </a:r>
            <a:br>
              <a:rPr lang="id-ID" sz="2000" b="1" dirty="0"/>
            </a:br>
            <a:r>
              <a:rPr lang="id-ID" sz="2000" b="1" dirty="0"/>
              <a:t>komite sekolah.Apalagi manajemen tersebut menyangkut perencanaan anggaran</a:t>
            </a:r>
            <a:br>
              <a:rPr lang="id-ID" sz="2000" b="1" dirty="0"/>
            </a:br>
            <a:r>
              <a:rPr lang="id-ID" sz="2000" b="1" dirty="0" smtClean="0"/>
              <a:t>(RAPBS) </a:t>
            </a:r>
            <a:r>
              <a:rPr lang="id-ID" sz="2000" b="1" dirty="0"/>
              <a:t>dan penggunaan uang sekolah. Komite sekolah harus tahu terutama</a:t>
            </a:r>
            <a:br>
              <a:rPr lang="id-ID" sz="2000" b="1" dirty="0"/>
            </a:br>
            <a:r>
              <a:rPr lang="id-ID" sz="2000" b="1" dirty="0"/>
              <a:t>menyangkut anggaran sekolah. Contoh : DOP, BOS, Block Grant, dan anggaran rutin</a:t>
            </a:r>
            <a:br>
              <a:rPr lang="id-ID" sz="2000" b="1" dirty="0"/>
            </a:br>
            <a:r>
              <a:rPr lang="id-ID" sz="2000" b="1" dirty="0" smtClean="0"/>
              <a:t>sekolah.</a:t>
            </a:r>
          </a:p>
          <a:p>
            <a:pPr marL="357188" indent="-357188"/>
            <a:r>
              <a:rPr lang="id-ID" sz="2000" b="1" dirty="0" smtClean="0">
                <a:solidFill>
                  <a:srgbClr val="FF0000"/>
                </a:solidFill>
              </a:rPr>
              <a:t>10. Satuan Pendidikan  memiliki </a:t>
            </a:r>
            <a:r>
              <a:rPr lang="id-ID" sz="2000" b="1" dirty="0">
                <a:solidFill>
                  <a:srgbClr val="FF0000"/>
                </a:solidFill>
              </a:rPr>
              <a:t>kemauan untuk berubah</a:t>
            </a:r>
            <a:r>
              <a:rPr lang="id-ID" sz="2000" b="1" dirty="0"/>
              <a:t/>
            </a:r>
            <a:br>
              <a:rPr lang="id-ID" sz="2000" b="1" dirty="0"/>
            </a:br>
            <a:r>
              <a:rPr lang="id-ID" sz="2000" b="1" dirty="0"/>
              <a:t>Perubahan sekolah diharapkan menuju yang lebih baik. Perubahan tersebut dapat</a:t>
            </a:r>
            <a:br>
              <a:rPr lang="id-ID" sz="2000" b="1" dirty="0"/>
            </a:br>
            <a:r>
              <a:rPr lang="id-ID" sz="2000" b="1" dirty="0"/>
              <a:t>berupa perubahan fisik sekolah, prestasi akademik dan non akademik</a:t>
            </a:r>
            <a:r>
              <a:rPr lang="id-ID" sz="2000" b="1" dirty="0" smtClean="0"/>
              <a:t>.</a:t>
            </a:r>
          </a:p>
          <a:p>
            <a:pPr marL="357188" indent="-357188"/>
            <a:r>
              <a:rPr lang="id-ID" sz="2000" b="1" dirty="0" smtClean="0">
                <a:solidFill>
                  <a:srgbClr val="FF0000"/>
                </a:solidFill>
              </a:rPr>
              <a:t>11.</a:t>
            </a:r>
            <a:r>
              <a:rPr lang="id-ID" sz="2000" b="1" dirty="0">
                <a:solidFill>
                  <a:srgbClr val="FF0000"/>
                </a:solidFill>
              </a:rPr>
              <a:t> Satuan Pendidikan</a:t>
            </a:r>
            <a:r>
              <a:rPr lang="id-ID" sz="2000" b="1" dirty="0" smtClean="0">
                <a:solidFill>
                  <a:srgbClr val="FF0000"/>
                </a:solidFill>
              </a:rPr>
              <a:t> </a:t>
            </a:r>
            <a:r>
              <a:rPr lang="id-ID" sz="2000" b="1" dirty="0">
                <a:solidFill>
                  <a:srgbClr val="FF0000"/>
                </a:solidFill>
              </a:rPr>
              <a:t>melakukan evaluasi dan perbaikan</a:t>
            </a:r>
            <a:r>
              <a:rPr lang="id-ID" sz="2000" b="1" dirty="0" smtClean="0">
                <a:solidFill>
                  <a:srgbClr val="FF0000"/>
                </a:solidFill>
              </a:rPr>
              <a:t>.</a:t>
            </a:r>
            <a:br>
              <a:rPr lang="id-ID" sz="2000" b="1" dirty="0" smtClean="0">
                <a:solidFill>
                  <a:srgbClr val="FF0000"/>
                </a:solidFill>
              </a:rPr>
            </a:br>
            <a:r>
              <a:rPr lang="id-ID" sz="2000" b="1" dirty="0" smtClean="0"/>
              <a:t>Evaluasi </a:t>
            </a:r>
            <a:r>
              <a:rPr lang="id-ID" sz="2000" b="1" dirty="0"/>
              <a:t>bukan sekedar untuk memenuhi daya serapp siswa menerima pelajaran.</a:t>
            </a:r>
            <a:br>
              <a:rPr lang="id-ID" sz="2000" b="1" dirty="0"/>
            </a:br>
            <a:r>
              <a:rPr lang="id-ID" sz="2000" b="1" dirty="0"/>
              <a:t>Namun, evaluasi dapat dipakai tolak ukur untuk meningkatkan mutu sekolah pada</a:t>
            </a:r>
            <a:br>
              <a:rPr lang="id-ID" sz="2000" b="1" dirty="0"/>
            </a:br>
            <a:r>
              <a:rPr lang="id-ID" sz="2000" b="1" dirty="0"/>
              <a:t>proses belajar mengajar selanjutnya. Sekolah harus selalu melaksanakan evaluasi</a:t>
            </a:r>
            <a:br>
              <a:rPr lang="id-ID" sz="2000" b="1" dirty="0"/>
            </a:br>
            <a:r>
              <a:rPr lang="id-ID" sz="2000" b="1" dirty="0"/>
              <a:t>secara terus menerus baik berupa pengayaan dan perbaikan untuk siswa demi</a:t>
            </a:r>
            <a:br>
              <a:rPr lang="id-ID" sz="2000" b="1" dirty="0"/>
            </a:br>
            <a:r>
              <a:rPr lang="id-ID" sz="2000" b="1" dirty="0"/>
              <a:t>peningkatan mutu di sekolah.</a:t>
            </a:r>
            <a:br>
              <a:rPr lang="id-ID" sz="2000" b="1" dirty="0"/>
            </a:b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219221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0025" y="1"/>
            <a:ext cx="11744325" cy="66436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B. </a:t>
            </a:r>
            <a:r>
              <a:rPr lang="id-ID" sz="2400" b="1" dirty="0" smtClean="0">
                <a:solidFill>
                  <a:srgbClr val="FFFF00"/>
                </a:solidFill>
                <a:latin typeface="Berlin Sans FB Demi" panose="020E0802020502020306" pitchFamily="34" charset="0"/>
              </a:rPr>
              <a:t>MANAJEMEN DALAM   PROSES PENDIDIKAN (Slide 3)</a:t>
            </a:r>
          </a:p>
          <a:p>
            <a:pPr marL="442913" indent="-442913"/>
            <a:r>
              <a:rPr lang="id-ID" sz="2000" b="1" dirty="0" smtClean="0">
                <a:solidFill>
                  <a:srgbClr val="FF0000"/>
                </a:solidFill>
              </a:rPr>
              <a:t>12. Sekolah </a:t>
            </a:r>
            <a:r>
              <a:rPr lang="id-ID" sz="2000" b="1" dirty="0">
                <a:solidFill>
                  <a:srgbClr val="FF0000"/>
                </a:solidFill>
              </a:rPr>
              <a:t>responsif dan antisipatif terhadap kebutuhan.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b="1" dirty="0"/>
              <a:t>Sekolah harus mampu mengantisipasi setiap kejadian yang </a:t>
            </a:r>
            <a:r>
              <a:rPr lang="id-ID" sz="2000" b="1" dirty="0" smtClean="0"/>
              <a:t>ada </a:t>
            </a:r>
            <a:r>
              <a:rPr lang="id-ID" sz="2000" b="1" dirty="0"/>
              <a:t>di sekolah </a:t>
            </a:r>
            <a:r>
              <a:rPr lang="id-ID" sz="2000" b="1" dirty="0" smtClean="0"/>
              <a:t>terutama menyangkut </a:t>
            </a:r>
            <a:r>
              <a:rPr lang="id-ID" sz="2000" b="1" dirty="0"/>
              <a:t>mutu sekolah. Sekolah tidak pasif melainkan </a:t>
            </a:r>
            <a:r>
              <a:rPr lang="id-ID" sz="2000" b="1" dirty="0" smtClean="0"/>
              <a:t>antisipatif </a:t>
            </a:r>
            <a:r>
              <a:rPr lang="id-ID" sz="2000" b="1" dirty="0"/>
              <a:t>mencari </a:t>
            </a:r>
            <a:r>
              <a:rPr lang="id-ID" sz="2000" b="1" dirty="0" smtClean="0"/>
              <a:t>ke sekolah lain </a:t>
            </a:r>
            <a:r>
              <a:rPr lang="id-ID" sz="2000" b="1" dirty="0"/>
              <a:t>atau ke </a:t>
            </a:r>
            <a:r>
              <a:rPr lang="id-ID" sz="2000" b="1" dirty="0" smtClean="0"/>
              <a:t>lembaga-lembaga </a:t>
            </a:r>
            <a:r>
              <a:rPr lang="id-ID" sz="2000" b="1" dirty="0"/>
              <a:t>pendidikan </a:t>
            </a:r>
            <a:r>
              <a:rPr lang="id-ID" sz="2000" b="1" dirty="0" smtClean="0"/>
              <a:t>lain (jemput bola) </a:t>
            </a:r>
            <a:r>
              <a:rPr lang="id-ID" sz="2000" b="1" dirty="0"/>
              <a:t>demi kemajuan sekolah</a:t>
            </a:r>
            <a:r>
              <a:rPr lang="id-ID" sz="2000" b="1" dirty="0" smtClean="0"/>
              <a:t>.</a:t>
            </a:r>
          </a:p>
          <a:p>
            <a:pPr marL="442913" indent="-442913"/>
            <a:r>
              <a:rPr lang="id-ID" sz="2000" b="1" dirty="0" smtClean="0">
                <a:solidFill>
                  <a:srgbClr val="FF0000"/>
                </a:solidFill>
              </a:rPr>
              <a:t>13. Sekolah </a:t>
            </a:r>
            <a:r>
              <a:rPr lang="id-ID" sz="2000" b="1" dirty="0">
                <a:solidFill>
                  <a:srgbClr val="FF0000"/>
                </a:solidFill>
              </a:rPr>
              <a:t>memiliki komunikasi yang baik</a:t>
            </a:r>
            <a:r>
              <a:rPr lang="id-ID" sz="2000" b="1" dirty="0" smtClean="0">
                <a:solidFill>
                  <a:srgbClr val="FF0000"/>
                </a:solidFill>
              </a:rPr>
              <a:t>.</a:t>
            </a:r>
            <a:r>
              <a:rPr lang="id-ID" sz="2000" b="1" dirty="0">
                <a:solidFill>
                  <a:srgbClr val="FF0000"/>
                </a:solidFill>
              </a:rPr>
              <a:t/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b="1" dirty="0"/>
              <a:t>Sekolah memiliki komunikasi yang baik terutama antara warga sekolah</a:t>
            </a:r>
            <a:r>
              <a:rPr lang="id-ID" sz="2000" b="1" dirty="0" smtClean="0"/>
              <a:t>. Kebersamaan antar </a:t>
            </a:r>
            <a:r>
              <a:rPr lang="id-ID" sz="2000" b="1" dirty="0"/>
              <a:t>warga sekolah dapat mengantar sekolah ke hal-hal yang lebih </a:t>
            </a:r>
            <a:r>
              <a:rPr lang="id-ID" sz="2000" b="1" dirty="0" smtClean="0"/>
              <a:t>bermutu, seerti : Kelompok </a:t>
            </a:r>
            <a:r>
              <a:rPr lang="id-ID" sz="2000" b="1" dirty="0"/>
              <a:t>Kerja Guru di setiap Gugus Sekolah</a:t>
            </a:r>
            <a:r>
              <a:rPr lang="id-ID" sz="2000" b="1" dirty="0" smtClean="0"/>
              <a:t>.</a:t>
            </a:r>
          </a:p>
          <a:p>
            <a:pPr marL="442913" indent="-442913"/>
            <a:r>
              <a:rPr lang="id-ID" sz="2000" b="1" dirty="0">
                <a:solidFill>
                  <a:srgbClr val="FF0000"/>
                </a:solidFill>
              </a:rPr>
              <a:t>14</a:t>
            </a:r>
            <a:r>
              <a:rPr lang="id-ID" sz="2000" b="1" dirty="0" smtClean="0">
                <a:solidFill>
                  <a:srgbClr val="FF0000"/>
                </a:solidFill>
              </a:rPr>
              <a:t>. Sekolah </a:t>
            </a:r>
            <a:r>
              <a:rPr lang="id-ID" sz="2000" b="1" dirty="0">
                <a:solidFill>
                  <a:srgbClr val="FF0000"/>
                </a:solidFill>
              </a:rPr>
              <a:t>memiliki Akuntabilitas.</a:t>
            </a:r>
            <a:br>
              <a:rPr lang="id-ID" sz="2000" b="1" dirty="0">
                <a:solidFill>
                  <a:srgbClr val="FF0000"/>
                </a:solidFill>
              </a:rPr>
            </a:br>
            <a:r>
              <a:rPr lang="id-ID" sz="2000" b="1" dirty="0"/>
              <a:t>Sekolah memiliki tanggung jawab atas keberhasilan pelaksanaan penyelenggaraan</a:t>
            </a:r>
            <a:br>
              <a:rPr lang="id-ID" sz="2000" b="1" dirty="0"/>
            </a:br>
            <a:r>
              <a:rPr lang="id-ID" sz="2000" b="1" dirty="0"/>
              <a:t>program sekolah. Akuntabilitas berbentuk laporan prestasi yang harus dilaporkan</a:t>
            </a:r>
            <a:br>
              <a:rPr lang="id-ID" sz="2000" b="1" dirty="0"/>
            </a:br>
            <a:r>
              <a:rPr lang="id-ID" sz="2000" b="1" dirty="0"/>
              <a:t>kepada pemerintah, orang tua, dan masyarakat. Berdasarkan laporan hasil program,</a:t>
            </a:r>
            <a:br>
              <a:rPr lang="id-ID" sz="2000" b="1" dirty="0"/>
            </a:br>
            <a:r>
              <a:rPr lang="id-ID" sz="2000" b="1" dirty="0"/>
              <a:t>pemerintah dapat menilai apakah program MBS dapat mencapai tujuan atau tidak.</a:t>
            </a:r>
            <a:br>
              <a:rPr lang="id-ID" sz="2000" b="1" dirty="0"/>
            </a:br>
            <a:r>
              <a:rPr lang="id-ID" sz="2000" b="1" dirty="0"/>
              <a:t>Jika mencapai tujuan maka diberi penghargaan atau sebaliknya jika tidak berhasil</a:t>
            </a:r>
            <a:br>
              <a:rPr lang="id-ID" sz="2000" b="1" dirty="0"/>
            </a:br>
            <a:r>
              <a:rPr lang="id-ID" sz="2000" b="1" dirty="0"/>
              <a:t>perlu diberikan sanksi atau teguran atas kinerjanya yang tidak memenuhi syarat.</a:t>
            </a:r>
            <a:br>
              <a:rPr lang="id-ID" sz="2000" b="1" dirty="0"/>
            </a:br>
            <a:r>
              <a:rPr lang="id-ID" sz="2000" b="1" dirty="0"/>
              <a:t>Sedangkan para orang tua murid dapat memberikan penilaian terhadap program MBS</a:t>
            </a:r>
            <a:br>
              <a:rPr lang="id-ID" sz="2000" b="1" dirty="0"/>
            </a:br>
            <a:r>
              <a:rPr lang="id-ID" sz="2000" b="1" dirty="0"/>
              <a:t>yang dapat meningkatkan prestasi anak-anaknya atau kinerja sekolahnya. Jika ber-</a:t>
            </a:r>
            <a:br>
              <a:rPr lang="id-ID" sz="2000" b="1" dirty="0"/>
            </a:br>
            <a:r>
              <a:rPr lang="id-ID" sz="2000" b="1" dirty="0"/>
              <a:t>hasil orang tua dapat memberikan dorongan dan semangat kepada sekolah,atau se-</a:t>
            </a:r>
            <a:br>
              <a:rPr lang="id-ID" sz="2000" b="1" dirty="0"/>
            </a:br>
            <a:r>
              <a:rPr lang="id-ID" sz="2000" b="1" dirty="0"/>
              <a:t>baliknya jika tidak berhasil orang tua dapat meminta pertanggung jawaban dan pen-</a:t>
            </a:r>
            <a:br>
              <a:rPr lang="id-ID" sz="2000" b="1" dirty="0"/>
            </a:br>
            <a:r>
              <a:rPr lang="id-ID" sz="2000" b="1" dirty="0"/>
              <a:t>jelasan sekolah atas kegagalan yang telah dilakukan.</a:t>
            </a:r>
            <a:r>
              <a:rPr lang="id-ID" sz="2000" b="1" dirty="0"/>
              <a:t/>
            </a:r>
            <a:br>
              <a:rPr lang="id-ID" sz="2000" b="1" dirty="0"/>
            </a:b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177977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248</TotalTime>
  <Words>242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Berlin Sans FB Demi</vt:lpstr>
      <vt:lpstr>Century Gothic</vt:lpstr>
      <vt:lpstr>Cooper Black</vt:lpstr>
      <vt:lpstr>Copperplate Gothic Bold</vt:lpstr>
      <vt:lpstr>Wingdings</vt:lpstr>
      <vt:lpstr>Wingdings 3</vt:lpstr>
      <vt:lpstr>Ion</vt:lpstr>
      <vt:lpstr>BAB II KONSEP DASAR MANAJEMEN BERBASIS SEKOLAH</vt:lpstr>
      <vt:lpstr>A. PENGANTAR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BERBASIS SEKOLAH</dc:title>
  <dc:creator>admin</dc:creator>
  <cp:lastModifiedBy>admin</cp:lastModifiedBy>
  <cp:revision>34</cp:revision>
  <dcterms:created xsi:type="dcterms:W3CDTF">2019-03-04T06:22:53Z</dcterms:created>
  <dcterms:modified xsi:type="dcterms:W3CDTF">2019-03-11T07:42:33Z</dcterms:modified>
</cp:coreProperties>
</file>