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29" r:id="rId3"/>
    <p:sldId id="330" r:id="rId4"/>
    <p:sldId id="331" r:id="rId5"/>
    <p:sldId id="256" r:id="rId6"/>
    <p:sldId id="265" r:id="rId7"/>
    <p:sldId id="266" r:id="rId8"/>
    <p:sldId id="267" r:id="rId9"/>
    <p:sldId id="268" r:id="rId10"/>
    <p:sldId id="269" r:id="rId11"/>
    <p:sldId id="270" r:id="rId12"/>
    <p:sldId id="257" r:id="rId13"/>
    <p:sldId id="258" r:id="rId14"/>
    <p:sldId id="259" r:id="rId15"/>
    <p:sldId id="345" r:id="rId16"/>
    <p:sldId id="346" r:id="rId17"/>
    <p:sldId id="344" r:id="rId18"/>
    <p:sldId id="339" r:id="rId19"/>
    <p:sldId id="341" r:id="rId20"/>
    <p:sldId id="340" r:id="rId21"/>
    <p:sldId id="335" r:id="rId22"/>
    <p:sldId id="342" r:id="rId23"/>
    <p:sldId id="343" r:id="rId24"/>
    <p:sldId id="338" r:id="rId25"/>
    <p:sldId id="271" r:id="rId26"/>
    <p:sldId id="274" r:id="rId27"/>
    <p:sldId id="278" r:id="rId28"/>
    <p:sldId id="282" r:id="rId29"/>
    <p:sldId id="284" r:id="rId30"/>
    <p:sldId id="285" r:id="rId31"/>
    <p:sldId id="289" r:id="rId32"/>
    <p:sldId id="291" r:id="rId33"/>
    <p:sldId id="292" r:id="rId34"/>
    <p:sldId id="293" r:id="rId35"/>
    <p:sldId id="294" r:id="rId36"/>
    <p:sldId id="295" r:id="rId37"/>
    <p:sldId id="296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27" r:id="rId4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1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4066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831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45108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5722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045816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72555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37932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833345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57057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42975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248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AAE8AA6A-7704-4436-AB9B-8079247E632F}" type="datetimeFigureOut">
              <a:rPr lang="id-ID" smtClean="0"/>
              <a:pPr/>
              <a:t>27/07/2017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5A0050C-5F59-4197-93C9-3104F94CDA1D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F7C44D1D-668B-4E21-9B4D-46C8C1105FDB}" type="datetimeFigureOut">
              <a:rPr lang="id-ID" smtClean="0">
                <a:solidFill>
                  <a:srgbClr val="DEDEE0">
                    <a:lumMod val="90000"/>
                    <a:lumOff val="10000"/>
                  </a:srgbClr>
                </a:solidFill>
              </a:rPr>
              <a:pPr/>
              <a:t>27/07/2017</a:t>
            </a:fld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id-ID">
              <a:solidFill>
                <a:srgbClr val="DEDEE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F02BBF4C-D068-4C2F-A4FB-7454367C89EC}" type="slidenum">
              <a:rPr lang="id-ID" smtClean="0">
                <a:solidFill>
                  <a:prstClr val="white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id-ID">
              <a:solidFill>
                <a:prstClr val="white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57263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19672" y="3105835"/>
            <a:ext cx="52383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4000" b="1" dirty="0" smtClean="0">
                <a:solidFill>
                  <a:prstClr val="white"/>
                </a:solidFill>
              </a:rPr>
              <a:t> INSTALASI TENAGA </a:t>
            </a:r>
            <a:r>
              <a:rPr lang="id-ID" sz="4000" b="1" dirty="0">
                <a:solidFill>
                  <a:prstClr val="white"/>
                </a:solidFill>
              </a:rPr>
              <a:t>LISTRIK</a:t>
            </a:r>
            <a:endParaRPr lang="id-ID" sz="4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72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1268760"/>
            <a:ext cx="7848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prstClr val="white"/>
                </a:solidFill>
              </a:rPr>
              <a:t>INSTALASI TENAGA LISTRIK </a:t>
            </a:r>
          </a:p>
          <a:p>
            <a:r>
              <a:rPr lang="id-ID" sz="2800" dirty="0" smtClean="0">
                <a:solidFill>
                  <a:prstClr val="white"/>
                </a:solidFill>
              </a:rPr>
              <a:t>adalah pemasangan/instalasi  komponen-komponen dan peralatan listrik guna menyalurkan  dan pembagian tenaga </a:t>
            </a:r>
            <a:r>
              <a:rPr lang="id-ID" sz="2800" dirty="0">
                <a:solidFill>
                  <a:prstClr val="white"/>
                </a:solidFill>
              </a:rPr>
              <a:t>listrik dari sumber </a:t>
            </a:r>
            <a:r>
              <a:rPr lang="id-ID" sz="2800" dirty="0" smtClean="0">
                <a:solidFill>
                  <a:prstClr val="white"/>
                </a:solidFill>
              </a:rPr>
              <a:t>daya listrik </a:t>
            </a:r>
            <a:r>
              <a:rPr lang="id-ID" sz="2800" dirty="0">
                <a:solidFill>
                  <a:prstClr val="white"/>
                </a:solidFill>
              </a:rPr>
              <a:t>besar (</a:t>
            </a:r>
            <a:r>
              <a:rPr lang="id-ID" sz="2800" i="1" dirty="0">
                <a:solidFill>
                  <a:prstClr val="white"/>
                </a:solidFill>
              </a:rPr>
              <a:t>Bulk Power Source</a:t>
            </a:r>
            <a:r>
              <a:rPr lang="id-ID" sz="2800" dirty="0">
                <a:solidFill>
                  <a:prstClr val="white"/>
                </a:solidFill>
              </a:rPr>
              <a:t>) sampai ke konsumen</a:t>
            </a:r>
            <a:r>
              <a:rPr lang="id-ID" dirty="0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855373" y="4167083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Sistem Distribusi merupakan bagian dari </a:t>
            </a:r>
            <a:r>
              <a:rPr lang="id-ID" sz="2800" dirty="0" smtClean="0"/>
              <a:t>sistem instalasi </a:t>
            </a:r>
            <a:r>
              <a:rPr lang="id-ID" sz="2800" b="1" dirty="0"/>
              <a:t>t</a:t>
            </a:r>
            <a:r>
              <a:rPr lang="id-ID" sz="2800" dirty="0"/>
              <a:t>enaga listrik</a:t>
            </a:r>
          </a:p>
        </p:txBody>
      </p:sp>
    </p:spTree>
    <p:extLst>
      <p:ext uri="{BB962C8B-B14F-4D97-AF65-F5344CB8AC3E}">
        <p14:creationId xmlns:p14="http://schemas.microsoft.com/office/powerpoint/2010/main" xmlns="" val="253070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0830" y="980728"/>
            <a:ext cx="77768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Jadi fungsi </a:t>
            </a:r>
            <a:r>
              <a:rPr lang="id-ID" sz="2800" dirty="0" smtClean="0"/>
              <a:t>distribusi tenaga </a:t>
            </a:r>
            <a:r>
              <a:rPr lang="id-ID" sz="2800" dirty="0"/>
              <a:t>listrik adalah</a:t>
            </a:r>
            <a:r>
              <a:rPr lang="id-ID" sz="2800" dirty="0" smtClean="0"/>
              <a:t>;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1</a:t>
            </a:r>
            <a:r>
              <a:rPr lang="id-ID" sz="2800" dirty="0"/>
              <a:t>) pembagian atau penyaluran tenaga listrik </a:t>
            </a:r>
            <a:r>
              <a:rPr lang="id-ID" sz="2800" dirty="0" smtClean="0"/>
              <a:t>ke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 beberapa </a:t>
            </a:r>
            <a:r>
              <a:rPr lang="id-ID" sz="2800" dirty="0"/>
              <a:t>tempat (pelanggan), </a:t>
            </a:r>
            <a:r>
              <a:rPr lang="id-ID" sz="2800" dirty="0" smtClean="0"/>
              <a:t>dan</a:t>
            </a:r>
          </a:p>
          <a:p>
            <a:r>
              <a:rPr lang="id-ID" sz="2800" dirty="0" smtClean="0"/>
              <a:t> </a:t>
            </a:r>
            <a:r>
              <a:rPr lang="id-ID" sz="2800" dirty="0"/>
              <a:t>2) merupakan sub sistem tenaga </a:t>
            </a:r>
            <a:r>
              <a:rPr lang="id-ID" sz="2800" dirty="0" smtClean="0"/>
              <a:t>listrik yang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 langsung </a:t>
            </a:r>
            <a:r>
              <a:rPr lang="id-ID" sz="2800" dirty="0"/>
              <a:t>berhubungan dengan pelanggan, karena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catu </a:t>
            </a:r>
            <a:r>
              <a:rPr lang="id-ID" sz="2800" dirty="0"/>
              <a:t>daya </a:t>
            </a:r>
            <a:r>
              <a:rPr lang="id-ID" sz="2800" dirty="0" smtClean="0"/>
              <a:t>pada pusat-pusat </a:t>
            </a:r>
            <a:r>
              <a:rPr lang="id-ID" sz="2800" dirty="0"/>
              <a:t>beban (pelanggan)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dilayani </a:t>
            </a:r>
            <a:r>
              <a:rPr lang="id-ID" sz="2800" dirty="0"/>
              <a:t>langsung melalui </a:t>
            </a:r>
            <a:r>
              <a:rPr lang="id-ID" sz="2800" dirty="0" smtClean="0"/>
              <a:t>jaringan distribusi</a:t>
            </a:r>
            <a:r>
              <a:rPr lang="id-ID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51106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3105835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sz="4000" b="1" dirty="0"/>
              <a:t>Persyaratan Umum Instalasi Listrik 2000</a:t>
            </a:r>
          </a:p>
          <a:p>
            <a:r>
              <a:rPr lang="id-ID" sz="4000" b="1" dirty="0"/>
              <a:t>(PUIL 2000)</a:t>
            </a:r>
            <a:endParaRPr lang="id-ID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34" t="11807" r="5629" b="50000"/>
          <a:stretch/>
        </p:blipFill>
        <p:spPr bwMode="auto">
          <a:xfrm>
            <a:off x="786809" y="332656"/>
            <a:ext cx="7570382" cy="148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31" t="69398" r="7270" b="17766"/>
          <a:stretch/>
        </p:blipFill>
        <p:spPr bwMode="auto">
          <a:xfrm>
            <a:off x="879204" y="2204864"/>
            <a:ext cx="7385591" cy="573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218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04664"/>
            <a:ext cx="84969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/>
              <a:t>PERATURAN /REGULASI KETENAGALISTRIKAN</a:t>
            </a:r>
          </a:p>
          <a:p>
            <a:endParaRPr lang="id-ID" sz="2800" dirty="0" smtClean="0"/>
          </a:p>
          <a:p>
            <a:r>
              <a:rPr lang="id-ID" sz="2800" dirty="0" smtClean="0"/>
              <a:t>Agar </a:t>
            </a:r>
            <a:r>
              <a:rPr lang="id-ID" sz="2800" dirty="0"/>
              <a:t>sektor ketenagalistrikan dapat menyediakan tenaga listrik </a:t>
            </a:r>
            <a:r>
              <a:rPr lang="id-ID" sz="2800" dirty="0" smtClean="0"/>
              <a:t>yang andal</a:t>
            </a:r>
            <a:r>
              <a:rPr lang="id-ID" sz="2800" dirty="0"/>
              <a:t>, aman, memperhatikan lingkungan, efisien dan tetap menjaga </a:t>
            </a:r>
            <a:r>
              <a:rPr lang="id-ID" sz="2800" dirty="0" smtClean="0"/>
              <a:t>nilai </a:t>
            </a:r>
            <a:r>
              <a:rPr lang="fi-FI" sz="2800" dirty="0" smtClean="0"/>
              <a:t>aset </a:t>
            </a:r>
            <a:r>
              <a:rPr lang="fi-FI" sz="2800" dirty="0"/>
              <a:t>milik negara, maka dilakukan regulasi. </a:t>
            </a:r>
            <a:endParaRPr lang="id-ID" sz="2800" dirty="0" smtClean="0"/>
          </a:p>
          <a:p>
            <a:r>
              <a:rPr lang="fi-FI" sz="2800" dirty="0" smtClean="0"/>
              <a:t>Kerangka </a:t>
            </a:r>
            <a:r>
              <a:rPr lang="fi-FI" sz="2800" dirty="0"/>
              <a:t>Regulasi </a:t>
            </a:r>
            <a:r>
              <a:rPr lang="fi-FI" sz="2800" dirty="0" smtClean="0"/>
              <a:t>meliputi</a:t>
            </a:r>
            <a:r>
              <a:rPr lang="id-ID" sz="2800" dirty="0" smtClean="0"/>
              <a:t>:</a:t>
            </a:r>
          </a:p>
          <a:p>
            <a:r>
              <a:rPr lang="id-ID" sz="2800" dirty="0" smtClean="0"/>
              <a:t>1</a:t>
            </a:r>
            <a:r>
              <a:rPr lang="id-ID" sz="2800" dirty="0"/>
              <a:t>) aspek keteknikan,</a:t>
            </a:r>
          </a:p>
          <a:p>
            <a:r>
              <a:rPr lang="id-ID" sz="2800" dirty="0"/>
              <a:t>2) peraturan keselamatan ketenagalistrikan,</a:t>
            </a:r>
          </a:p>
          <a:p>
            <a:r>
              <a:rPr lang="id-ID" sz="2800" dirty="0"/>
              <a:t>3) persiapan penataan struktural,</a:t>
            </a:r>
          </a:p>
          <a:p>
            <a:r>
              <a:rPr lang="id-ID" sz="2800" dirty="0"/>
              <a:t>4) persiapan pemenuhan standar lingkungan,</a:t>
            </a:r>
          </a:p>
          <a:p>
            <a:r>
              <a:rPr lang="id-ID" sz="2800" dirty="0"/>
              <a:t>5) standar teknis untuk keandalan dan efisiensi sistem,</a:t>
            </a:r>
          </a:p>
          <a:p>
            <a:r>
              <a:rPr lang="id-ID" sz="2800" dirty="0"/>
              <a:t>6) aturan operasi sistem, </a:t>
            </a:r>
          </a:p>
          <a:p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187099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9714" y="764704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pertama </a:t>
            </a:r>
            <a:r>
              <a:rPr lang="id-ID" sz="2800" dirty="0"/>
              <a:t>pada sisi </a:t>
            </a:r>
            <a:r>
              <a:rPr lang="id-ID" sz="2800" b="1" dirty="0"/>
              <a:t>instalasi tenaga listrik </a:t>
            </a:r>
            <a:r>
              <a:rPr lang="id-ID" sz="2800" dirty="0" smtClean="0"/>
              <a:t>meliputi:</a:t>
            </a:r>
          </a:p>
          <a:p>
            <a:endParaRPr lang="id-ID" sz="2800" dirty="0"/>
          </a:p>
          <a:p>
            <a:r>
              <a:rPr lang="id-ID" sz="2800" dirty="0" smtClean="0"/>
              <a:t>1) semua </a:t>
            </a:r>
            <a:r>
              <a:rPr lang="id-ID" sz="2800" dirty="0"/>
              <a:t>fasilitas yang dipergunakan untuk pembangkitan,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transmisi,</a:t>
            </a:r>
            <a:r>
              <a:rPr lang="it-IT" sz="2800" dirty="0" smtClean="0"/>
              <a:t>distribusi </a:t>
            </a:r>
            <a:r>
              <a:rPr lang="it-IT" sz="2800" dirty="0"/>
              <a:t>dan pemanfaat tenaga listrik</a:t>
            </a:r>
            <a:r>
              <a:rPr lang="it-IT" sz="2800" dirty="0" smtClean="0"/>
              <a:t>,</a:t>
            </a:r>
            <a:endParaRPr lang="id-ID" sz="2800" dirty="0" smtClean="0"/>
          </a:p>
          <a:p>
            <a:endParaRPr lang="id-ID" sz="2800" dirty="0"/>
          </a:p>
          <a:p>
            <a:endParaRPr lang="it-IT" sz="2800" dirty="0"/>
          </a:p>
          <a:p>
            <a:r>
              <a:rPr lang="fi-FI" sz="2800" dirty="0"/>
              <a:t>2) rancangan, konstruksi, pengujian, </a:t>
            </a:r>
            <a:r>
              <a:rPr lang="fi-FI" sz="2800" dirty="0" smtClean="0"/>
              <a:t>pemeliharaan,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</a:t>
            </a:r>
            <a:r>
              <a:rPr lang="fi-FI" sz="2800" dirty="0" smtClean="0"/>
              <a:t>pengoperasian,</a:t>
            </a:r>
            <a:r>
              <a:rPr lang="id-ID" sz="2800" dirty="0" smtClean="0"/>
              <a:t> </a:t>
            </a:r>
            <a:r>
              <a:rPr lang="id-ID" sz="2800" i="1" dirty="0" smtClean="0"/>
              <a:t>repower </a:t>
            </a:r>
            <a:r>
              <a:rPr lang="id-ID" sz="2800" dirty="0"/>
              <a:t>instalasi tenaga listrik atau </a:t>
            </a:r>
            <a:r>
              <a:rPr lang="id-ID" sz="2800" dirty="0" smtClean="0"/>
              <a:t>bagian-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 bagianya </a:t>
            </a:r>
            <a:r>
              <a:rPr lang="id-ID" sz="2800" dirty="0"/>
              <a:t>harus </a:t>
            </a:r>
            <a:r>
              <a:rPr lang="id-ID" sz="2800" dirty="0" smtClean="0"/>
              <a:t>mengacu standar </a:t>
            </a:r>
            <a:r>
              <a:rPr lang="id-ID" sz="2800" dirty="0"/>
              <a:t>dan peraturan</a:t>
            </a:r>
            <a:r>
              <a:rPr lang="id-ID" sz="2800" dirty="0" smtClean="0"/>
              <a:t>,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326351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767281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 startAt="2"/>
            </a:pPr>
            <a:r>
              <a:rPr lang="id-ID" sz="2800" dirty="0" smtClean="0"/>
              <a:t>Setelah </a:t>
            </a:r>
            <a:r>
              <a:rPr lang="id-ID" sz="2800" dirty="0"/>
              <a:t>tahun 2010 (termasuk yang dibangun sebelum tahun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 2005) wajib</a:t>
            </a:r>
            <a:r>
              <a:rPr lang="id-ID" sz="2800" dirty="0"/>
              <a:t> </a:t>
            </a:r>
            <a:r>
              <a:rPr lang="id-ID" sz="2800" dirty="0" smtClean="0"/>
              <a:t>memenuhi </a:t>
            </a:r>
            <a:r>
              <a:rPr lang="id-ID" sz="2800" dirty="0"/>
              <a:t>standar, dan </a:t>
            </a:r>
            <a:endParaRPr lang="id-ID" sz="2800" dirty="0" smtClean="0"/>
          </a:p>
          <a:p>
            <a:pPr marL="514350" indent="-514350">
              <a:buAutoNum type="arabicParenR" startAt="3"/>
            </a:pPr>
            <a:r>
              <a:rPr lang="id-ID" sz="2800" dirty="0" smtClean="0"/>
              <a:t>Peralatan </a:t>
            </a:r>
            <a:r>
              <a:rPr lang="id-ID" sz="2800" dirty="0"/>
              <a:t>pemakai tenaga listrik yang </a:t>
            </a:r>
            <a:r>
              <a:rPr lang="id-ID" sz="2800" dirty="0" smtClean="0"/>
              <a:t>terhubung ke </a:t>
            </a:r>
            <a:r>
              <a:rPr lang="id-ID" sz="2800" dirty="0"/>
              <a:t>jaringan </a:t>
            </a:r>
            <a:r>
              <a:rPr lang="id-ID" sz="2800" dirty="0" smtClean="0"/>
              <a:t>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  wajib </a:t>
            </a:r>
            <a:r>
              <a:rPr lang="id-ID" sz="2800" dirty="0"/>
              <a:t>memenuhi persyaratan untuk menjaga faktor daya.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520" y="520512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Kedua</a:t>
            </a:r>
            <a:r>
              <a:rPr lang="id-ID" sz="2800" dirty="0"/>
              <a:t>, dari sisi peralatan dan pemanfaat tenaga listrik, meliputi</a:t>
            </a:r>
            <a:r>
              <a:rPr lang="id-ID" sz="2800" dirty="0" smtClean="0"/>
              <a:t>:</a:t>
            </a:r>
          </a:p>
          <a:p>
            <a:endParaRPr lang="id-ID" sz="2800" dirty="0"/>
          </a:p>
          <a:p>
            <a:pPr marL="514350" indent="-514350">
              <a:buAutoNum type="arabicParenR"/>
            </a:pPr>
            <a:r>
              <a:rPr lang="id-ID" sz="2800" dirty="0" smtClean="0"/>
              <a:t>Peralatan </a:t>
            </a:r>
            <a:r>
              <a:rPr lang="id-ID" sz="2800" dirty="0"/>
              <a:t>listrik yang dijual dan instalasi tenaga listrik yang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 dibangun</a:t>
            </a:r>
            <a:r>
              <a:rPr lang="id-ID" sz="2800" dirty="0"/>
              <a:t> </a:t>
            </a:r>
            <a:r>
              <a:rPr lang="id-ID" sz="2800" dirty="0" smtClean="0"/>
              <a:t>pada </a:t>
            </a:r>
            <a:r>
              <a:rPr lang="id-ID" sz="2800" dirty="0"/>
              <a:t>atau setelah tahun 2005 harus memenuhi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 spesifikasi </a:t>
            </a:r>
            <a:r>
              <a:rPr lang="id-ID" sz="2800" dirty="0"/>
              <a:t>teknik, </a:t>
            </a:r>
            <a:r>
              <a:rPr lang="id-ID" sz="2800" dirty="0" smtClean="0"/>
              <a:t>standar kinerja </a:t>
            </a:r>
            <a:r>
              <a:rPr lang="id-ID" sz="2800" dirty="0"/>
              <a:t>dan keselamatan,</a:t>
            </a:r>
          </a:p>
        </p:txBody>
      </p:sp>
    </p:spTree>
    <p:extLst>
      <p:ext uri="{BB962C8B-B14F-4D97-AF65-F5344CB8AC3E}">
        <p14:creationId xmlns:p14="http://schemas.microsoft.com/office/powerpoint/2010/main" xmlns="" val="42259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124744"/>
            <a:ext cx="8712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i="1" dirty="0"/>
              <a:t>Persyaratan Umum Instalasi Listrik harus mengacu pada </a:t>
            </a:r>
            <a:r>
              <a:rPr lang="id-ID" sz="2800" i="1" dirty="0" smtClean="0"/>
              <a:t>PUIL-2000, sebagai </a:t>
            </a:r>
            <a:r>
              <a:rPr lang="id-ID" sz="2800" i="1" dirty="0"/>
              <a:t>acuan </a:t>
            </a:r>
            <a:r>
              <a:rPr lang="id-ID" sz="2800" i="1" dirty="0" smtClean="0"/>
              <a:t>dalam:</a:t>
            </a:r>
          </a:p>
          <a:p>
            <a:r>
              <a:rPr lang="id-ID" sz="2800" i="1" dirty="0"/>
              <a:t>-</a:t>
            </a:r>
            <a:r>
              <a:rPr lang="id-ID" sz="2800" i="1" dirty="0" smtClean="0"/>
              <a:t>perancangan</a:t>
            </a:r>
            <a:r>
              <a:rPr lang="id-ID" sz="2800" i="1" dirty="0"/>
              <a:t>, </a:t>
            </a:r>
            <a:endParaRPr lang="id-ID" sz="2800" i="1" dirty="0" smtClean="0"/>
          </a:p>
          <a:p>
            <a:r>
              <a:rPr lang="id-ID" sz="2800" i="1" dirty="0"/>
              <a:t>-</a:t>
            </a:r>
            <a:r>
              <a:rPr lang="id-ID" sz="2800" i="1" dirty="0" smtClean="0"/>
              <a:t>pemasangan</a:t>
            </a:r>
            <a:r>
              <a:rPr lang="id-ID" sz="2800" i="1" dirty="0"/>
              <a:t>, </a:t>
            </a:r>
            <a:endParaRPr lang="id-ID" sz="2800" i="1" dirty="0" smtClean="0"/>
          </a:p>
          <a:p>
            <a:r>
              <a:rPr lang="id-ID" sz="2800" i="1" dirty="0"/>
              <a:t>-</a:t>
            </a:r>
            <a:r>
              <a:rPr lang="id-ID" sz="2800" i="1" dirty="0" smtClean="0"/>
              <a:t>pengamanan dan </a:t>
            </a:r>
          </a:p>
          <a:p>
            <a:r>
              <a:rPr lang="id-ID" sz="2800" i="1" dirty="0"/>
              <a:t>-</a:t>
            </a:r>
            <a:r>
              <a:rPr lang="id-ID" sz="2800" i="1" dirty="0" smtClean="0"/>
              <a:t>pemeliharaan </a:t>
            </a:r>
            <a:r>
              <a:rPr lang="id-ID" sz="2800" i="1" dirty="0"/>
              <a:t>instalasi </a:t>
            </a:r>
            <a:r>
              <a:rPr lang="id-ID" sz="2800" i="1" dirty="0" smtClean="0"/>
              <a:t>.</a:t>
            </a:r>
            <a:endParaRPr lang="id-ID" sz="2800" i="1" dirty="0"/>
          </a:p>
        </p:txBody>
      </p:sp>
    </p:spTree>
    <p:extLst>
      <p:ext uri="{BB962C8B-B14F-4D97-AF65-F5344CB8AC3E}">
        <p14:creationId xmlns:p14="http://schemas.microsoft.com/office/powerpoint/2010/main" xmlns="" val="1203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620688"/>
            <a:ext cx="8568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Sejarah </a:t>
            </a:r>
            <a:r>
              <a:rPr lang="id-ID" sz="2800" b="1" i="1" dirty="0" smtClean="0"/>
              <a:t>Singkat</a:t>
            </a:r>
          </a:p>
          <a:p>
            <a:endParaRPr lang="id-ID" sz="2800" i="1" dirty="0"/>
          </a:p>
          <a:p>
            <a:pPr lvl="0"/>
            <a:r>
              <a:rPr lang="id-ID" sz="2800" dirty="0"/>
              <a:t>Peraturan instalasi listrik ditulis pada tahun 1924–1937 pada zaman Belanda </a:t>
            </a:r>
            <a:r>
              <a:rPr lang="id-ID" sz="2800" dirty="0" smtClean="0"/>
              <a:t>dangan nama </a:t>
            </a:r>
            <a:r>
              <a:rPr lang="id-ID" sz="2800" i="1" dirty="0"/>
              <a:t>Algemene Voolschriften voor elechische sterkstroom instalaties </a:t>
            </a:r>
            <a:r>
              <a:rPr lang="id-ID" sz="2800" dirty="0"/>
              <a:t>(AVE</a:t>
            </a:r>
            <a:r>
              <a:rPr lang="id-ID" sz="2800" dirty="0" smtClean="0"/>
              <a:t>).</a:t>
            </a:r>
          </a:p>
          <a:p>
            <a:pPr lvl="0"/>
            <a:endParaRPr lang="id-ID" sz="2800" dirty="0"/>
          </a:p>
          <a:p>
            <a:pPr lvl="0"/>
            <a:r>
              <a:rPr lang="id-ID" sz="2800" dirty="0"/>
              <a:t>Tahun 1956 diterjemahkan ke bahasa Indonesia menjadi Peraturan Umum </a:t>
            </a:r>
            <a:r>
              <a:rPr lang="id-ID" sz="2800" dirty="0" smtClean="0"/>
              <a:t>Instalasi Listrik </a:t>
            </a:r>
            <a:r>
              <a:rPr lang="id-ID" sz="2800" dirty="0"/>
              <a:t>(PUIL-64) oleh Yayasan Dana Normalisasi Indonesia yang selesai </a:t>
            </a:r>
            <a:r>
              <a:rPr lang="id-ID" sz="2800" dirty="0" smtClean="0"/>
              <a:t>tahun 1964.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28730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620688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dirty="0"/>
              <a:t>Pada tahun 1977 PUIL-64 direvisi menjadi PUIL-77.</a:t>
            </a:r>
          </a:p>
          <a:p>
            <a:pPr lvl="0"/>
            <a:r>
              <a:rPr lang="id-ID" sz="2800" dirty="0"/>
              <a:t>Sepuluh tahun kemudian direvisi lagi menjadi PUIL-87 dan diterbitkan sebagai </a:t>
            </a:r>
            <a:r>
              <a:rPr lang="id-ID" sz="2800" dirty="0" smtClean="0"/>
              <a:t>SNI No </a:t>
            </a:r>
            <a:r>
              <a:rPr lang="id-ID" sz="2800" dirty="0"/>
              <a:t>: 225-1987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i="1" dirty="0"/>
              <a:t>Pada tahun 2000, Peraturan Umum Instalasi Listrik (PUIL-87) diubah </a:t>
            </a:r>
            <a:r>
              <a:rPr lang="id-ID" sz="2800" b="1" i="1" dirty="0" smtClean="0"/>
              <a:t>menjadi Persyaratan </a:t>
            </a:r>
            <a:r>
              <a:rPr lang="id-ID" sz="2800" b="1" i="1" dirty="0"/>
              <a:t>Umum Instalasi Listrik. Disingkat PUIL-2000 yang berorientasi </a:t>
            </a:r>
            <a:r>
              <a:rPr lang="id-ID" sz="2800" b="1" i="1" dirty="0" smtClean="0"/>
              <a:t>untuk instalasi </a:t>
            </a:r>
            <a:r>
              <a:rPr lang="id-ID" sz="2800" b="1" i="1" dirty="0"/>
              <a:t>tegangan rendah dan menengah di dalam bangunan, serta memuat </a:t>
            </a:r>
            <a:r>
              <a:rPr lang="id-ID" sz="2800" b="1" i="1" dirty="0" smtClean="0"/>
              <a:t>sistem pengaman </a:t>
            </a:r>
            <a:r>
              <a:rPr lang="id-ID" sz="2800" b="1" i="1" dirty="0"/>
              <a:t>bagi keselamatam manusia secara teliti</a:t>
            </a:r>
            <a:r>
              <a:rPr lang="id-ID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33158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908720"/>
            <a:ext cx="87129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 smtClean="0"/>
              <a:t>Maksud dan Tujuan</a:t>
            </a:r>
          </a:p>
          <a:p>
            <a:endParaRPr lang="id-ID" sz="2800" dirty="0"/>
          </a:p>
          <a:p>
            <a:r>
              <a:rPr lang="id-ID" sz="2800" dirty="0" smtClean="0"/>
              <a:t>Maksud </a:t>
            </a:r>
            <a:r>
              <a:rPr lang="id-ID" sz="2800" dirty="0"/>
              <a:t>dan tujuan Persyaratan Umum Instalasi Listrik ini ialah agar pengusahaan </a:t>
            </a:r>
            <a:r>
              <a:rPr lang="id-ID" sz="2800" dirty="0" smtClean="0"/>
              <a:t>instalasi listrik </a:t>
            </a:r>
            <a:r>
              <a:rPr lang="id-ID" sz="2800" dirty="0"/>
              <a:t>terselenggara dengan baik, </a:t>
            </a:r>
            <a:r>
              <a:rPr lang="id-ID" sz="2800" i="1" dirty="0"/>
              <a:t>untuk menjamin keselamatan manusia dari bahaya </a:t>
            </a:r>
            <a:r>
              <a:rPr lang="id-ID" sz="2800" i="1" dirty="0" smtClean="0"/>
              <a:t>kejut listrik</a:t>
            </a:r>
            <a:r>
              <a:rPr lang="id-ID" sz="2800" i="1" dirty="0"/>
              <a:t>, keamanan instalasi listrik beserta perlengkapannya, keamanan gedung serta </a:t>
            </a:r>
            <a:r>
              <a:rPr lang="id-ID" sz="2800" i="1" dirty="0" smtClean="0"/>
              <a:t>isinya </a:t>
            </a:r>
            <a:r>
              <a:rPr lang="sv-SE" sz="2800" i="1" dirty="0" smtClean="0"/>
              <a:t>dari </a:t>
            </a:r>
            <a:r>
              <a:rPr lang="sv-SE" sz="2800" i="1" dirty="0"/>
              <a:t>kebakaran akibat listrik, dan perlindungan lingkungan</a:t>
            </a:r>
            <a:r>
              <a:rPr lang="sv-SE" sz="2800" dirty="0"/>
              <a:t>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341578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692696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Ruang </a:t>
            </a:r>
            <a:r>
              <a:rPr lang="id-ID" sz="2800" b="1" i="1" dirty="0" smtClean="0"/>
              <a:t>lingkup</a:t>
            </a:r>
          </a:p>
          <a:p>
            <a:endParaRPr lang="id-ID" sz="2800" b="1" dirty="0"/>
          </a:p>
          <a:p>
            <a:r>
              <a:rPr lang="id-ID" sz="2800" dirty="0" smtClean="0"/>
              <a:t>Persyaratan </a:t>
            </a:r>
            <a:r>
              <a:rPr lang="id-ID" sz="2800" dirty="0"/>
              <a:t>Umum Instalasi Listrik ini </a:t>
            </a:r>
            <a:r>
              <a:rPr lang="id-ID" sz="2800" i="1" dirty="0"/>
              <a:t>berlaku untuk semua pengusahaan </a:t>
            </a:r>
            <a:r>
              <a:rPr lang="id-ID" sz="2800" i="1" dirty="0" smtClean="0"/>
              <a:t>instalasi listrik </a:t>
            </a:r>
            <a:r>
              <a:rPr lang="id-ID" sz="2800" i="1" dirty="0"/>
              <a:t>tegangan rendah arus bolak-balik sampai dengan 1000 V, arus searah 1500 V </a:t>
            </a:r>
            <a:r>
              <a:rPr lang="id-ID" sz="2800" i="1" dirty="0" smtClean="0"/>
              <a:t>dan tegangan </a:t>
            </a:r>
            <a:r>
              <a:rPr lang="id-ID" sz="2800" i="1" dirty="0"/>
              <a:t>menengah sampai dengan 35 kV dalam bangunan dan sekitarnya </a:t>
            </a:r>
            <a:r>
              <a:rPr lang="id-ID" sz="2800" dirty="0" smtClean="0"/>
              <a:t>baik </a:t>
            </a:r>
            <a:r>
              <a:rPr lang="fi-FI" sz="2800" dirty="0" smtClean="0"/>
              <a:t>perancangan</a:t>
            </a:r>
            <a:r>
              <a:rPr lang="fi-FI" sz="2800" dirty="0"/>
              <a:t>, pemasangan, pemeriksaan dan pengujian, pelayanan, pemeliharaan </a:t>
            </a:r>
            <a:r>
              <a:rPr lang="fi-FI" sz="2800" dirty="0" smtClean="0"/>
              <a:t>maupun</a:t>
            </a:r>
            <a:r>
              <a:rPr lang="id-ID" sz="2800" dirty="0" smtClean="0"/>
              <a:t> pengawasannya </a:t>
            </a:r>
            <a:r>
              <a:rPr lang="id-ID" sz="2800" dirty="0"/>
              <a:t>dengan memperhatikan ketentuan yang terkait.</a:t>
            </a:r>
          </a:p>
        </p:txBody>
      </p:sp>
    </p:spTree>
    <p:extLst>
      <p:ext uri="{BB962C8B-B14F-4D97-AF65-F5344CB8AC3E}">
        <p14:creationId xmlns:p14="http://schemas.microsoft.com/office/powerpoint/2010/main" xmlns="" val="273119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404" y="476672"/>
            <a:ext cx="87849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u="sng" dirty="0"/>
              <a:t>Persyaratan Umum Instalasi Listrik ini tidak berlaku untuk </a:t>
            </a:r>
            <a:r>
              <a:rPr lang="id-ID" sz="2800" b="1" u="sng" dirty="0" smtClean="0"/>
              <a:t>:</a:t>
            </a:r>
          </a:p>
          <a:p>
            <a:endParaRPr lang="id-ID" sz="2800" u="sng" dirty="0"/>
          </a:p>
          <a:p>
            <a:r>
              <a:rPr lang="id-ID" sz="2800" dirty="0" smtClean="0"/>
              <a:t>a) bagian </a:t>
            </a:r>
            <a:r>
              <a:rPr lang="id-ID" sz="2800" dirty="0"/>
              <a:t>instalasi listrik dengan tegangan rendah yang hanya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digunakan untuk menyalurkan </a:t>
            </a:r>
            <a:r>
              <a:rPr lang="id-ID" sz="2800" dirty="0"/>
              <a:t>berita dan isyarat;</a:t>
            </a:r>
          </a:p>
          <a:p>
            <a:r>
              <a:rPr lang="id-ID" sz="2800" dirty="0"/>
              <a:t>b) bagian instalasi listrik yang digunakan untuk keperluan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telekomunikasi </a:t>
            </a:r>
            <a:r>
              <a:rPr lang="id-ID" sz="2800" dirty="0"/>
              <a:t>dan </a:t>
            </a:r>
            <a:r>
              <a:rPr lang="id-ID" sz="2800" dirty="0" smtClean="0"/>
              <a:t>pelayanan kereta </a:t>
            </a:r>
            <a:r>
              <a:rPr lang="id-ID" sz="2800" dirty="0"/>
              <a:t>rel listrik;</a:t>
            </a:r>
          </a:p>
          <a:p>
            <a:r>
              <a:rPr lang="id-ID" sz="2800" dirty="0"/>
              <a:t>c) instalasi listrik dalam kapal laut, kapal terbang, kereta rel listrik,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dan </a:t>
            </a:r>
            <a:r>
              <a:rPr lang="id-ID" sz="2800" dirty="0"/>
              <a:t>kendaraan lain </a:t>
            </a:r>
            <a:r>
              <a:rPr lang="id-ID" sz="2800" dirty="0" smtClean="0"/>
              <a:t>yang digerakkan </a:t>
            </a:r>
            <a:r>
              <a:rPr lang="id-ID" sz="2800" dirty="0"/>
              <a:t>secara mekanis;</a:t>
            </a:r>
          </a:p>
          <a:p>
            <a:r>
              <a:rPr lang="id-ID" sz="2800" dirty="0"/>
              <a:t>d) instalasi listrik di bawah tanah dalam tambang;</a:t>
            </a:r>
          </a:p>
          <a:p>
            <a:r>
              <a:rPr lang="id-ID" sz="2800" dirty="0"/>
              <a:t>e) instalasi listrik dengan tegangan rendah yang tidak melebihi 25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V </a:t>
            </a:r>
            <a:r>
              <a:rPr lang="id-ID" sz="2800" dirty="0"/>
              <a:t>dan dayanya </a:t>
            </a:r>
            <a:r>
              <a:rPr lang="id-ID" sz="2800" dirty="0" smtClean="0"/>
              <a:t>tidak melebihi </a:t>
            </a:r>
            <a:r>
              <a:rPr lang="id-ID" sz="2800" dirty="0"/>
              <a:t>100 W.</a:t>
            </a:r>
          </a:p>
        </p:txBody>
      </p:sp>
    </p:spTree>
    <p:extLst>
      <p:ext uri="{BB962C8B-B14F-4D97-AF65-F5344CB8AC3E}">
        <p14:creationId xmlns:p14="http://schemas.microsoft.com/office/powerpoint/2010/main" xmlns="" val="406721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Regulasi keteknikan sektor ketenagalistrik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4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Obyek regulasi tekni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424936" cy="59766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NSTALASI PENYEDIAAN DAN                                                         PEMANFAATAN TENAGA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64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92964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296400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916832"/>
            <a:ext cx="84969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1. UU Nomor 30 Tahun 2009 tentang Ketenagalistrikan</a:t>
            </a:r>
          </a:p>
          <a:p>
            <a:r>
              <a:rPr lang="es-ES" sz="2400" b="1" dirty="0" smtClean="0"/>
              <a:t>2. PP </a:t>
            </a:r>
            <a:r>
              <a:rPr lang="es-ES" sz="2400" b="1" dirty="0" err="1" smtClean="0"/>
              <a:t>Nomor</a:t>
            </a:r>
            <a:r>
              <a:rPr lang="es-ES" sz="2400" b="1" dirty="0" smtClean="0"/>
              <a:t> 14 </a:t>
            </a:r>
            <a:r>
              <a:rPr lang="es-ES" sz="2400" b="1" dirty="0" err="1" smtClean="0"/>
              <a:t>Tahun</a:t>
            </a:r>
            <a:r>
              <a:rPr lang="es-ES" sz="2400" b="1" dirty="0" smtClean="0"/>
              <a:t> 2012 </a:t>
            </a:r>
            <a:r>
              <a:rPr lang="es-ES" sz="2400" b="1" dirty="0" err="1" smtClean="0"/>
              <a:t>Tentang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Kegiatan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Usaha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Penyediaan</a:t>
            </a:r>
            <a:endParaRPr lang="es-ES" sz="2400" b="1" dirty="0" smtClean="0"/>
          </a:p>
          <a:p>
            <a:r>
              <a:rPr lang="id-ID" sz="2400" b="1" dirty="0" smtClean="0"/>
              <a:t>Tenaga Listrik</a:t>
            </a:r>
          </a:p>
          <a:p>
            <a:r>
              <a:rPr lang="id-ID" sz="2400" b="1" dirty="0" smtClean="0"/>
              <a:t>3. PP Nomor 62 Tahun 2012 Tentang Usaha Jasa Penunjang Tenaga</a:t>
            </a:r>
          </a:p>
          <a:p>
            <a:r>
              <a:rPr lang="id-ID" sz="2400" b="1" dirty="0" smtClean="0"/>
              <a:t>Listrik</a:t>
            </a:r>
          </a:p>
          <a:p>
            <a:r>
              <a:rPr lang="id-ID" sz="2400" b="1" dirty="0" smtClean="0"/>
              <a:t>4. Permen ESDM Nomor 0045 Tahun 2005 tentang Instalasi</a:t>
            </a:r>
          </a:p>
          <a:p>
            <a:r>
              <a:rPr lang="id-ID" sz="2400" b="1" dirty="0" smtClean="0"/>
              <a:t>Ketenagalistrikan sebagaimana telah diubah dengan Permen ESDM</a:t>
            </a:r>
          </a:p>
          <a:p>
            <a:r>
              <a:rPr lang="id-ID" sz="2400" b="1" dirty="0" smtClean="0"/>
              <a:t>Nomor 0046 Tahun 2006</a:t>
            </a:r>
            <a:endParaRPr lang="id-ID" sz="2400" dirty="0"/>
          </a:p>
        </p:txBody>
      </p:sp>
      <p:sp>
        <p:nvSpPr>
          <p:cNvPr id="3" name="Rectangle 2"/>
          <p:cNvSpPr/>
          <p:nvPr/>
        </p:nvSpPr>
        <p:spPr>
          <a:xfrm>
            <a:off x="467544" y="692696"/>
            <a:ext cx="20810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800" b="1" dirty="0" smtClean="0"/>
              <a:t>Dasar Hukum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92964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92964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64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0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/>
              <a:t>GARIS BESAR ISI PUIL-2000</a:t>
            </a:r>
          </a:p>
          <a:p>
            <a:pPr algn="ctr"/>
            <a:endParaRPr lang="id-ID" sz="2800" dirty="0" smtClean="0"/>
          </a:p>
          <a:p>
            <a:r>
              <a:rPr lang="id-ID" sz="2800" b="1" i="1" dirty="0" smtClean="0"/>
              <a:t>Bab </a:t>
            </a:r>
            <a:r>
              <a:rPr lang="id-ID" sz="2800" b="1" i="1" dirty="0"/>
              <a:t>1 </a:t>
            </a:r>
            <a:r>
              <a:rPr lang="id-ID" sz="2800" b="1" i="1" dirty="0" smtClean="0"/>
              <a:t>Pendahuluan</a:t>
            </a:r>
          </a:p>
          <a:p>
            <a:pPr lvl="0"/>
            <a:r>
              <a:rPr lang="id-ID" sz="2800" dirty="0" smtClean="0"/>
              <a:t>Memuat </a:t>
            </a:r>
            <a:r>
              <a:rPr lang="id-ID" sz="2800" dirty="0"/>
              <a:t>hal umum yang berhubungan dengan aspek legal, administratif </a:t>
            </a:r>
            <a:r>
              <a:rPr lang="id-ID" sz="2800" dirty="0" smtClean="0"/>
              <a:t>nonteknis dari </a:t>
            </a:r>
            <a:r>
              <a:rPr lang="id-ID" sz="2800" dirty="0"/>
              <a:t>PUIL</a:t>
            </a:r>
            <a:r>
              <a:rPr lang="id-ID" sz="2800" dirty="0" smtClean="0"/>
              <a:t>.</a:t>
            </a:r>
            <a:endParaRPr lang="id-ID" sz="2800" dirty="0"/>
          </a:p>
        </p:txBody>
      </p:sp>
      <p:sp>
        <p:nvSpPr>
          <p:cNvPr id="3" name="Rectangle 2"/>
          <p:cNvSpPr/>
          <p:nvPr/>
        </p:nvSpPr>
        <p:spPr>
          <a:xfrm>
            <a:off x="326165" y="2492896"/>
            <a:ext cx="883811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Bab 2 Persyaratan </a:t>
            </a:r>
            <a:r>
              <a:rPr lang="id-ID" sz="2800" b="1" i="1" dirty="0" smtClean="0"/>
              <a:t>Dasar</a:t>
            </a:r>
          </a:p>
          <a:p>
            <a:pPr lvl="0"/>
            <a:r>
              <a:rPr lang="id-ID" sz="2800" dirty="0" smtClean="0"/>
              <a:t>Untuk </a:t>
            </a:r>
            <a:r>
              <a:rPr lang="id-ID" sz="2800" dirty="0"/>
              <a:t>menjamin keselamatan manusia, ternak dan keamanan harta benda </a:t>
            </a:r>
            <a:r>
              <a:rPr lang="id-ID" sz="2800" dirty="0" smtClean="0"/>
              <a:t>dari bahaya </a:t>
            </a:r>
            <a:r>
              <a:rPr lang="id-ID" sz="2800" dirty="0"/>
              <a:t>dan kerusakan yang timbul dari instalasi listrik seperti antara lain : </a:t>
            </a:r>
            <a:r>
              <a:rPr lang="id-ID" sz="2800" dirty="0" smtClean="0"/>
              <a:t>arus kejut</a:t>
            </a:r>
            <a:r>
              <a:rPr lang="id-ID" sz="2800" dirty="0"/>
              <a:t>, suhu berlebih.</a:t>
            </a:r>
          </a:p>
          <a:p>
            <a:pPr lvl="0"/>
            <a:r>
              <a:rPr lang="id-ID" sz="2800" dirty="0"/>
              <a:t>Memuat pasal antara lain: proteksi untuk keselamatan, proteksi perlengkapan </a:t>
            </a:r>
            <a:r>
              <a:rPr lang="id-ID" sz="2800" dirty="0" smtClean="0"/>
              <a:t>dan instalasi </a:t>
            </a:r>
            <a:r>
              <a:rPr lang="id-ID" sz="2800" dirty="0"/>
              <a:t>listrik, perancangan, pemilikan dan perlengkapan listrik, pemasangan </a:t>
            </a:r>
            <a:r>
              <a:rPr lang="id-ID" sz="2800" dirty="0" smtClean="0"/>
              <a:t>dan verifikasi </a:t>
            </a:r>
            <a:r>
              <a:rPr lang="id-ID" sz="2800" dirty="0"/>
              <a:t>awal instalasi listrik, pemeliharaan</a:t>
            </a:r>
            <a:r>
              <a:rPr lang="id-ID" sz="2800" dirty="0" smtClean="0"/>
              <a:t>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40227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808" y="332656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Bab 3 Proteksi untuk </a:t>
            </a:r>
            <a:r>
              <a:rPr lang="id-ID" sz="2800" b="1" i="1" dirty="0" smtClean="0"/>
              <a:t>Keselamatan</a:t>
            </a:r>
          </a:p>
          <a:p>
            <a:pPr lvl="0"/>
            <a:r>
              <a:rPr lang="id-ID" sz="2800" dirty="0" smtClean="0"/>
              <a:t>Menentukan </a:t>
            </a:r>
            <a:r>
              <a:rPr lang="id-ID" sz="2800" dirty="0"/>
              <a:t>persyaratan terpenting untuk melindungi manusia, ternak dan </a:t>
            </a:r>
            <a:r>
              <a:rPr lang="id-ID" sz="2800" dirty="0" smtClean="0"/>
              <a:t>harta benda</a:t>
            </a:r>
            <a:r>
              <a:rPr lang="id-ID" sz="2800" dirty="0"/>
              <a:t>.</a:t>
            </a:r>
          </a:p>
          <a:p>
            <a:pPr lvl="0"/>
            <a:r>
              <a:rPr lang="id-ID" sz="2800" dirty="0"/>
              <a:t>Proteksi untuk keselamatan meliputi antara lain: proteksi kejut listrik, proteksi </a:t>
            </a:r>
            <a:r>
              <a:rPr lang="id-ID" sz="2800" dirty="0" smtClean="0"/>
              <a:t>efek termal</a:t>
            </a:r>
            <a:r>
              <a:rPr lang="id-ID" sz="2800" dirty="0"/>
              <a:t>, proteksi arus lebih, proteksi tegangan lebih (khusus akibat petir), </a:t>
            </a:r>
            <a:r>
              <a:rPr lang="id-ID" sz="2800" dirty="0" smtClean="0"/>
              <a:t>proteksi tegangan </a:t>
            </a:r>
            <a:r>
              <a:rPr lang="id-ID" sz="2800" dirty="0"/>
              <a:t>kurang, (akan dimasukkan dalam suplemen PUIL), pemisahan </a:t>
            </a:r>
            <a:r>
              <a:rPr lang="id-ID" sz="2800" dirty="0" smtClean="0"/>
              <a:t>dan penyaklaran </a:t>
            </a:r>
            <a:r>
              <a:rPr lang="id-ID" sz="2800" dirty="0"/>
              <a:t>(belum dijelaskan).</a:t>
            </a:r>
          </a:p>
          <a:p>
            <a:pPr lvl="0"/>
            <a:r>
              <a:rPr lang="id-ID" sz="2800" dirty="0"/>
              <a:t>Diterapkan pada seluruh atau sebagian instalasi/perlengkapan</a:t>
            </a:r>
            <a:r>
              <a:rPr lang="id-ID" sz="2800" dirty="0" smtClean="0"/>
              <a:t>.</a:t>
            </a:r>
            <a:endParaRPr lang="id-ID" sz="2800" dirty="0"/>
          </a:p>
        </p:txBody>
      </p:sp>
      <p:sp>
        <p:nvSpPr>
          <p:cNvPr id="3" name="Rectangle 2"/>
          <p:cNvSpPr/>
          <p:nvPr/>
        </p:nvSpPr>
        <p:spPr>
          <a:xfrm>
            <a:off x="149897" y="4509120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Bab 4 Perancangan Instalasi </a:t>
            </a:r>
            <a:r>
              <a:rPr lang="id-ID" sz="2800" b="1" i="1" dirty="0" smtClean="0"/>
              <a:t>Listrik</a:t>
            </a:r>
          </a:p>
          <a:p>
            <a:pPr lvl="0"/>
            <a:r>
              <a:rPr lang="id-ID" sz="2800" dirty="0" smtClean="0"/>
              <a:t>Memuat </a:t>
            </a:r>
            <a:r>
              <a:rPr lang="id-ID" sz="2800" dirty="0"/>
              <a:t>ketentuan yang berkaitan dengan perancangan instalasi listrik, </a:t>
            </a:r>
            <a:r>
              <a:rPr lang="id-ID" sz="2800" dirty="0" smtClean="0"/>
              <a:t>baik administratif-legal </a:t>
            </a:r>
            <a:r>
              <a:rPr lang="id-ID" sz="2800" dirty="0"/>
              <a:t>nonteknis maupun ketentuan teknis</a:t>
            </a:r>
            <a:r>
              <a:rPr lang="id-ID" sz="2800" dirty="0" smtClean="0"/>
              <a:t>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298882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548680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Bab 5 Perlengkapan </a:t>
            </a:r>
            <a:r>
              <a:rPr lang="id-ID" sz="2800" b="1" i="1" dirty="0" smtClean="0"/>
              <a:t>Listrik</a:t>
            </a:r>
          </a:p>
          <a:p>
            <a:pPr lvl="0"/>
            <a:r>
              <a:rPr lang="id-ID" sz="2800" dirty="0" smtClean="0"/>
              <a:t>Harus </a:t>
            </a:r>
            <a:r>
              <a:rPr lang="id-ID" sz="2800" dirty="0"/>
              <a:t>dirancang memenuhi pesyaratan standar, memenuhi kinerja, </a:t>
            </a:r>
            <a:r>
              <a:rPr lang="id-ID" sz="2800" dirty="0" smtClean="0"/>
              <a:t>keselamatan dan </a:t>
            </a:r>
            <a:r>
              <a:rPr lang="id-ID" sz="2800" dirty="0"/>
              <a:t>kesehatan serta dipasang sesuai dengan lingkungannya.</a:t>
            </a:r>
          </a:p>
          <a:p>
            <a:pPr lvl="0"/>
            <a:r>
              <a:rPr lang="id-ID" sz="2800" dirty="0"/>
              <a:t>Dalam pemasangannya disyaratkan : mudah dalam pelayanan, pemeliharaan </a:t>
            </a:r>
            <a:r>
              <a:rPr lang="id-ID" sz="2800" dirty="0" smtClean="0"/>
              <a:t>dan pemeriksaan</a:t>
            </a:r>
            <a:r>
              <a:rPr lang="id-ID" sz="2800" dirty="0"/>
              <a:t>, diproteksi terhadap lingkungan antara lain lembap, mudah </a:t>
            </a:r>
            <a:r>
              <a:rPr lang="id-ID" sz="2800" dirty="0" smtClean="0"/>
              <a:t>terbakar, pengaruh </a:t>
            </a:r>
            <a:r>
              <a:rPr lang="id-ID" sz="2800" dirty="0"/>
              <a:t>mekanis.</a:t>
            </a:r>
          </a:p>
          <a:p>
            <a:pPr lvl="0"/>
            <a:r>
              <a:rPr lang="id-ID" sz="2800" dirty="0"/>
              <a:t>Bagian perlengkapan listrik yang mengandung logam dan bertegangan di atas 50 </a:t>
            </a:r>
            <a:r>
              <a:rPr lang="id-ID" sz="2800" dirty="0" smtClean="0"/>
              <a:t>V harus </a:t>
            </a:r>
            <a:r>
              <a:rPr lang="id-ID" sz="2800" dirty="0"/>
              <a:t>dibumikan dan diberi pengaman tegangan sentuh.</a:t>
            </a:r>
          </a:p>
        </p:txBody>
      </p:sp>
    </p:spTree>
    <p:extLst>
      <p:ext uri="{BB962C8B-B14F-4D97-AF65-F5344CB8AC3E}">
        <p14:creationId xmlns:p14="http://schemas.microsoft.com/office/powerpoint/2010/main" xmlns="" val="358077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91573"/>
            <a:ext cx="87129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/>
              <a:t>Bab 6 Perlengkapan Hubung Bagi dan Kendali (PHB</a:t>
            </a:r>
            <a:r>
              <a:rPr lang="id-ID" sz="2800" b="1" i="1" dirty="0" smtClean="0"/>
              <a:t>)</a:t>
            </a:r>
          </a:p>
          <a:p>
            <a:pPr lvl="0"/>
            <a:r>
              <a:rPr lang="id-ID" sz="2800" dirty="0" smtClean="0"/>
              <a:t>Mengatur </a:t>
            </a:r>
            <a:r>
              <a:rPr lang="id-ID" sz="2800" dirty="0"/>
              <a:t>persyaratan meliputi pemasangan, sirkit, ruang pelayanan dan </a:t>
            </a:r>
            <a:r>
              <a:rPr lang="id-ID" sz="2800" dirty="0" smtClean="0"/>
              <a:t>penandaan untuk </a:t>
            </a:r>
            <a:r>
              <a:rPr lang="id-ID" sz="2800" dirty="0"/>
              <a:t>semua perlengkapan yang </a:t>
            </a:r>
            <a:r>
              <a:rPr lang="id-ID" sz="2800" dirty="0" smtClean="0"/>
              <a:t> termasuk </a:t>
            </a:r>
            <a:r>
              <a:rPr lang="id-ID" sz="2800" dirty="0"/>
              <a:t>kategori PHB, baik tertutup, </a:t>
            </a:r>
            <a:r>
              <a:rPr lang="id-ID" sz="2800" dirty="0" smtClean="0"/>
              <a:t>terbuka, pasangan </a:t>
            </a:r>
            <a:r>
              <a:rPr lang="id-ID" sz="2800" dirty="0"/>
              <a:t>dalam, maupun pasangan luar.</a:t>
            </a:r>
          </a:p>
          <a:p>
            <a:pPr lvl="0"/>
            <a:r>
              <a:rPr lang="id-ID" sz="2800" dirty="0"/>
              <a:t>PHB adalah perlengkapan yang berfungsi untuk membagi tenaga listrik </a:t>
            </a:r>
            <a:r>
              <a:rPr lang="id-ID" sz="2800" dirty="0" smtClean="0"/>
              <a:t>dan/atau mengendalikan </a:t>
            </a:r>
            <a:r>
              <a:rPr lang="id-ID" sz="2800" dirty="0"/>
              <a:t>dan melindungi sirkit </a:t>
            </a:r>
            <a:r>
              <a:rPr lang="id-ID" sz="2800" dirty="0" smtClean="0"/>
              <a:t>dan pemanfaat </a:t>
            </a:r>
            <a:r>
              <a:rPr lang="id-ID" sz="2800" dirty="0"/>
              <a:t>listrik, mencakup </a:t>
            </a:r>
            <a:r>
              <a:rPr lang="id-ID" sz="2800" dirty="0" smtClean="0"/>
              <a:t>sakelar pemutus </a:t>
            </a:r>
            <a:r>
              <a:rPr lang="id-ID" sz="2800" dirty="0"/>
              <a:t>tenaga, papan hubung bagi tegangan rendah dan sejenisnya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</p:txBody>
      </p:sp>
      <p:sp>
        <p:nvSpPr>
          <p:cNvPr id="3" name="Rectangle 2"/>
          <p:cNvSpPr/>
          <p:nvPr/>
        </p:nvSpPr>
        <p:spPr>
          <a:xfrm>
            <a:off x="287524" y="4293096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 smtClean="0"/>
              <a:t>Bab 7 </a:t>
            </a:r>
            <a:r>
              <a:rPr lang="id-ID" sz="2800" b="1" i="1" dirty="0"/>
              <a:t>Penghantar dan </a:t>
            </a:r>
            <a:r>
              <a:rPr lang="id-ID" sz="2800" b="1" i="1" dirty="0" smtClean="0"/>
              <a:t>Pemasangannya</a:t>
            </a:r>
          </a:p>
          <a:p>
            <a:pPr lvl="0"/>
            <a:r>
              <a:rPr lang="id-ID" sz="2800" dirty="0" smtClean="0"/>
              <a:t>Mengatur </a:t>
            </a:r>
            <a:r>
              <a:rPr lang="id-ID" sz="2800" dirty="0"/>
              <a:t>ketentuan mengenai penghantar, pembebanan penghantar </a:t>
            </a:r>
            <a:r>
              <a:rPr lang="id-ID" sz="2800" dirty="0" smtClean="0"/>
              <a:t>dan proteksinya</a:t>
            </a:r>
            <a:r>
              <a:rPr lang="id-ID" sz="2800" dirty="0"/>
              <a:t>, lengkapan penghantar dan penyambungan, penghubungan </a:t>
            </a:r>
            <a:r>
              <a:rPr lang="id-ID" sz="2800" dirty="0" smtClean="0"/>
              <a:t>dan pemasangan </a:t>
            </a:r>
            <a:r>
              <a:rPr lang="id-ID" sz="2800" dirty="0"/>
              <a:t>penghantar</a:t>
            </a:r>
            <a:r>
              <a:rPr lang="id-ID" sz="2800" dirty="0" smtClean="0"/>
              <a:t>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415751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404664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i="1" dirty="0" smtClean="0"/>
              <a:t>Bab 8 </a:t>
            </a:r>
            <a:r>
              <a:rPr lang="id-ID" sz="2800" b="1" i="1" dirty="0"/>
              <a:t>Ketentuan untuk Berbagai Ruang dan Instalasi </a:t>
            </a:r>
            <a:r>
              <a:rPr lang="id-ID" sz="2800" b="1" i="1" dirty="0" smtClean="0"/>
              <a:t>Khusus</a:t>
            </a:r>
          </a:p>
          <a:p>
            <a:endParaRPr lang="id-ID" sz="2800" i="1" dirty="0"/>
          </a:p>
          <a:p>
            <a:pPr lvl="0"/>
            <a:r>
              <a:rPr lang="id-ID" sz="2800" dirty="0"/>
              <a:t>Memuat berbagai ketentuan untuk lokasi maupun instalasi yang </a:t>
            </a:r>
            <a:r>
              <a:rPr lang="id-ID" sz="2800" dirty="0" smtClean="0"/>
              <a:t>penggunaannya mempunyai </a:t>
            </a:r>
            <a:r>
              <a:rPr lang="id-ID" sz="2800" dirty="0"/>
              <a:t>sifat khusus.</a:t>
            </a:r>
          </a:p>
          <a:p>
            <a:pPr lvl="0"/>
            <a:r>
              <a:rPr lang="id-ID" sz="2800" dirty="0"/>
              <a:t>Ruang khusus adalah ruang dengan sifat dan keadaan tertentu seperti </a:t>
            </a:r>
            <a:r>
              <a:rPr lang="id-ID" sz="2800" dirty="0" smtClean="0"/>
              <a:t>ruang lembap</a:t>
            </a:r>
            <a:r>
              <a:rPr lang="id-ID" sz="2800" dirty="0"/>
              <a:t>, berdebu, bahaya kebakaran dan lain-lain.</a:t>
            </a:r>
          </a:p>
          <a:p>
            <a:pPr lvl="0"/>
            <a:r>
              <a:rPr lang="id-ID" sz="2800" dirty="0"/>
              <a:t>Instalasi khusus adalah instalasi dengan karakteristik tertentu </a:t>
            </a:r>
            <a:r>
              <a:rPr lang="id-ID" sz="2800" dirty="0" smtClean="0"/>
              <a:t>sehingga penyelenggaraannya </a:t>
            </a:r>
            <a:r>
              <a:rPr lang="id-ID" sz="2800" dirty="0"/>
              <a:t>memerlukan ketentuan tersendiri misal instalasi </a:t>
            </a:r>
            <a:r>
              <a:rPr lang="id-ID" sz="2800" dirty="0" smtClean="0"/>
              <a:t>derek, instalasi </a:t>
            </a:r>
            <a:r>
              <a:rPr lang="id-ID" sz="2800" dirty="0"/>
              <a:t>lampu penerangan tanda dan lain-lain</a:t>
            </a:r>
            <a:r>
              <a:rPr lang="id-ID" sz="2800" dirty="0" smtClean="0"/>
              <a:t>.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47147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9935" y="411968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dirty="0"/>
              <a:t>Ketentuan yang terkait</a:t>
            </a:r>
          </a:p>
          <a:p>
            <a:endParaRPr lang="id-ID" sz="2800" b="1" dirty="0"/>
          </a:p>
        </p:txBody>
      </p:sp>
      <p:sp>
        <p:nvSpPr>
          <p:cNvPr id="3" name="Rectangle 2"/>
          <p:cNvSpPr/>
          <p:nvPr/>
        </p:nvSpPr>
        <p:spPr>
          <a:xfrm>
            <a:off x="224977" y="1124744"/>
            <a:ext cx="841335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Di samping Persyaratan Umum Instalasi Listrik (</a:t>
            </a:r>
            <a:r>
              <a:rPr lang="id-ID" sz="2800" dirty="0" smtClean="0"/>
              <a:t>PUIL-2000) </a:t>
            </a:r>
            <a:r>
              <a:rPr lang="id-ID" sz="2800" dirty="0"/>
              <a:t>yang merupakan </a:t>
            </a:r>
            <a:r>
              <a:rPr lang="id-ID" sz="2800" dirty="0" smtClean="0"/>
              <a:t>Standar Nasional </a:t>
            </a:r>
            <a:r>
              <a:rPr lang="id-ID" sz="2800" dirty="0"/>
              <a:t>Indonesia SNI 04-0225-2000 terbitan yayasan PUIL, ada rambu-rambu</a:t>
            </a:r>
          </a:p>
          <a:p>
            <a:r>
              <a:rPr lang="id-ID" sz="2800" dirty="0"/>
              <a:t>perlistrikan lainnya yang diatur oleh menteri.</a:t>
            </a:r>
          </a:p>
          <a:p>
            <a:r>
              <a:rPr lang="id-ID" sz="2800" dirty="0"/>
              <a:t>Sebagai tindak lanjut Undang-Undang No. 15 tahun 1985, tentang </a:t>
            </a:r>
            <a:r>
              <a:rPr lang="id-ID" sz="2800" dirty="0" smtClean="0"/>
              <a:t>ketenagalistrikan baik </a:t>
            </a:r>
            <a:r>
              <a:rPr lang="id-ID" sz="2800" dirty="0"/>
              <a:t>dengan PUIL-2000 maupun peraturan menteri (PERMEN) diharapkan dapat</a:t>
            </a:r>
          </a:p>
          <a:p>
            <a:r>
              <a:rPr lang="id-ID" sz="2800" dirty="0"/>
              <a:t>melengkapi aturan dalam bidang ketenagalistrikan, terutama menyangkut </a:t>
            </a:r>
            <a:r>
              <a:rPr lang="id-ID" sz="2800" dirty="0" smtClean="0"/>
              <a:t>segi keselamatan </a:t>
            </a:r>
            <a:r>
              <a:rPr lang="id-ID" sz="2800" dirty="0"/>
              <a:t>dan bahaya kebakaran.</a:t>
            </a:r>
          </a:p>
        </p:txBody>
      </p:sp>
    </p:spTree>
    <p:extLst>
      <p:ext uri="{BB962C8B-B14F-4D97-AF65-F5344CB8AC3E}">
        <p14:creationId xmlns:p14="http://schemas.microsoft.com/office/powerpoint/2010/main" xmlns="" val="30043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320886"/>
            <a:ext cx="87849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Pada tanggal 23 Maret 1978 Menteri Pekerjaan Umum dan Tenaga Listrik </a:t>
            </a:r>
            <a:r>
              <a:rPr lang="id-ID" sz="2800" dirty="0" smtClean="0"/>
              <a:t>mengeluarkan dua </a:t>
            </a:r>
            <a:r>
              <a:rPr lang="id-ID" sz="2800" dirty="0"/>
              <a:t>surat Keputusan:</a:t>
            </a:r>
          </a:p>
          <a:p>
            <a:pPr lvl="0"/>
            <a:r>
              <a:rPr lang="id-ID" sz="2800" dirty="0"/>
              <a:t>No : 23/PRT/78 tentang Peraturan Instalasi Listrik (PIL)</a:t>
            </a:r>
          </a:p>
          <a:p>
            <a:pPr lvl="0"/>
            <a:r>
              <a:rPr lang="id-ID" sz="2800" dirty="0"/>
              <a:t>No : 24/PRT/78 tentang Syarat-Syarat Pengembangan Listrik </a:t>
            </a:r>
            <a:endParaRPr lang="id-ID" sz="2800" dirty="0" smtClean="0"/>
          </a:p>
          <a:p>
            <a:pPr lvl="0"/>
            <a:r>
              <a:rPr lang="id-ID" sz="2800" dirty="0"/>
              <a:t> </a:t>
            </a:r>
            <a:r>
              <a:rPr lang="id-ID" sz="2800" dirty="0" smtClean="0"/>
              <a:t>     (SPL) PIL </a:t>
            </a:r>
            <a:r>
              <a:rPr lang="id-ID" sz="2800" dirty="0"/>
              <a:t>ditinjau kembali dengan terbitnya Peraturan Menteri </a:t>
            </a:r>
            <a:r>
              <a:rPr lang="id-ID" sz="2800" dirty="0" smtClean="0"/>
              <a:t>  </a:t>
            </a:r>
          </a:p>
          <a:p>
            <a:pPr lvl="0"/>
            <a:r>
              <a:rPr lang="id-ID" sz="2800" dirty="0"/>
              <a:t> </a:t>
            </a:r>
            <a:r>
              <a:rPr lang="id-ID" sz="2800" dirty="0" smtClean="0"/>
              <a:t>      Pertambangan </a:t>
            </a:r>
            <a:r>
              <a:rPr lang="id-ID" sz="2800" dirty="0"/>
              <a:t>dan Energi</a:t>
            </a:r>
          </a:p>
          <a:p>
            <a:r>
              <a:rPr lang="id-ID" sz="2800" dirty="0"/>
              <a:t>No: 01/P/40M.PE/1990 tentang instalasi ketenagalistrikan yang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  direvisi </a:t>
            </a:r>
            <a:r>
              <a:rPr lang="id-ID" sz="2800" dirty="0"/>
              <a:t>lagi </a:t>
            </a:r>
            <a:r>
              <a:rPr lang="id-ID" sz="2800" dirty="0" smtClean="0"/>
              <a:t>dengan Peraturan </a:t>
            </a:r>
            <a:r>
              <a:rPr lang="id-ID" sz="2800" dirty="0"/>
              <a:t>Menteri Energi dan Sumber </a:t>
            </a:r>
            <a:r>
              <a:rPr lang="id-ID" sz="2800" dirty="0" smtClean="0"/>
              <a:t> 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   Daya </a:t>
            </a:r>
            <a:r>
              <a:rPr lang="id-ID" sz="2800" dirty="0"/>
              <a:t>Mineral No: 0045 tahun 2005 </a:t>
            </a:r>
            <a:r>
              <a:rPr lang="id-ID" sz="2800" dirty="0" smtClean="0"/>
              <a:t>tentang instalasi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    ketenagalistrikan </a:t>
            </a:r>
            <a:r>
              <a:rPr lang="id-ID" sz="2800" dirty="0"/>
              <a:t>serta perubahannya dengan Peraturan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   Menteri </a:t>
            </a:r>
            <a:r>
              <a:rPr lang="id-ID" sz="2800" dirty="0"/>
              <a:t>Energi </a:t>
            </a:r>
            <a:r>
              <a:rPr lang="id-ID" sz="2800" dirty="0" smtClean="0"/>
              <a:t>dan  Sumber </a:t>
            </a:r>
            <a:r>
              <a:rPr lang="id-ID" sz="2800" dirty="0"/>
              <a:t>Daya Mineral No: 0046 tahun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   2006</a:t>
            </a:r>
            <a:r>
              <a:rPr lang="id-ID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64498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04664"/>
            <a:ext cx="8640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Sedangkan SPL telah mengalami revisi dua kali yaitu Peraturan Menteri </a:t>
            </a:r>
            <a:r>
              <a:rPr lang="id-ID" sz="2800" dirty="0" smtClean="0"/>
              <a:t>Pertambangan dan </a:t>
            </a:r>
            <a:r>
              <a:rPr lang="id-ID" sz="2800" dirty="0"/>
              <a:t>Energi No. 02 P/400/M.PE/1984 tentang Syarat-Syarat Pengembangan Listrik, </a:t>
            </a:r>
            <a:r>
              <a:rPr lang="id-ID" sz="2800" dirty="0" smtClean="0"/>
              <a:t>dan yang terakhir</a:t>
            </a:r>
          </a:p>
          <a:p>
            <a:endParaRPr lang="id-ID" sz="2800" dirty="0" smtClean="0"/>
          </a:p>
          <a:p>
            <a:r>
              <a:rPr lang="id-ID" sz="2800" dirty="0" smtClean="0"/>
              <a:t> </a:t>
            </a:r>
            <a:r>
              <a:rPr lang="id-ID" sz="2800" dirty="0"/>
              <a:t>Peraturan Menteri Pertambangan dan Energi </a:t>
            </a:r>
            <a:r>
              <a:rPr lang="id-ID" sz="2800" dirty="0" smtClean="0"/>
              <a:t>No: 03P/451/M.PE/1991 tentang </a:t>
            </a:r>
            <a:r>
              <a:rPr lang="id-ID" sz="2800" dirty="0"/>
              <a:t>Persyaratan Penyambungan Tenaga Listrik.</a:t>
            </a:r>
          </a:p>
        </p:txBody>
      </p:sp>
    </p:spTree>
    <p:extLst>
      <p:ext uri="{BB962C8B-B14F-4D97-AF65-F5344CB8AC3E}">
        <p14:creationId xmlns:p14="http://schemas.microsoft.com/office/powerpoint/2010/main" xmlns="" val="223382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349" y="836712"/>
            <a:ext cx="87129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dirty="0" smtClean="0"/>
              <a:t>1 </a:t>
            </a:r>
            <a:r>
              <a:rPr lang="id-ID" sz="2800" b="1" dirty="0"/>
              <a:t>Instalasi </a:t>
            </a:r>
            <a:r>
              <a:rPr lang="id-ID" sz="2800" b="1" dirty="0" smtClean="0"/>
              <a:t>Ketenagalistrikan</a:t>
            </a:r>
          </a:p>
          <a:p>
            <a:endParaRPr lang="id-ID" sz="2800" dirty="0"/>
          </a:p>
          <a:p>
            <a:r>
              <a:rPr lang="id-ID" sz="2800" dirty="0"/>
              <a:t>Beberapa hal penting yang ditetapkan berdasarkan </a:t>
            </a:r>
            <a:endParaRPr lang="id-ID" sz="2800" dirty="0" smtClean="0"/>
          </a:p>
          <a:p>
            <a:r>
              <a:rPr lang="id-ID" sz="2800" dirty="0" smtClean="0"/>
              <a:t>PERMEN-ESDM </a:t>
            </a:r>
            <a:r>
              <a:rPr lang="id-ID" sz="2800" dirty="0"/>
              <a:t>No: 0046 </a:t>
            </a:r>
            <a:r>
              <a:rPr lang="id-ID" sz="2800" dirty="0" smtClean="0"/>
              <a:t>tahun 2006 </a:t>
            </a:r>
            <a:r>
              <a:rPr lang="id-ID" sz="2800" dirty="0"/>
              <a:t>antara lain</a:t>
            </a:r>
            <a:r>
              <a:rPr lang="id-ID" sz="2800" dirty="0" smtClean="0"/>
              <a:t>:</a:t>
            </a:r>
          </a:p>
          <a:p>
            <a:endParaRPr lang="id-ID" sz="2800" dirty="0" smtClean="0"/>
          </a:p>
          <a:p>
            <a:pPr lvl="0"/>
            <a:r>
              <a:rPr lang="id-ID" sz="2800" b="1" dirty="0" smtClean="0"/>
              <a:t>Instalasi Ketenaga listrikan </a:t>
            </a:r>
            <a:r>
              <a:rPr lang="id-ID" sz="2800" dirty="0"/>
              <a:t>yang selanjutnya disebut instalasi adalah </a:t>
            </a:r>
            <a:r>
              <a:rPr lang="id-ID" sz="2800" dirty="0" smtClean="0"/>
              <a:t>bangunan-bangunan sipil </a:t>
            </a:r>
            <a:r>
              <a:rPr lang="id-ID" sz="2800" dirty="0"/>
              <a:t>dan elektromekanik, mesin-mesin peralatan, saluran-saluran </a:t>
            </a:r>
            <a:r>
              <a:rPr lang="id-ID" sz="2800" dirty="0" smtClean="0"/>
              <a:t>dan perlengkapannya </a:t>
            </a:r>
            <a:r>
              <a:rPr lang="id-ID" sz="2800" dirty="0"/>
              <a:t>yang digunakan untuk pembangkitan, konversi, transformasi,</a:t>
            </a:r>
          </a:p>
          <a:p>
            <a:r>
              <a:rPr lang="id-ID" sz="2800" dirty="0"/>
              <a:t>penyaluran, distribusi dan pemanfaatan tenaga listrik.</a:t>
            </a:r>
          </a:p>
        </p:txBody>
      </p:sp>
    </p:spTree>
    <p:extLst>
      <p:ext uri="{BB962C8B-B14F-4D97-AF65-F5344CB8AC3E}">
        <p14:creationId xmlns:p14="http://schemas.microsoft.com/office/powerpoint/2010/main" xmlns="" val="5912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9512" y="404664"/>
            <a:ext cx="878497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b="1" dirty="0"/>
              <a:t>Konsumen</a:t>
            </a:r>
            <a:r>
              <a:rPr lang="id-ID" sz="2800" dirty="0"/>
              <a:t> adalah setiap orang atau badan usaha/atau badan/lembaga </a:t>
            </a:r>
            <a:r>
              <a:rPr lang="id-ID" sz="2800" dirty="0" smtClean="0"/>
              <a:t>lainnya yang </a:t>
            </a:r>
            <a:r>
              <a:rPr lang="id-ID" sz="2800" dirty="0"/>
              <a:t>menggunakan tenaga listrik dari instalasi milik pengusaha berdasarkan </a:t>
            </a:r>
            <a:r>
              <a:rPr lang="id-ID" sz="2800" dirty="0" smtClean="0"/>
              <a:t>atas hak </a:t>
            </a:r>
            <a:r>
              <a:rPr lang="id-ID" sz="2800" dirty="0"/>
              <a:t>yang sah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Penyediaan tenaga listrik </a:t>
            </a:r>
            <a:r>
              <a:rPr lang="id-ID" sz="2800" dirty="0"/>
              <a:t>adalah pengadaan tenaga listrik mulai dari </a:t>
            </a:r>
            <a:r>
              <a:rPr lang="id-ID" sz="2800" dirty="0" smtClean="0"/>
              <a:t>titik pembangkitan </a:t>
            </a:r>
            <a:r>
              <a:rPr lang="id-ID" sz="2800" dirty="0"/>
              <a:t>sampai dengan titik pemakaian.</a:t>
            </a:r>
          </a:p>
          <a:p>
            <a:pPr lvl="0"/>
            <a:r>
              <a:rPr lang="id-ID" sz="2800" dirty="0"/>
              <a:t>Pemanfaatan tenaga listrik adalah penggunaan tenaga listrik mulai dari </a:t>
            </a:r>
            <a:r>
              <a:rPr lang="id-ID" sz="2800" dirty="0" smtClean="0"/>
              <a:t>titik pemakaian.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Tenaga listrik </a:t>
            </a:r>
            <a:r>
              <a:rPr lang="id-ID" sz="2800" dirty="0"/>
              <a:t>adalah salah satu bentuk energi sekunder yang </a:t>
            </a:r>
            <a:r>
              <a:rPr lang="id-ID" sz="2800" dirty="0" smtClean="0"/>
              <a:t>dibangkitkan, ditransmisikan </a:t>
            </a:r>
            <a:r>
              <a:rPr lang="id-ID" sz="2800" dirty="0"/>
              <a:t>dan didistribusikan untuk segala macam keperluan, dan bukan </a:t>
            </a:r>
            <a:r>
              <a:rPr lang="id-ID" sz="2800" dirty="0" smtClean="0"/>
              <a:t>listrik yang </a:t>
            </a:r>
            <a:r>
              <a:rPr lang="id-ID" sz="2800" dirty="0"/>
              <a:t>dipakai untuk komunikasi atau isyarat.</a:t>
            </a:r>
          </a:p>
        </p:txBody>
      </p:sp>
    </p:spTree>
    <p:extLst>
      <p:ext uri="{BB962C8B-B14F-4D97-AF65-F5344CB8AC3E}">
        <p14:creationId xmlns:p14="http://schemas.microsoft.com/office/powerpoint/2010/main" xmlns="" val="215777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0648"/>
            <a:ext cx="871296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b="1" dirty="0"/>
              <a:t>Perencanaan</a:t>
            </a:r>
            <a:r>
              <a:rPr lang="id-ID" sz="2800" dirty="0"/>
              <a:t> adalah suatu kegiatan membuat rancangan yang berupa suatu </a:t>
            </a:r>
            <a:r>
              <a:rPr lang="id-ID" sz="2800" dirty="0" smtClean="0"/>
              <a:t>berkas gambar </a:t>
            </a:r>
            <a:r>
              <a:rPr lang="id-ID" sz="2800" dirty="0"/>
              <a:t>instalasi atau uraian teknik.</a:t>
            </a:r>
          </a:p>
          <a:p>
            <a:pPr lvl="0"/>
            <a:r>
              <a:rPr lang="id-ID" sz="2800" dirty="0"/>
              <a:t>Pengamanan adalah segala kegiatan, sistem dan perlengkapannya, untuk </a:t>
            </a:r>
            <a:r>
              <a:rPr lang="id-ID" sz="2800" dirty="0" smtClean="0"/>
              <a:t>mencegah bahaya </a:t>
            </a:r>
            <a:r>
              <a:rPr lang="id-ID" sz="2800" dirty="0"/>
              <a:t>terhadap keamanan instalasi, keselamatan kerja dan </a:t>
            </a:r>
            <a:r>
              <a:rPr lang="id-ID" sz="2800" dirty="0" smtClean="0"/>
              <a:t>keselamatanumum</a:t>
            </a:r>
            <a:r>
              <a:rPr lang="id-ID" sz="2800" dirty="0"/>
              <a:t>, baik yang diakibatkan oleh instalasi maupun oleh lingkungan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Pemeriksaan</a:t>
            </a:r>
            <a:r>
              <a:rPr lang="id-ID" sz="2800" dirty="0"/>
              <a:t> adalah segala kegiatan untuk mengadakan penilaian terhadap </a:t>
            </a:r>
            <a:r>
              <a:rPr lang="id-ID" sz="2800" dirty="0" smtClean="0"/>
              <a:t>suatu instalasi </a:t>
            </a:r>
            <a:r>
              <a:rPr lang="id-ID" sz="2800" dirty="0"/>
              <a:t>dengan cara mencocokkan terhadap persyaratan dan spesifikasi </a:t>
            </a:r>
            <a:r>
              <a:rPr lang="id-ID" sz="2800" dirty="0" smtClean="0"/>
              <a:t>teknis yang </a:t>
            </a:r>
            <a:r>
              <a:rPr lang="id-ID" sz="2800" dirty="0"/>
              <a:t>ditentukan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Pengujian</a:t>
            </a:r>
            <a:r>
              <a:rPr lang="id-ID" sz="2800" dirty="0"/>
              <a:t> adalah segala kegiatan yang bertujuan untuk mengukur dan menilai </a:t>
            </a:r>
            <a:r>
              <a:rPr lang="id-ID" sz="2800" dirty="0" smtClean="0"/>
              <a:t>unjuk kerja </a:t>
            </a:r>
            <a:r>
              <a:rPr lang="id-ID" sz="2800" dirty="0"/>
              <a:t>suatu instalasi.</a:t>
            </a:r>
          </a:p>
          <a:p>
            <a:pPr lvl="0"/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234219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766" y="260648"/>
            <a:ext cx="86409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b="1" dirty="0"/>
              <a:t>Pengoperasian</a:t>
            </a:r>
            <a:r>
              <a:rPr lang="id-ID" sz="2800" dirty="0"/>
              <a:t> adalah suatu kegiatan usaha untuk mengendalikan dan </a:t>
            </a:r>
            <a:r>
              <a:rPr lang="id-ID" sz="2800" dirty="0" smtClean="0"/>
              <a:t>mengkoordinasikan antarsistem </a:t>
            </a:r>
            <a:r>
              <a:rPr lang="id-ID" sz="2800" dirty="0"/>
              <a:t>pada instalasi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Pemeliharaan</a:t>
            </a:r>
            <a:r>
              <a:rPr lang="id-ID" sz="2800" dirty="0"/>
              <a:t> adalah segala kegiatan yang meliputi program </a:t>
            </a:r>
            <a:r>
              <a:rPr lang="id-ID" sz="2800" dirty="0" smtClean="0"/>
              <a:t>pemeriksaan, perawatan</a:t>
            </a:r>
            <a:r>
              <a:rPr lang="id-ID" sz="2800" dirty="0"/>
              <a:t>, perbaikan dan uji ulang, agar instalasi selalu dalam keadaan baik </a:t>
            </a:r>
            <a:r>
              <a:rPr lang="id-ID" sz="2800" dirty="0" smtClean="0"/>
              <a:t>dan bersih</a:t>
            </a:r>
            <a:r>
              <a:rPr lang="id-ID" sz="2800" dirty="0"/>
              <a:t>, penggunaannya aman, dan gangguan serta kerusakan </a:t>
            </a:r>
            <a:r>
              <a:rPr lang="id-ID" sz="2800" dirty="0" smtClean="0"/>
              <a:t>mudahdiketahui, dicegah </a:t>
            </a:r>
            <a:r>
              <a:rPr lang="id-ID" sz="2800" dirty="0"/>
              <a:t>atau diperkecil</a:t>
            </a:r>
            <a:r>
              <a:rPr lang="id-ID" sz="2800" dirty="0" smtClean="0"/>
              <a:t>.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Rekondis</a:t>
            </a:r>
            <a:r>
              <a:rPr lang="id-ID" sz="2800" dirty="0"/>
              <a:t>i adalah kegiatan untuk memperbaiki kemampuan instalasi </a:t>
            </a:r>
            <a:r>
              <a:rPr lang="id-ID" sz="2800" dirty="0" smtClean="0"/>
              <a:t>penyediaan tenaga </a:t>
            </a:r>
            <a:r>
              <a:rPr lang="id-ID" sz="2800" dirty="0"/>
              <a:t>listrik menjadi seperti kondisi semula.</a:t>
            </a:r>
          </a:p>
        </p:txBody>
      </p:sp>
    </p:spTree>
    <p:extLst>
      <p:ext uri="{BB962C8B-B14F-4D97-AF65-F5344CB8AC3E}">
        <p14:creationId xmlns:p14="http://schemas.microsoft.com/office/powerpoint/2010/main" xmlns="" val="297283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548680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b="1" dirty="0"/>
              <a:t>Keselamatan ketenagalistrikan </a:t>
            </a:r>
            <a:r>
              <a:rPr lang="id-ID" sz="2800" dirty="0"/>
              <a:t>adalah suatu keadaan yang terwujud </a:t>
            </a:r>
            <a:r>
              <a:rPr lang="id-ID" sz="2800" dirty="0" smtClean="0"/>
              <a:t>apabila terpenuhi </a:t>
            </a:r>
            <a:r>
              <a:rPr lang="id-ID" sz="2800" dirty="0"/>
              <a:t>persyaratan kondisi andal bagi instalasi dan kondisi aman bagi </a:t>
            </a:r>
            <a:r>
              <a:rPr lang="id-ID" sz="2800" dirty="0" smtClean="0"/>
              <a:t>instalasi dan </a:t>
            </a:r>
            <a:r>
              <a:rPr lang="id-ID" sz="2800" dirty="0"/>
              <a:t>manusia, baik pekerja maupun masyarakat umum, serta kondisi akrab</a:t>
            </a:r>
          </a:p>
          <a:p>
            <a:r>
              <a:rPr lang="id-ID" sz="2800" dirty="0"/>
              <a:t>lingkungan dalam arti tidak merusak lingkungan hidup di sekitar </a:t>
            </a:r>
            <a:r>
              <a:rPr lang="id-ID" sz="2800" dirty="0" smtClean="0"/>
              <a:t>instalasi ketenagalistrikan </a:t>
            </a:r>
            <a:r>
              <a:rPr lang="id-ID" sz="2800" dirty="0"/>
              <a:t>serta peralatan dan pemanfaat tenaga listrik yang </a:t>
            </a:r>
            <a:r>
              <a:rPr lang="id-ID" sz="2800" dirty="0" smtClean="0"/>
              <a:t>memenuhi standar.</a:t>
            </a:r>
          </a:p>
          <a:p>
            <a:endParaRPr lang="id-ID" sz="2800" dirty="0"/>
          </a:p>
          <a:p>
            <a:pPr lvl="0"/>
            <a:r>
              <a:rPr lang="id-ID" sz="2800" b="1" dirty="0"/>
              <a:t>Instalasi terdiri atas</a:t>
            </a:r>
            <a:r>
              <a:rPr lang="id-ID" sz="2800" b="1" i="1" dirty="0"/>
              <a:t> </a:t>
            </a:r>
            <a:r>
              <a:rPr lang="id-ID" sz="2800" i="1" dirty="0"/>
              <a:t>instalasi penyediaan tenaga listrik </a:t>
            </a:r>
            <a:r>
              <a:rPr lang="id-ID" sz="2800" dirty="0"/>
              <a:t>dan </a:t>
            </a:r>
            <a:r>
              <a:rPr lang="id-ID" sz="2800" i="1" dirty="0"/>
              <a:t>instalasi </a:t>
            </a:r>
            <a:r>
              <a:rPr lang="id-ID" sz="2800" i="1" dirty="0" smtClean="0"/>
              <a:t>pemanfaatan tenaga </a:t>
            </a:r>
            <a:r>
              <a:rPr lang="id-ID" sz="2800" i="1" dirty="0"/>
              <a:t>listrik.</a:t>
            </a:r>
          </a:p>
        </p:txBody>
      </p:sp>
    </p:spTree>
    <p:extLst>
      <p:ext uri="{BB962C8B-B14F-4D97-AF65-F5344CB8AC3E}">
        <p14:creationId xmlns:p14="http://schemas.microsoft.com/office/powerpoint/2010/main" xmlns="" val="409994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698771"/>
            <a:ext cx="85689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b="1" dirty="0"/>
              <a:t>2 Peraturan Penyambungan Tenaga </a:t>
            </a:r>
            <a:r>
              <a:rPr lang="id-ID" sz="2800" b="1" dirty="0" smtClean="0"/>
              <a:t>Listrik</a:t>
            </a:r>
          </a:p>
          <a:p>
            <a:endParaRPr lang="id-ID" sz="2800" dirty="0"/>
          </a:p>
          <a:p>
            <a:r>
              <a:rPr lang="id-ID" sz="2800" dirty="0"/>
              <a:t>Beberapa hal penting yang ditetapkan berdasarkan </a:t>
            </a:r>
            <a:endParaRPr lang="id-ID" sz="2800" dirty="0" smtClean="0"/>
          </a:p>
          <a:p>
            <a:r>
              <a:rPr lang="id-ID" sz="2800" dirty="0" smtClean="0"/>
              <a:t>PERMEN-TAMBEN </a:t>
            </a:r>
            <a:r>
              <a:rPr lang="id-ID" sz="2800" dirty="0"/>
              <a:t>No: </a:t>
            </a:r>
            <a:r>
              <a:rPr lang="id-ID" sz="2800" dirty="0" smtClean="0"/>
              <a:t>03P/451/ M.PE/1991 </a:t>
            </a:r>
            <a:r>
              <a:rPr lang="id-ID" sz="2800" dirty="0"/>
              <a:t>antara lain:</a:t>
            </a:r>
          </a:p>
          <a:p>
            <a:pPr lvl="0"/>
            <a:r>
              <a:rPr lang="id-ID" sz="2800" dirty="0"/>
              <a:t>Pemakai tenaga listrik adalah setiap orang atau badan usaha atau </a:t>
            </a:r>
            <a:r>
              <a:rPr lang="id-ID" sz="2800" dirty="0" smtClean="0"/>
              <a:t>badan/lembaga lain </a:t>
            </a:r>
            <a:r>
              <a:rPr lang="id-ID" sz="2800" dirty="0"/>
              <a:t>yang memakai tenaga listrik dari instalasi pengusaha;</a:t>
            </a:r>
          </a:p>
        </p:txBody>
      </p:sp>
    </p:spTree>
    <p:extLst>
      <p:ext uri="{BB962C8B-B14F-4D97-AF65-F5344CB8AC3E}">
        <p14:creationId xmlns:p14="http://schemas.microsoft.com/office/powerpoint/2010/main" xmlns="" val="327157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501" y="1700808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dirty="0" smtClean="0"/>
              <a:t>1. </a:t>
            </a:r>
            <a:r>
              <a:rPr lang="id-ID" sz="2800" b="1" dirty="0" smtClean="0"/>
              <a:t>Jaringan </a:t>
            </a:r>
            <a:r>
              <a:rPr lang="id-ID" sz="2800" b="1" dirty="0"/>
              <a:t>tenaga listrik </a:t>
            </a:r>
            <a:r>
              <a:rPr lang="id-ID" sz="2800" dirty="0"/>
              <a:t>adalah </a:t>
            </a:r>
            <a:r>
              <a:rPr lang="id-ID" sz="2800" dirty="0" smtClean="0"/>
              <a:t>sistim penyaluran/pendistribusian </a:t>
            </a:r>
            <a:r>
              <a:rPr lang="id-ID" sz="2800" dirty="0"/>
              <a:t>tenaga listrik </a:t>
            </a:r>
            <a:r>
              <a:rPr lang="id-ID" sz="2800" dirty="0" smtClean="0"/>
              <a:t>yang dapat </a:t>
            </a:r>
            <a:r>
              <a:rPr lang="id-ID" sz="2800" dirty="0"/>
              <a:t>dioperasikan dengan tegangan rendah, tegangan menengah, tegangan </a:t>
            </a:r>
            <a:r>
              <a:rPr lang="id-ID" sz="2800" dirty="0" smtClean="0"/>
              <a:t>tinggi atau </a:t>
            </a:r>
            <a:r>
              <a:rPr lang="id-ID" sz="2800" dirty="0"/>
              <a:t>tegangan ekstra tinggi</a:t>
            </a:r>
            <a:r>
              <a:rPr lang="id-ID" sz="2800" dirty="0" smtClean="0"/>
              <a:t>;</a:t>
            </a:r>
          </a:p>
          <a:p>
            <a:pPr lvl="0"/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346952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836712"/>
            <a:ext cx="8712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/>
              <a:t>– </a:t>
            </a:r>
            <a:r>
              <a:rPr lang="id-ID" sz="2800" b="1" dirty="0"/>
              <a:t>Tegangan ekstra tinggi </a:t>
            </a:r>
            <a:r>
              <a:rPr lang="id-ID" sz="2800" dirty="0"/>
              <a:t>adalah tegangan sistem di atas </a:t>
            </a:r>
            <a:r>
              <a:rPr lang="id-ID" sz="2800" dirty="0" smtClean="0"/>
              <a:t>  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245.000 </a:t>
            </a:r>
            <a:r>
              <a:rPr lang="id-ID" sz="2800" dirty="0"/>
              <a:t> </a:t>
            </a:r>
            <a:r>
              <a:rPr lang="id-ID" sz="2800" dirty="0" smtClean="0"/>
              <a:t>(</a:t>
            </a:r>
            <a:r>
              <a:rPr lang="id-ID" sz="2800" dirty="0"/>
              <a:t>dua </a:t>
            </a:r>
            <a:r>
              <a:rPr lang="id-ID" sz="2800" dirty="0" smtClean="0"/>
              <a:t>ratus empat </a:t>
            </a:r>
            <a:r>
              <a:rPr lang="id-ID" sz="2800" dirty="0"/>
              <a:t>puluh lima ribu) volt sesuai Standar </a:t>
            </a:r>
            <a:r>
              <a:rPr lang="id-ID" sz="2800" dirty="0" smtClean="0"/>
              <a:t>  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Listrik Indonesia</a:t>
            </a:r>
            <a:endParaRPr lang="id-ID" sz="2800" dirty="0"/>
          </a:p>
          <a:p>
            <a:r>
              <a:rPr lang="id-ID" sz="2800" b="1" dirty="0"/>
              <a:t> </a:t>
            </a:r>
            <a:endParaRPr lang="id-ID" sz="2800" dirty="0"/>
          </a:p>
          <a:p>
            <a:r>
              <a:rPr lang="id-ID" sz="2800" dirty="0"/>
              <a:t>– </a:t>
            </a:r>
            <a:r>
              <a:rPr lang="id-ID" sz="2800" b="1" dirty="0"/>
              <a:t>Tegangan tinggi </a:t>
            </a:r>
            <a:r>
              <a:rPr lang="id-ID" sz="2800" dirty="0"/>
              <a:t>adalah tegangan sistem di atas 35.000(tiga </a:t>
            </a:r>
            <a:r>
              <a:rPr lang="id-ID" sz="2800" dirty="0" smtClean="0"/>
              <a:t>  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puluh </a:t>
            </a:r>
            <a:r>
              <a:rPr lang="id-ID" sz="2800" dirty="0"/>
              <a:t>lima </a:t>
            </a:r>
            <a:r>
              <a:rPr lang="id-ID" sz="2800" dirty="0" smtClean="0"/>
              <a:t>ribu) volt </a:t>
            </a:r>
            <a:r>
              <a:rPr lang="id-ID" sz="2800" dirty="0"/>
              <a:t>sampai dengan 245.000 (dua ratus empat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puluh </a:t>
            </a:r>
            <a:r>
              <a:rPr lang="id-ID" sz="2800" dirty="0"/>
              <a:t>lima ribu) volt </a:t>
            </a:r>
            <a:r>
              <a:rPr lang="id-ID" sz="2800" dirty="0" smtClean="0"/>
              <a:t>sesuai Standar </a:t>
            </a:r>
            <a:r>
              <a:rPr lang="id-ID" sz="2800" dirty="0"/>
              <a:t>Listrik Indonesia;</a:t>
            </a:r>
          </a:p>
        </p:txBody>
      </p:sp>
    </p:spTree>
    <p:extLst>
      <p:ext uri="{BB962C8B-B14F-4D97-AF65-F5344CB8AC3E}">
        <p14:creationId xmlns:p14="http://schemas.microsoft.com/office/powerpoint/2010/main" xmlns="" val="401782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19" y="1700808"/>
            <a:ext cx="871443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dirty="0" smtClean="0"/>
              <a:t>-  </a:t>
            </a:r>
            <a:r>
              <a:rPr lang="id-ID" sz="2800" b="1" dirty="0" smtClean="0"/>
              <a:t>Tegangan </a:t>
            </a:r>
            <a:r>
              <a:rPr lang="id-ID" sz="2800" b="1" dirty="0"/>
              <a:t>menengah </a:t>
            </a:r>
            <a:r>
              <a:rPr lang="id-ID" sz="2800" dirty="0"/>
              <a:t>adalah tegangan sistem di atas 1.000 </a:t>
            </a:r>
            <a:endParaRPr lang="id-ID" sz="2800" dirty="0" smtClean="0"/>
          </a:p>
          <a:p>
            <a:pPr lvl="0"/>
            <a:r>
              <a:rPr lang="id-ID" sz="2800" dirty="0"/>
              <a:t> </a:t>
            </a:r>
            <a:r>
              <a:rPr lang="id-ID" sz="2800" dirty="0" smtClean="0"/>
              <a:t>   (</a:t>
            </a:r>
            <a:r>
              <a:rPr lang="id-ID" sz="2800" dirty="0"/>
              <a:t>seribu) volt </a:t>
            </a:r>
            <a:r>
              <a:rPr lang="id-ID" sz="2800" dirty="0" smtClean="0"/>
              <a:t>sampai dengan </a:t>
            </a:r>
            <a:r>
              <a:rPr lang="id-ID" sz="2800" dirty="0"/>
              <a:t>35.000 (tiga puluh lima ribu) volt </a:t>
            </a:r>
            <a:endParaRPr lang="id-ID" sz="2800" dirty="0" smtClean="0"/>
          </a:p>
          <a:p>
            <a:pPr lvl="0"/>
            <a:r>
              <a:rPr lang="id-ID" sz="2800" dirty="0"/>
              <a:t> </a:t>
            </a:r>
            <a:r>
              <a:rPr lang="id-ID" sz="2800" dirty="0" smtClean="0"/>
              <a:t>    sesuai </a:t>
            </a:r>
            <a:r>
              <a:rPr lang="id-ID" sz="2800" dirty="0"/>
              <a:t>Standar Listrik Indonesia</a:t>
            </a:r>
            <a:r>
              <a:rPr lang="id-ID" sz="2800" dirty="0" smtClean="0"/>
              <a:t>;</a:t>
            </a:r>
          </a:p>
          <a:p>
            <a:pPr lvl="0"/>
            <a:endParaRPr lang="id-ID" sz="2800" dirty="0"/>
          </a:p>
          <a:p>
            <a:r>
              <a:rPr lang="id-ID" sz="2800" dirty="0"/>
              <a:t>– </a:t>
            </a:r>
            <a:r>
              <a:rPr lang="id-ID" sz="2800" dirty="0" smtClean="0"/>
              <a:t> </a:t>
            </a:r>
            <a:r>
              <a:rPr lang="id-ID" sz="2800" b="1" dirty="0" smtClean="0"/>
              <a:t>Tegangan </a:t>
            </a:r>
            <a:r>
              <a:rPr lang="id-ID" sz="2800" b="1" dirty="0"/>
              <a:t>rendah </a:t>
            </a:r>
            <a:r>
              <a:rPr lang="id-ID" sz="2800" dirty="0"/>
              <a:t>adalah tegangan sistem di atas 100 </a:t>
            </a:r>
            <a:r>
              <a:rPr lang="id-ID" sz="2800" dirty="0" smtClean="0"/>
              <a:t> 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 (</a:t>
            </a:r>
            <a:r>
              <a:rPr lang="id-ID" sz="2800" dirty="0"/>
              <a:t>seratus)  </a:t>
            </a:r>
            <a:r>
              <a:rPr lang="id-ID" sz="2800" dirty="0" smtClean="0"/>
              <a:t>volt sampai dengan </a:t>
            </a:r>
            <a:r>
              <a:rPr lang="id-ID" sz="2800" dirty="0"/>
              <a:t>1.000 (seribu) volt sesuai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 Standar </a:t>
            </a:r>
            <a:r>
              <a:rPr lang="id-ID" sz="2800" dirty="0"/>
              <a:t>Listrik </a:t>
            </a:r>
            <a:r>
              <a:rPr lang="id-ID" sz="2800" dirty="0" smtClean="0"/>
              <a:t>Indonesia</a:t>
            </a:r>
            <a:r>
              <a:rPr lang="id-ID" sz="28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xmlns="" val="340128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9595" y="620688"/>
            <a:ext cx="87129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b="1" dirty="0"/>
              <a:t>Alat pembatas </a:t>
            </a:r>
            <a:r>
              <a:rPr lang="id-ID" sz="2800" dirty="0"/>
              <a:t>adalah alat milik pengusaha yang merupakan pembatasan </a:t>
            </a:r>
            <a:r>
              <a:rPr lang="id-ID" sz="2800" dirty="0" smtClean="0"/>
              <a:t>daya atau </a:t>
            </a:r>
            <a:r>
              <a:rPr lang="id-ID" sz="2800" dirty="0"/>
              <a:t>tenaga listrik yang dipakai pelanggan</a:t>
            </a:r>
            <a:r>
              <a:rPr lang="id-ID" sz="2800" dirty="0" smtClean="0"/>
              <a:t>;</a:t>
            </a:r>
          </a:p>
          <a:p>
            <a:pPr lvl="0"/>
            <a:endParaRPr lang="id-ID" sz="2800" dirty="0"/>
          </a:p>
          <a:p>
            <a:pPr lvl="0"/>
            <a:r>
              <a:rPr lang="id-ID" sz="2800" b="1" dirty="0"/>
              <a:t>Alat pengukur </a:t>
            </a:r>
            <a:r>
              <a:rPr lang="id-ID" sz="2800" dirty="0"/>
              <a:t>adalah alat milik pengusaha yang merupakan bagian SL </a:t>
            </a:r>
            <a:r>
              <a:rPr lang="id-ID" sz="2800" dirty="0" smtClean="0"/>
              <a:t>tegangan rendah </a:t>
            </a:r>
            <a:r>
              <a:rPr lang="id-ID" sz="2800" dirty="0"/>
              <a:t>atau tegangan menengah atau tegangan tinggi atau tegangan ekstra </a:t>
            </a:r>
            <a:r>
              <a:rPr lang="id-ID" sz="2800" dirty="0" smtClean="0"/>
              <a:t>tinggi</a:t>
            </a:r>
            <a:r>
              <a:rPr lang="id-ID" sz="2800" dirty="0"/>
              <a:t> </a:t>
            </a:r>
            <a:r>
              <a:rPr lang="id-ID" sz="2800" dirty="0" smtClean="0"/>
              <a:t>untuk </a:t>
            </a:r>
            <a:r>
              <a:rPr lang="id-ID" sz="2800" dirty="0"/>
              <a:t>pengukuran daya atau tegangan listrik dan energi yang digunakan </a:t>
            </a:r>
            <a:r>
              <a:rPr lang="id-ID" sz="2800" dirty="0" smtClean="0"/>
              <a:t>pelanggan; Instalasi </a:t>
            </a:r>
            <a:r>
              <a:rPr lang="id-ID" sz="2800" dirty="0"/>
              <a:t>pengusaha adalah instalasi ketenagalistrikan milik atau yang </a:t>
            </a:r>
            <a:r>
              <a:rPr lang="id-ID" sz="2800" dirty="0" smtClean="0"/>
              <a:t>dikuasai pelanggan </a:t>
            </a:r>
            <a:r>
              <a:rPr lang="id-ID" sz="2800" dirty="0"/>
              <a:t>sesudah alat pembatas dan atau alat pengukur;</a:t>
            </a:r>
          </a:p>
        </p:txBody>
      </p:sp>
    </p:spTree>
    <p:extLst>
      <p:ext uri="{BB962C8B-B14F-4D97-AF65-F5344CB8AC3E}">
        <p14:creationId xmlns:p14="http://schemas.microsoft.com/office/powerpoint/2010/main" xmlns="" val="101575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874" y="692696"/>
            <a:ext cx="89644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id-ID" sz="2800" dirty="0"/>
              <a:t>Instalasi pelanggan adalah instalasi ketenagalistrikan milik atau yang </a:t>
            </a:r>
            <a:r>
              <a:rPr lang="id-ID" sz="2800" dirty="0" smtClean="0"/>
              <a:t>dikuasai pelanggan </a:t>
            </a:r>
            <a:r>
              <a:rPr lang="id-ID" sz="2800" dirty="0"/>
              <a:t>sesudah alat pembatas dan atau alat pengukur;</a:t>
            </a:r>
          </a:p>
          <a:p>
            <a:pPr lvl="0"/>
            <a:r>
              <a:rPr lang="id-ID" sz="2800" dirty="0"/>
              <a:t>Mutu tenaga listrik yang disalurkan pengusaha harus memenuhi </a:t>
            </a:r>
            <a:r>
              <a:rPr lang="id-ID" sz="2800" dirty="0" smtClean="0"/>
              <a:t>persyaratan sebagai </a:t>
            </a:r>
            <a:r>
              <a:rPr lang="id-ID" sz="2800" dirty="0"/>
              <a:t>berikut</a:t>
            </a:r>
            <a:r>
              <a:rPr lang="id-ID" sz="2800" dirty="0" smtClean="0"/>
              <a:t>:</a:t>
            </a:r>
          </a:p>
          <a:p>
            <a:pPr lvl="0"/>
            <a:endParaRPr lang="id-ID" sz="2800" dirty="0"/>
          </a:p>
          <a:p>
            <a:r>
              <a:rPr lang="id-ID" sz="2800" dirty="0"/>
              <a:t>– Tenaga listrik arus bolak-balik yang disalurkan baik fase tunggal,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 maupun fase tiga </a:t>
            </a:r>
            <a:r>
              <a:rPr lang="id-ID" sz="2800" dirty="0"/>
              <a:t>dengan frekuensi 50 (lima puluh) Hertz.</a:t>
            </a:r>
          </a:p>
        </p:txBody>
      </p:sp>
    </p:spTree>
    <p:extLst>
      <p:ext uri="{BB962C8B-B14F-4D97-AF65-F5344CB8AC3E}">
        <p14:creationId xmlns:p14="http://schemas.microsoft.com/office/powerpoint/2010/main" xmlns="" val="77960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9614" y="83671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/>
              <a:t>– </a:t>
            </a:r>
            <a:r>
              <a:rPr lang="id-ID" sz="2800" dirty="0"/>
              <a:t>Pada jaringan tegangan rendah untuk fase tunggal dengan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tegangan nominal antara </a:t>
            </a:r>
            <a:r>
              <a:rPr lang="id-ID" sz="2800" dirty="0"/>
              <a:t>fase dengan penghantar nol adalah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220 volt dan untuk </a:t>
            </a:r>
            <a:r>
              <a:rPr lang="id-ID" sz="2800" dirty="0"/>
              <a:t>fase tiga tegangan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antarfase </a:t>
            </a:r>
            <a:r>
              <a:rPr lang="id-ID" sz="2800" dirty="0"/>
              <a:t>adalah </a:t>
            </a:r>
            <a:r>
              <a:rPr lang="id-ID" sz="2800" dirty="0" smtClean="0"/>
              <a:t>380  </a:t>
            </a:r>
            <a:r>
              <a:rPr lang="id-ID" sz="2800" dirty="0"/>
              <a:t>volt</a:t>
            </a:r>
            <a:r>
              <a:rPr lang="id-ID" sz="2800" dirty="0" smtClean="0"/>
              <a:t>.</a:t>
            </a:r>
          </a:p>
          <a:p>
            <a:endParaRPr lang="id-ID" sz="2800" dirty="0"/>
          </a:p>
          <a:p>
            <a:r>
              <a:rPr lang="id-ID" sz="2800" dirty="0"/>
              <a:t>– Pada jaringan tegangan menengah dengan tegangan nominal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6.000 </a:t>
            </a:r>
            <a:r>
              <a:rPr lang="id-ID" sz="2800" dirty="0"/>
              <a:t>(</a:t>
            </a:r>
            <a:r>
              <a:rPr lang="id-ID" sz="2800" dirty="0" smtClean="0"/>
              <a:t>enam ribu</a:t>
            </a:r>
            <a:r>
              <a:rPr lang="id-ID" sz="2800" dirty="0"/>
              <a:t>) volt tiga fase tiga kawat 20.000 (dua puluh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ribu</a:t>
            </a:r>
            <a:r>
              <a:rPr lang="id-ID" sz="2800" dirty="0"/>
              <a:t>) volt tiga fase kawat </a:t>
            </a:r>
            <a:r>
              <a:rPr lang="id-ID" sz="2800" dirty="0" smtClean="0"/>
              <a:t>atau empat </a:t>
            </a:r>
            <a:r>
              <a:rPr lang="id-ID" sz="2800" dirty="0"/>
              <a:t>kawat dan 35.000 (tiga </a:t>
            </a:r>
            <a:endParaRPr lang="id-ID" sz="2800" dirty="0" smtClean="0"/>
          </a:p>
          <a:p>
            <a:r>
              <a:rPr lang="id-ID" sz="2800" dirty="0"/>
              <a:t> </a:t>
            </a:r>
            <a:r>
              <a:rPr lang="id-ID" sz="2800" dirty="0" smtClean="0"/>
              <a:t>  puluh </a:t>
            </a:r>
            <a:r>
              <a:rPr lang="id-ID" sz="2800" dirty="0"/>
              <a:t>lima ribu) volt tiga fase tiga kawat </a:t>
            </a:r>
            <a:r>
              <a:rPr lang="id-ID" sz="2800" dirty="0" smtClean="0"/>
              <a:t>atau fase </a:t>
            </a:r>
            <a:r>
              <a:rPr lang="id-ID" sz="2800" dirty="0"/>
              <a:t>empat kawat </a:t>
            </a:r>
            <a:r>
              <a:rPr lang="id-ID" sz="2800" dirty="0" smtClean="0"/>
              <a:t>    </a:t>
            </a:r>
          </a:p>
          <a:p>
            <a:r>
              <a:rPr lang="id-ID" sz="2800" dirty="0"/>
              <a:t> </a:t>
            </a:r>
            <a:r>
              <a:rPr lang="id-ID" sz="2800" dirty="0" smtClean="0"/>
              <a:t>  antarfase</a:t>
            </a:r>
            <a:r>
              <a:rPr lang="id-ID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16210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764704"/>
            <a:ext cx="82454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/>
              <a:t>Variasi tegangan yang diperbolehkan maksimum 5% (lima perseratus) di </a:t>
            </a:r>
            <a:r>
              <a:rPr lang="id-ID" sz="2800" dirty="0" smtClean="0"/>
              <a:t>atas dan </a:t>
            </a:r>
            <a:r>
              <a:rPr lang="id-ID" sz="2800" dirty="0"/>
              <a:t>10% (sepuluh perseratus) di bawah tegangan </a:t>
            </a:r>
            <a:r>
              <a:rPr lang="id-ID" sz="2800" dirty="0" smtClean="0"/>
              <a:t>nominal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xmlns="" val="45415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458112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dirty="0" smtClean="0"/>
              <a:t>Terima Kasih</a:t>
            </a:r>
            <a:endParaRPr lang="id-ID" sz="4000" dirty="0"/>
          </a:p>
        </p:txBody>
      </p:sp>
    </p:spTree>
    <p:extLst>
      <p:ext uri="{BB962C8B-B14F-4D97-AF65-F5344CB8AC3E}">
        <p14:creationId xmlns:p14="http://schemas.microsoft.com/office/powerpoint/2010/main" xmlns="" val="3936539224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1001</TotalTime>
  <Words>2044</Words>
  <Application>Microsoft Office PowerPoint</Application>
  <PresentationFormat>On-screen Show (4:3)</PresentationFormat>
  <Paragraphs>195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Horizon</vt:lpstr>
      <vt:lpstr>NewsPrint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Brothers</cp:lastModifiedBy>
  <cp:revision>51</cp:revision>
  <dcterms:created xsi:type="dcterms:W3CDTF">2015-06-15T01:56:12Z</dcterms:created>
  <dcterms:modified xsi:type="dcterms:W3CDTF">2017-07-27T04:55:14Z</dcterms:modified>
</cp:coreProperties>
</file>