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1" r:id="rId26"/>
    <p:sldId id="282" r:id="rId27"/>
    <p:sldId id="283" r:id="rId28"/>
    <p:sldId id="284" r:id="rId29"/>
    <p:sldId id="287" r:id="rId30"/>
    <p:sldId id="285" r:id="rId31"/>
    <p:sldId id="286" r:id="rId3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52736"/>
          </a:xfrm>
        </p:spPr>
        <p:txBody>
          <a:bodyPr/>
          <a:lstStyle>
            <a:lvl1pPr>
              <a:defRPr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edit 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9799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5900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4140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778"/>
            <a:ext cx="9144000" cy="1052736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8738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371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782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8806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536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587EC-4A3E-4030-BABC-5E0C0236501C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1001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6778"/>
            <a:ext cx="9144000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ko-KR" dirty="0"/>
              <a:t> Click to edit Master title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587EC-4A3E-4030-BABC-5E0C0236501C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B9519-C8B1-4E82-966F-744A36AA8B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888432" y="3789040"/>
            <a:ext cx="543609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Pertemuan</a:t>
            </a:r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14 dan 15</a:t>
            </a:r>
            <a:endParaRPr kumimoji="0" lang="en-US" altLang="ko-KR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2267744" y="2636912"/>
            <a:ext cx="684076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SISTEM PENDUKUNG PENGAMBILAN KEPUTUSAN</a:t>
            </a: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Sistem</a:t>
            </a:r>
            <a:r>
              <a:rPr lang="en-US" altLang="ko-KR" sz="3200" dirty="0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Pendukung</a:t>
            </a:r>
            <a:r>
              <a:rPr lang="en-US" altLang="ko-KR" sz="3200" dirty="0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 Keputusan</a:t>
            </a:r>
            <a:endParaRPr lang="ko-KR" altLang="en-US" sz="3200" dirty="0">
              <a:solidFill>
                <a:schemeClr val="accent6">
                  <a:lumMod val="7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075240" cy="4525963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Mengapa</a:t>
            </a:r>
            <a:r>
              <a:rPr lang="en-US" sz="2400" dirty="0"/>
              <a:t> </a:t>
            </a:r>
            <a:r>
              <a:rPr lang="en-US" sz="2400" dirty="0" err="1"/>
              <a:t>manajemen</a:t>
            </a:r>
            <a:r>
              <a:rPr lang="en-US" sz="2400" dirty="0"/>
              <a:t> </a:t>
            </a:r>
            <a:r>
              <a:rPr lang="en-US" sz="2400" dirty="0" err="1"/>
              <a:t>membutuhkan</a:t>
            </a:r>
            <a:r>
              <a:rPr lang="en-US" sz="2400" dirty="0"/>
              <a:t> 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SIM?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Ada </a:t>
            </a:r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alasan</a:t>
            </a:r>
            <a:r>
              <a:rPr lang="en-US" sz="2400" dirty="0"/>
              <a:t> </a:t>
            </a:r>
            <a:r>
              <a:rPr lang="en-US" sz="2400" dirty="0" err="1"/>
              <a:t>mengapa</a:t>
            </a:r>
            <a:r>
              <a:rPr lang="en-US" sz="2400" dirty="0"/>
              <a:t> </a:t>
            </a:r>
            <a:r>
              <a:rPr lang="en-US" sz="2400" dirty="0" err="1"/>
              <a:t>manajemen</a:t>
            </a:r>
            <a:r>
              <a:rPr lang="en-US" sz="2400" dirty="0"/>
              <a:t> </a:t>
            </a:r>
            <a:r>
              <a:rPr lang="en-US" sz="2400" dirty="0" err="1"/>
              <a:t>membutuhkan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system </a:t>
            </a:r>
            <a:r>
              <a:rPr lang="en-US" sz="2400" dirty="0" err="1"/>
              <a:t>pendukung</a:t>
            </a:r>
            <a:r>
              <a:rPr lang="en-US" sz="2400" dirty="0"/>
              <a:t> yang </a:t>
            </a:r>
            <a:r>
              <a:rPr lang="en-US" sz="2400" dirty="0" err="1"/>
              <a:t>mampu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meningkatkan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keputusannya</a:t>
            </a:r>
            <a:r>
              <a:rPr lang="en-US" sz="2400" dirty="0"/>
              <a:t>, </a:t>
            </a:r>
            <a:r>
              <a:rPr lang="en-US" sz="2400" dirty="0" err="1"/>
              <a:t>yaitu</a:t>
            </a:r>
            <a:r>
              <a:rPr lang="en-US" sz="2400" dirty="0"/>
              <a:t>: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/>
              <a:t>Keputusan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membangun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yang </a:t>
            </a:r>
            <a:r>
              <a:rPr lang="en-US" sz="2400" dirty="0" err="1"/>
              <a:t>dapat</a:t>
            </a:r>
            <a:r>
              <a:rPr lang="en-US" sz="2400" dirty="0"/>
              <a:t>        </a:t>
            </a:r>
            <a:r>
              <a:rPr lang="en-US" sz="2400" dirty="0" err="1"/>
              <a:t>memenuhi</a:t>
            </a:r>
            <a:r>
              <a:rPr lang="en-US" sz="2400" dirty="0"/>
              <a:t> </a:t>
            </a:r>
            <a:r>
              <a:rPr lang="en-US" sz="2400" dirty="0" err="1"/>
              <a:t>kebutuhan</a:t>
            </a:r>
            <a:r>
              <a:rPr lang="en-US" sz="2400" dirty="0"/>
              <a:t> </a:t>
            </a:r>
            <a:r>
              <a:rPr lang="en-US" sz="2400" dirty="0" err="1"/>
              <a:t>manajemen</a:t>
            </a:r>
            <a:r>
              <a:rPr lang="en-US" sz="2400" dirty="0"/>
              <a:t> </a:t>
            </a:r>
            <a:r>
              <a:rPr lang="en-US" sz="2400" dirty="0" err="1"/>
              <a:t>tingkat</a:t>
            </a:r>
            <a:r>
              <a:rPr lang="en-US" sz="2400" dirty="0"/>
              <a:t> </a:t>
            </a:r>
            <a:r>
              <a:rPr lang="en-US" sz="2400" dirty="0" err="1"/>
              <a:t>atas</a:t>
            </a:r>
            <a:r>
              <a:rPr lang="en-US" sz="2400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 err="1"/>
              <a:t>Kebutuhan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  </a:t>
            </a:r>
            <a:r>
              <a:rPr lang="en-US" sz="2400" dirty="0" err="1"/>
              <a:t>menciptakan</a:t>
            </a:r>
            <a:r>
              <a:rPr lang="en-US" sz="2400" dirty="0"/>
              <a:t>  </a:t>
            </a:r>
            <a:r>
              <a:rPr lang="en-US" sz="2400" dirty="0" err="1"/>
              <a:t>pelaporan</a:t>
            </a:r>
            <a:r>
              <a:rPr lang="en-US" sz="2400" dirty="0"/>
              <a:t>  dan  proses       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    </a:t>
            </a: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yang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arti</a:t>
            </a:r>
            <a:r>
              <a:rPr lang="en-US" sz="2400" dirty="0"/>
              <a:t> (</a:t>
            </a:r>
            <a:r>
              <a:rPr lang="en-US" sz="2400" dirty="0" err="1"/>
              <a:t>makna</a:t>
            </a:r>
            <a:r>
              <a:rPr lang="en-US" sz="2400" dirty="0"/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Sistem</a:t>
            </a:r>
            <a:r>
              <a:rPr lang="en-US" altLang="ko-KR" sz="3200" dirty="0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Pendukung</a:t>
            </a:r>
            <a:r>
              <a:rPr lang="en-US" altLang="ko-KR" sz="3200" dirty="0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 Keputusan</a:t>
            </a:r>
            <a:endParaRPr lang="ko-KR" altLang="en-US" sz="3200" dirty="0">
              <a:solidFill>
                <a:schemeClr val="accent6">
                  <a:lumMod val="7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merupakan</a:t>
            </a:r>
            <a:r>
              <a:rPr lang="en-US" sz="2400" dirty="0"/>
              <a:t> proses </a:t>
            </a:r>
            <a:r>
              <a:rPr lang="en-US" sz="2400" dirty="0" err="1"/>
              <a:t>pemilihan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alternatif</a:t>
            </a:r>
            <a:r>
              <a:rPr lang="en-US" sz="2400" dirty="0"/>
              <a:t> </a:t>
            </a:r>
            <a:r>
              <a:rPr lang="en-US" sz="2400" dirty="0" err="1"/>
              <a:t>tindakan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mencapai</a:t>
            </a:r>
            <a:r>
              <a:rPr lang="en-US" sz="2400" dirty="0"/>
              <a:t> </a:t>
            </a:r>
            <a:r>
              <a:rPr lang="en-US" sz="2400" dirty="0" err="1"/>
              <a:t>tujuan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sasaran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tertentu</a:t>
            </a:r>
            <a:r>
              <a:rPr lang="en-US" sz="2400" dirty="0"/>
              <a:t>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pendekatan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sistematis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</a:t>
            </a:r>
            <a:r>
              <a:rPr lang="en-US" sz="2400" dirty="0" err="1"/>
              <a:t>permasalahan</a:t>
            </a:r>
            <a:r>
              <a:rPr lang="en-US" sz="2400" dirty="0"/>
              <a:t> </a:t>
            </a:r>
            <a:r>
              <a:rPr lang="en-US" sz="2400" dirty="0" err="1"/>
              <a:t>melalui</a:t>
            </a:r>
            <a:r>
              <a:rPr lang="en-US" sz="2400" dirty="0"/>
              <a:t> proses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pengumpulan</a:t>
            </a:r>
            <a:r>
              <a:rPr lang="en-US" sz="2400" dirty="0"/>
              <a:t> data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  <a:r>
              <a:rPr lang="en-US" sz="2400" dirty="0" err="1"/>
              <a:t>ditambah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faktor</a:t>
            </a:r>
            <a:r>
              <a:rPr lang="en-US" sz="2400" dirty="0"/>
              <a:t> – </a:t>
            </a:r>
            <a:r>
              <a:rPr lang="en-US" sz="2400" dirty="0" err="1"/>
              <a:t>faktor</a:t>
            </a:r>
            <a:r>
              <a:rPr lang="en-US" sz="2400" dirty="0"/>
              <a:t> yang </a:t>
            </a:r>
            <a:r>
              <a:rPr lang="en-US" sz="2400" dirty="0" err="1"/>
              <a:t>perlu</a:t>
            </a:r>
            <a:r>
              <a:rPr lang="en-US" sz="2400" dirty="0"/>
              <a:t> </a:t>
            </a:r>
            <a:r>
              <a:rPr lang="en-US" sz="2400" dirty="0" err="1"/>
              <a:t>dipertimbangkan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49100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Sistem</a:t>
            </a:r>
            <a:r>
              <a:rPr lang="en-US" altLang="ko-KR" sz="3200" dirty="0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Pendukung</a:t>
            </a:r>
            <a:r>
              <a:rPr lang="en-US" altLang="ko-KR" sz="3200" dirty="0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 Keputusan</a:t>
            </a:r>
            <a:endParaRPr lang="ko-KR" altLang="en-US" sz="3200" dirty="0">
              <a:solidFill>
                <a:schemeClr val="accent6">
                  <a:lumMod val="7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Menurut</a:t>
            </a:r>
            <a:r>
              <a:rPr lang="en-US" sz="2400" dirty="0"/>
              <a:t> Herbert A. Simon (Kadarsah,2002:15-16)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tahap</a:t>
            </a:r>
            <a:r>
              <a:rPr lang="en-US" sz="2400" dirty="0"/>
              <a:t> – </a:t>
            </a:r>
            <a:r>
              <a:rPr lang="en-US" sz="2400" dirty="0" err="1"/>
              <a:t>tahap</a:t>
            </a:r>
            <a:r>
              <a:rPr lang="en-US" sz="2400" dirty="0"/>
              <a:t> yang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dilalui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proses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pengambilan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berikut</a:t>
            </a:r>
            <a:r>
              <a:rPr lang="en-US" sz="2400" dirty="0"/>
              <a:t> :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2400" dirty="0" err="1"/>
              <a:t>Tahap</a:t>
            </a:r>
            <a:r>
              <a:rPr lang="en-US" sz="2400" dirty="0"/>
              <a:t> </a:t>
            </a:r>
            <a:r>
              <a:rPr lang="en-US" sz="2400" dirty="0" err="1"/>
              <a:t>pemahaman</a:t>
            </a:r>
            <a:endParaRPr lang="en-US" sz="2400" dirty="0"/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2400" dirty="0" err="1"/>
              <a:t>Tahap</a:t>
            </a:r>
            <a:r>
              <a:rPr lang="en-US" sz="2400" dirty="0"/>
              <a:t> </a:t>
            </a:r>
            <a:r>
              <a:rPr lang="en-US" sz="2400" dirty="0" err="1"/>
              <a:t>perancangan</a:t>
            </a:r>
            <a:endParaRPr lang="en-US" sz="2400" dirty="0"/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2400" dirty="0" err="1"/>
              <a:t>Tahap</a:t>
            </a:r>
            <a:r>
              <a:rPr lang="en-US" sz="2400" dirty="0"/>
              <a:t> </a:t>
            </a:r>
            <a:r>
              <a:rPr lang="en-US" sz="2400" dirty="0" err="1"/>
              <a:t>pemilihan</a:t>
            </a:r>
            <a:endParaRPr lang="en-US" sz="2400" dirty="0"/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+mj-lt"/>
              <a:buAutoNum type="arabicParenR"/>
            </a:pPr>
            <a:r>
              <a:rPr lang="en-US" sz="2400" dirty="0" err="1"/>
              <a:t>Tahap</a:t>
            </a:r>
            <a:r>
              <a:rPr lang="en-US" sz="2400" dirty="0"/>
              <a:t> </a:t>
            </a:r>
            <a:r>
              <a:rPr lang="en-US" sz="2400" dirty="0" err="1"/>
              <a:t>implementasi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59598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Sistem</a:t>
            </a:r>
            <a:r>
              <a:rPr lang="en-US" altLang="ko-KR" sz="3200" dirty="0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Pendukung</a:t>
            </a:r>
            <a:r>
              <a:rPr lang="en-US" altLang="ko-KR" sz="3200" dirty="0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 Keputusan</a:t>
            </a:r>
            <a:endParaRPr lang="ko-KR" altLang="en-US" sz="3200" dirty="0">
              <a:solidFill>
                <a:schemeClr val="accent6">
                  <a:lumMod val="7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Tahap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pemahaman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Tahap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merupakan</a:t>
            </a:r>
            <a:r>
              <a:rPr lang="en-US" sz="2400" dirty="0"/>
              <a:t> proses </a:t>
            </a:r>
            <a:r>
              <a:rPr lang="en-US" sz="2400" dirty="0" err="1"/>
              <a:t>penelusuran</a:t>
            </a:r>
            <a:r>
              <a:rPr lang="en-US" sz="2400" dirty="0"/>
              <a:t> dan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pendeteksian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lingkup</a:t>
            </a:r>
            <a:r>
              <a:rPr lang="en-US" sz="2400" dirty="0"/>
              <a:t> </a:t>
            </a:r>
            <a:r>
              <a:rPr lang="en-US" sz="2400" dirty="0" err="1"/>
              <a:t>problematika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proses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pengenalan</a:t>
            </a:r>
            <a:r>
              <a:rPr lang="en-US" sz="2400" dirty="0"/>
              <a:t> </a:t>
            </a:r>
            <a:r>
              <a:rPr lang="en-US" sz="2400" dirty="0" err="1"/>
              <a:t>masalah</a:t>
            </a:r>
            <a:r>
              <a:rPr lang="en-US" sz="2400" dirty="0"/>
              <a:t>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Data </a:t>
            </a:r>
            <a:r>
              <a:rPr lang="en-US" sz="2400" dirty="0" err="1"/>
              <a:t>masukan</a:t>
            </a:r>
            <a:r>
              <a:rPr lang="en-US" sz="2400" dirty="0"/>
              <a:t> </a:t>
            </a:r>
            <a:r>
              <a:rPr lang="en-US" sz="2400" dirty="0" err="1"/>
              <a:t>diperoleh</a:t>
            </a:r>
            <a:r>
              <a:rPr lang="en-US" sz="2400" dirty="0"/>
              <a:t>, </a:t>
            </a:r>
            <a:r>
              <a:rPr lang="en-US" sz="2400" dirty="0" err="1"/>
              <a:t>diproses</a:t>
            </a:r>
            <a:r>
              <a:rPr lang="en-US" sz="2400" dirty="0"/>
              <a:t> dan </a:t>
            </a:r>
            <a:r>
              <a:rPr lang="en-US" sz="2400" dirty="0" err="1"/>
              <a:t>diuji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rangka</a:t>
            </a:r>
            <a:r>
              <a:rPr lang="en-US" sz="2400" dirty="0"/>
              <a:t> </a:t>
            </a:r>
            <a:r>
              <a:rPr lang="en-US" sz="2400" dirty="0" err="1"/>
              <a:t>mengidentifikasikan</a:t>
            </a:r>
            <a:r>
              <a:rPr lang="en-US" sz="2400" dirty="0"/>
              <a:t> </a:t>
            </a:r>
            <a:r>
              <a:rPr lang="en-US" sz="2400" dirty="0" err="1"/>
              <a:t>masalah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02018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Sistem</a:t>
            </a:r>
            <a:r>
              <a:rPr lang="en-US" altLang="ko-KR" sz="3200" dirty="0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 </a:t>
            </a:r>
            <a:r>
              <a:rPr lang="en-US" altLang="ko-KR" sz="3200" dirty="0" err="1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Pendukung</a:t>
            </a:r>
            <a:r>
              <a:rPr lang="en-US" altLang="ko-KR" sz="3200" dirty="0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 Keputusan</a:t>
            </a:r>
            <a:endParaRPr lang="ko-KR" altLang="en-US" sz="3200" dirty="0">
              <a:solidFill>
                <a:schemeClr val="accent6">
                  <a:lumMod val="7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Tahap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perancangan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Tahap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merupakan</a:t>
            </a:r>
            <a:r>
              <a:rPr lang="en-US" sz="2400" dirty="0"/>
              <a:t> proses </a:t>
            </a:r>
            <a:r>
              <a:rPr lang="en-US" sz="2400" dirty="0" err="1"/>
              <a:t>pengembangan</a:t>
            </a:r>
            <a:r>
              <a:rPr lang="en-US" sz="2400" dirty="0"/>
              <a:t> dan    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pencarian</a:t>
            </a:r>
            <a:r>
              <a:rPr lang="en-US" sz="2400" dirty="0"/>
              <a:t> </a:t>
            </a:r>
            <a:r>
              <a:rPr lang="en-US" sz="2400" dirty="0" err="1"/>
              <a:t>alternatif</a:t>
            </a:r>
            <a:r>
              <a:rPr lang="en-US" sz="2400" dirty="0"/>
              <a:t> </a:t>
            </a:r>
            <a:r>
              <a:rPr lang="en-US" sz="2400" dirty="0" err="1"/>
              <a:t>tindakan</a:t>
            </a:r>
            <a:r>
              <a:rPr lang="en-US" sz="2400" dirty="0"/>
              <a:t>/</a:t>
            </a:r>
            <a:r>
              <a:rPr lang="en-US" sz="2400" dirty="0" err="1"/>
              <a:t>solusi</a:t>
            </a:r>
            <a:r>
              <a:rPr lang="en-US" sz="2400" dirty="0"/>
              <a:t> yang </a:t>
            </a:r>
            <a:r>
              <a:rPr lang="en-US" sz="2400" dirty="0" err="1"/>
              <a:t>dapat</a:t>
            </a:r>
            <a:r>
              <a:rPr lang="en-US" sz="2400" dirty="0"/>
              <a:t>      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diambil</a:t>
            </a:r>
            <a:r>
              <a:rPr lang="en-US" sz="2400" dirty="0"/>
              <a:t>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Proses </a:t>
            </a:r>
            <a:r>
              <a:rPr lang="en-US" sz="2400" dirty="0" err="1"/>
              <a:t>tersebut</a:t>
            </a:r>
            <a:r>
              <a:rPr lang="en-US" sz="2400" dirty="0"/>
              <a:t>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representasi</a:t>
            </a:r>
            <a:r>
              <a:rPr lang="en-US" sz="2400" dirty="0"/>
              <a:t> </a:t>
            </a:r>
            <a:r>
              <a:rPr lang="en-US" sz="2400" dirty="0" err="1"/>
              <a:t>kejadian</a:t>
            </a:r>
            <a:r>
              <a:rPr lang="en-US" sz="2400" dirty="0"/>
              <a:t>    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nyata</a:t>
            </a:r>
            <a:r>
              <a:rPr lang="en-US" sz="2400" dirty="0"/>
              <a:t> yang </a:t>
            </a:r>
            <a:r>
              <a:rPr lang="en-US" sz="2400" dirty="0" err="1"/>
              <a:t>disederhanakan</a:t>
            </a:r>
            <a:r>
              <a:rPr lang="en-US" sz="2400" dirty="0"/>
              <a:t>,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diperlukan</a:t>
            </a:r>
            <a:r>
              <a:rPr lang="en-US" sz="2400" dirty="0"/>
              <a:t>    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/>
              <a:t>proses </a:t>
            </a:r>
            <a:r>
              <a:rPr lang="en-US" sz="2400" dirty="0" err="1"/>
              <a:t>validasi</a:t>
            </a:r>
            <a:r>
              <a:rPr lang="en-US" sz="2400" dirty="0"/>
              <a:t> dan </a:t>
            </a:r>
            <a:r>
              <a:rPr lang="en-US" sz="2400" dirty="0" err="1"/>
              <a:t>vertifikasi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mengetahui</a:t>
            </a:r>
            <a:r>
              <a:rPr lang="en-US" sz="2400" dirty="0"/>
              <a:t>     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keakuratan</a:t>
            </a:r>
            <a:r>
              <a:rPr lang="en-US" sz="2400" dirty="0"/>
              <a:t> model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meneliti</a:t>
            </a:r>
            <a:r>
              <a:rPr lang="en-US" sz="2400" dirty="0"/>
              <a:t> </a:t>
            </a:r>
            <a:r>
              <a:rPr lang="en-US" sz="2400" dirty="0" err="1"/>
              <a:t>masalah</a:t>
            </a:r>
            <a:r>
              <a:rPr lang="en-US" sz="2400" dirty="0"/>
              <a:t> yang </a:t>
            </a:r>
            <a:r>
              <a:rPr lang="en-US" sz="2400" dirty="0" err="1"/>
              <a:t>ada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6409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Pengambilan</a:t>
            </a:r>
            <a:r>
              <a:rPr lang="en-US" altLang="ko-KR" sz="4400" dirty="0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 Keputusan</a:t>
            </a:r>
            <a:endParaRPr lang="ko-KR" altLang="en-US" sz="4400" dirty="0">
              <a:solidFill>
                <a:schemeClr val="accent6">
                  <a:lumMod val="7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Tahap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pemilihan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Tahap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/>
              <a:t>pemilihan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</a:t>
            </a:r>
            <a:r>
              <a:rPr lang="en-US" sz="2400" dirty="0" err="1"/>
              <a:t>diantara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berbagai</a:t>
            </a:r>
            <a:r>
              <a:rPr lang="en-US" sz="2400" dirty="0"/>
              <a:t> </a:t>
            </a:r>
            <a:r>
              <a:rPr lang="en-US" sz="2400" dirty="0" err="1"/>
              <a:t>alternatif</a:t>
            </a:r>
            <a:r>
              <a:rPr lang="en-US" sz="2400" dirty="0"/>
              <a:t> </a:t>
            </a:r>
            <a:r>
              <a:rPr lang="en-US" sz="2400" dirty="0" err="1"/>
              <a:t>solusi</a:t>
            </a:r>
            <a:r>
              <a:rPr lang="en-US" sz="2400" dirty="0"/>
              <a:t> yang </a:t>
            </a:r>
            <a:r>
              <a:rPr lang="en-US" sz="2400" dirty="0" err="1"/>
              <a:t>dimunculkan</a:t>
            </a:r>
            <a:r>
              <a:rPr lang="en-US" sz="2400" dirty="0"/>
              <a:t> pada </a:t>
            </a:r>
            <a:r>
              <a:rPr lang="en-US" sz="2400" dirty="0" err="1"/>
              <a:t>tahap</a:t>
            </a:r>
            <a:r>
              <a:rPr lang="en-US" sz="2400" dirty="0"/>
              <a:t> </a:t>
            </a:r>
            <a:r>
              <a:rPr lang="en-US" sz="2400" dirty="0" err="1"/>
              <a:t>perencanaan</a:t>
            </a:r>
            <a:r>
              <a:rPr lang="en-US" sz="2400" dirty="0"/>
              <a:t> agar </a:t>
            </a:r>
            <a:r>
              <a:rPr lang="en-US" sz="2400" dirty="0" err="1"/>
              <a:t>ditentukan</a:t>
            </a:r>
            <a:r>
              <a:rPr lang="en-US" sz="2400" dirty="0"/>
              <a:t>/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memperhatikan</a:t>
            </a:r>
            <a:r>
              <a:rPr lang="en-US" sz="2400" dirty="0"/>
              <a:t> </a:t>
            </a:r>
            <a:r>
              <a:rPr lang="en-US" sz="2400" dirty="0" err="1"/>
              <a:t>kriteria</a:t>
            </a:r>
            <a:r>
              <a:rPr lang="en-US" sz="2400" dirty="0"/>
              <a:t> – </a:t>
            </a:r>
            <a:r>
              <a:rPr lang="en-US" sz="2400" dirty="0" err="1"/>
              <a:t>kriteria</a:t>
            </a:r>
            <a:r>
              <a:rPr lang="en-US" sz="2400" dirty="0"/>
              <a:t> </a:t>
            </a:r>
            <a:r>
              <a:rPr lang="en-US" sz="2400" dirty="0" err="1"/>
              <a:t>berdasarkan</a:t>
            </a:r>
            <a:r>
              <a:rPr lang="en-US" sz="2400" dirty="0"/>
              <a:t> </a:t>
            </a:r>
            <a:r>
              <a:rPr lang="en-US" sz="2400" dirty="0" err="1"/>
              <a:t>tujuan</a:t>
            </a:r>
            <a:r>
              <a:rPr lang="en-US" sz="2400" dirty="0"/>
              <a:t> yang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dicapai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1531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400" dirty="0" err="1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Pengambilan</a:t>
            </a:r>
            <a:r>
              <a:rPr lang="en-US" altLang="ko-KR" sz="4400" dirty="0">
                <a:solidFill>
                  <a:schemeClr val="accent6">
                    <a:lumMod val="75000"/>
                  </a:schemeClr>
                </a:solidFill>
                <a:ea typeface="Arial Unicode MS" pitchFamily="50" charset="-127"/>
              </a:rPr>
              <a:t> Keputusan</a:t>
            </a:r>
            <a:endParaRPr lang="ko-KR" altLang="en-US" sz="4400" dirty="0">
              <a:solidFill>
                <a:schemeClr val="accent6">
                  <a:lumMod val="75000"/>
                </a:schemeClr>
              </a:solidFill>
              <a:ea typeface="Arial Unicode MS" pitchFamily="50" charset="-12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Tahap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implementasi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Tahap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/>
              <a:t>penerapan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 </a:t>
            </a:r>
            <a:r>
              <a:rPr lang="en-US" sz="2400" dirty="0" err="1"/>
              <a:t>rancangan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sistem</a:t>
            </a:r>
            <a:r>
              <a:rPr lang="en-US" sz="2400" dirty="0"/>
              <a:t> yang </a:t>
            </a:r>
            <a:r>
              <a:rPr lang="en-US" sz="2400" dirty="0" err="1"/>
              <a:t>telah</a:t>
            </a:r>
            <a:r>
              <a:rPr lang="en-US" sz="2400" dirty="0"/>
              <a:t> </a:t>
            </a:r>
            <a:r>
              <a:rPr lang="en-US" sz="2400" dirty="0" err="1"/>
              <a:t>dibuat</a:t>
            </a:r>
            <a:r>
              <a:rPr lang="en-US" sz="2400" dirty="0"/>
              <a:t> pada </a:t>
            </a:r>
            <a:r>
              <a:rPr lang="en-US" sz="2400" dirty="0" err="1"/>
              <a:t>tahap</a:t>
            </a:r>
            <a:r>
              <a:rPr lang="en-US" sz="2400" dirty="0"/>
              <a:t> </a:t>
            </a:r>
            <a:r>
              <a:rPr lang="en-US" sz="2400" dirty="0" err="1"/>
              <a:t>perancangan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serta</a:t>
            </a:r>
            <a:r>
              <a:rPr lang="en-US" sz="2400" dirty="0"/>
              <a:t> </a:t>
            </a:r>
            <a:r>
              <a:rPr lang="en-US" sz="2400" dirty="0" err="1"/>
              <a:t>pelaksanaan</a:t>
            </a:r>
            <a:r>
              <a:rPr lang="en-US" sz="2400" dirty="0"/>
              <a:t> </a:t>
            </a:r>
            <a:r>
              <a:rPr lang="en-US" sz="2400" dirty="0" err="1"/>
              <a:t>alternatif</a:t>
            </a:r>
            <a:r>
              <a:rPr lang="en-US" sz="2400" dirty="0"/>
              <a:t> </a:t>
            </a:r>
            <a:r>
              <a:rPr lang="en-US" sz="2400" dirty="0" err="1"/>
              <a:t>tindakan</a:t>
            </a:r>
            <a:r>
              <a:rPr lang="en-US" sz="2400" dirty="0"/>
              <a:t> yang </a:t>
            </a:r>
            <a:r>
              <a:rPr lang="en-US" sz="2400" dirty="0" err="1"/>
              <a:t>telah</a:t>
            </a:r>
            <a:r>
              <a:rPr lang="en-US" sz="2400" dirty="0"/>
              <a:t> </a:t>
            </a:r>
            <a:r>
              <a:rPr lang="en-US" sz="2400" dirty="0" err="1"/>
              <a:t>dipilih</a:t>
            </a:r>
            <a:r>
              <a:rPr lang="en-US" sz="2400" dirty="0"/>
              <a:t> pada </a:t>
            </a:r>
            <a:r>
              <a:rPr lang="en-US" sz="2400" dirty="0" err="1"/>
              <a:t>tahap</a:t>
            </a:r>
            <a:r>
              <a:rPr lang="en-US" sz="2400" dirty="0"/>
              <a:t> </a:t>
            </a:r>
            <a:r>
              <a:rPr lang="en-US" sz="2400" dirty="0" err="1"/>
              <a:t>pemilihan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3148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Sistem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Pendukung</a:t>
            </a:r>
            <a:r>
              <a:rPr lang="en-US" sz="2400" b="1" dirty="0">
                <a:solidFill>
                  <a:srgbClr val="FF0000"/>
                </a:solidFill>
              </a:rPr>
              <a:t> Keputusan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interaktif</a:t>
            </a:r>
            <a:r>
              <a:rPr lang="en-US" sz="2400" dirty="0"/>
              <a:t> yang </a:t>
            </a:r>
            <a:r>
              <a:rPr lang="en-US" sz="2400" dirty="0" err="1"/>
              <a:t>mendukung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proses </a:t>
            </a: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melalui</a:t>
            </a:r>
            <a:r>
              <a:rPr lang="en-US" sz="2400" dirty="0"/>
              <a:t> </a:t>
            </a:r>
            <a:r>
              <a:rPr lang="en-US" sz="2400" dirty="0" err="1"/>
              <a:t>alternatif</a:t>
            </a:r>
            <a:r>
              <a:rPr lang="en-US" sz="2400" dirty="0"/>
              <a:t>–</a:t>
            </a:r>
            <a:r>
              <a:rPr lang="en-US" sz="2400" dirty="0" err="1"/>
              <a:t>alternatif</a:t>
            </a:r>
            <a:r>
              <a:rPr lang="en-US" sz="2400" dirty="0"/>
              <a:t> yang </a:t>
            </a:r>
            <a:r>
              <a:rPr lang="en-US" sz="2400" dirty="0" err="1"/>
              <a:t>diperoleh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/>
              <a:t>pengolahan</a:t>
            </a:r>
            <a:r>
              <a:rPr lang="en-US" sz="2400" dirty="0"/>
              <a:t> data, </a:t>
            </a:r>
            <a:r>
              <a:rPr lang="en-US" sz="2400" dirty="0" err="1"/>
              <a:t>informasi</a:t>
            </a:r>
            <a:r>
              <a:rPr lang="en-US" sz="2400" dirty="0"/>
              <a:t> dan </a:t>
            </a:r>
            <a:r>
              <a:rPr lang="en-US" sz="2400" dirty="0" err="1"/>
              <a:t>rancangan</a:t>
            </a:r>
            <a:r>
              <a:rPr lang="en-US" sz="2400" dirty="0"/>
              <a:t> model. </a:t>
            </a:r>
          </a:p>
        </p:txBody>
      </p:sp>
    </p:spTree>
    <p:extLst>
      <p:ext uri="{BB962C8B-B14F-4D97-AF65-F5344CB8AC3E}">
        <p14:creationId xmlns:p14="http://schemas.microsoft.com/office/powerpoint/2010/main" val="4145535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Dari </a:t>
            </a:r>
            <a:r>
              <a:rPr lang="en-US" sz="2400" dirty="0" err="1"/>
              <a:t>pengertian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maka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ditentukan</a:t>
            </a:r>
            <a:r>
              <a:rPr lang="en-US" sz="2400" dirty="0"/>
              <a:t> </a:t>
            </a:r>
            <a:r>
              <a:rPr lang="en-US" sz="2400" dirty="0" err="1"/>
              <a:t>karakteristik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lain:</a:t>
            </a:r>
          </a:p>
          <a:p>
            <a:r>
              <a:rPr lang="en-US" sz="2400" dirty="0" err="1"/>
              <a:t>Mendukung</a:t>
            </a:r>
            <a:r>
              <a:rPr lang="en-US" sz="2400" dirty="0"/>
              <a:t> proses </a:t>
            </a: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Adanya</a:t>
            </a:r>
            <a:r>
              <a:rPr lang="en-US" sz="2400" dirty="0"/>
              <a:t> </a:t>
            </a:r>
            <a:r>
              <a:rPr lang="en-US" sz="2400" i="1" dirty="0"/>
              <a:t>interface</a:t>
            </a:r>
            <a:r>
              <a:rPr lang="en-US" sz="2400" dirty="0"/>
              <a:t> </a:t>
            </a:r>
            <a:r>
              <a:rPr lang="en-US" sz="2400" dirty="0" err="1"/>
              <a:t>manusia</a:t>
            </a:r>
            <a:r>
              <a:rPr lang="en-US" sz="2400" dirty="0"/>
              <a:t>/</a:t>
            </a:r>
            <a:r>
              <a:rPr lang="en-US" sz="2400" dirty="0" err="1"/>
              <a:t>mesin</a:t>
            </a:r>
            <a:r>
              <a:rPr lang="en-US" sz="2400" dirty="0"/>
              <a:t>, </a:t>
            </a:r>
            <a:r>
              <a:rPr lang="en-US" sz="2400" dirty="0" err="1"/>
              <a:t>dimana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(</a:t>
            </a:r>
            <a:r>
              <a:rPr lang="en-US" sz="2400" i="1" dirty="0"/>
              <a:t>user</a:t>
            </a:r>
            <a:r>
              <a:rPr lang="en-US" sz="2400" dirty="0"/>
              <a:t>) </a:t>
            </a:r>
            <a:r>
              <a:rPr lang="en-US" sz="2400" dirty="0" err="1"/>
              <a:t>tetap</a:t>
            </a:r>
            <a:r>
              <a:rPr lang="en-US" sz="2400" dirty="0"/>
              <a:t> </a:t>
            </a:r>
            <a:r>
              <a:rPr lang="en-US" sz="2400" dirty="0" err="1"/>
              <a:t>memegang</a:t>
            </a:r>
            <a:r>
              <a:rPr lang="en-US" sz="2400" dirty="0"/>
              <a:t> </a:t>
            </a:r>
            <a:r>
              <a:rPr lang="en-US" sz="2400" i="1" dirty="0"/>
              <a:t>control</a:t>
            </a:r>
            <a:r>
              <a:rPr lang="en-US" sz="2400" dirty="0"/>
              <a:t> proses </a:t>
            </a:r>
            <a:r>
              <a:rPr lang="en-US" sz="2400" dirty="0" err="1"/>
              <a:t>pengambilan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keputusan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Mendukung</a:t>
            </a:r>
            <a:r>
              <a:rPr lang="en-US" sz="2400" dirty="0"/>
              <a:t> </a:t>
            </a: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membahas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masalah</a:t>
            </a:r>
            <a:r>
              <a:rPr lang="en-US" sz="2400" dirty="0"/>
              <a:t> </a:t>
            </a:r>
            <a:r>
              <a:rPr lang="en-US" sz="2400" dirty="0" err="1"/>
              <a:t>terstruktur</a:t>
            </a:r>
            <a:r>
              <a:rPr lang="en-US" sz="2400" dirty="0"/>
              <a:t>, semi </a:t>
            </a:r>
            <a:r>
              <a:rPr lang="en-US" sz="2400" dirty="0" err="1"/>
              <a:t>terstruktur</a:t>
            </a:r>
            <a:r>
              <a:rPr lang="en-US" sz="2400" dirty="0"/>
              <a:t> dan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terstruktur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9550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kapasitas</a:t>
            </a:r>
            <a:r>
              <a:rPr lang="en-US" sz="2400" dirty="0"/>
              <a:t> dialog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memperoleh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informasi</a:t>
            </a:r>
            <a:r>
              <a:rPr lang="en-US" sz="2400" dirty="0"/>
              <a:t> </a:t>
            </a:r>
            <a:r>
              <a:rPr lang="en-US" sz="2400" dirty="0" err="1"/>
              <a:t>sesuai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kebutuhan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subsistem</a:t>
            </a:r>
            <a:r>
              <a:rPr lang="en-US" sz="2400" dirty="0"/>
              <a:t> – </a:t>
            </a:r>
            <a:r>
              <a:rPr lang="en-US" sz="2400" dirty="0" err="1"/>
              <a:t>subsistem</a:t>
            </a:r>
            <a:r>
              <a:rPr lang="en-US" sz="2400" dirty="0"/>
              <a:t> yang </a:t>
            </a:r>
            <a:r>
              <a:rPr lang="en-US" sz="2400" dirty="0" err="1"/>
              <a:t>terintegrasi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sedemikian</a:t>
            </a:r>
            <a:r>
              <a:rPr lang="en-US" sz="2400" dirty="0"/>
              <a:t> </a:t>
            </a:r>
            <a:r>
              <a:rPr lang="en-US" sz="2400" dirty="0" err="1"/>
              <a:t>rupa</a:t>
            </a:r>
            <a:r>
              <a:rPr lang="en-US" sz="2400" dirty="0"/>
              <a:t>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berfungsi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kesatuan</a:t>
            </a:r>
            <a:r>
              <a:rPr lang="en-US" sz="2400" dirty="0"/>
              <a:t> </a:t>
            </a:r>
            <a:r>
              <a:rPr lang="en-US" sz="2400" i="1" dirty="0"/>
              <a:t>item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Membutuhkan</a:t>
            </a:r>
            <a:r>
              <a:rPr lang="en-US" sz="2400" dirty="0"/>
              <a:t> </a:t>
            </a:r>
            <a:r>
              <a:rPr lang="en-US" sz="2400" dirty="0" err="1"/>
              <a:t>struktur</a:t>
            </a:r>
            <a:r>
              <a:rPr lang="en-US" sz="2400" dirty="0"/>
              <a:t> data </a:t>
            </a:r>
            <a:r>
              <a:rPr lang="en-US" sz="2400" dirty="0" err="1"/>
              <a:t>komprehensif</a:t>
            </a:r>
            <a:r>
              <a:rPr lang="en-US" sz="2400" dirty="0"/>
              <a:t> yang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melayani</a:t>
            </a:r>
            <a:r>
              <a:rPr lang="en-US" sz="2400" dirty="0"/>
              <a:t> </a:t>
            </a:r>
            <a:r>
              <a:rPr lang="en-US" sz="2400" dirty="0" err="1"/>
              <a:t>kebutuhan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</a:t>
            </a:r>
            <a:r>
              <a:rPr lang="en-US" sz="2400" dirty="0" err="1"/>
              <a:t>seluruh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tingkatan</a:t>
            </a:r>
            <a:r>
              <a:rPr lang="en-US" sz="2400" dirty="0"/>
              <a:t> </a:t>
            </a:r>
            <a:r>
              <a:rPr lang="en-US" sz="2400" dirty="0" err="1"/>
              <a:t>manajemen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72874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i="1" dirty="0">
                <a:solidFill>
                  <a:srgbClr val="FF0000"/>
                </a:solidFill>
              </a:rPr>
              <a:t>Decision Support System</a:t>
            </a:r>
            <a:r>
              <a:rPr lang="en-US" sz="2400" b="1" dirty="0">
                <a:solidFill>
                  <a:srgbClr val="FF0000"/>
                </a:solidFill>
              </a:rPr>
              <a:t> </a:t>
            </a:r>
          </a:p>
          <a:p>
            <a:pPr marL="0" indent="0">
              <a:buNone/>
            </a:pP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seperangkat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yang </a:t>
            </a:r>
            <a:r>
              <a:rPr lang="en-US" sz="2400" dirty="0" err="1"/>
              <a:t>mampu</a:t>
            </a:r>
            <a:r>
              <a:rPr lang="en-US" sz="2400" dirty="0"/>
              <a:t> </a:t>
            </a:r>
            <a:r>
              <a:rPr lang="en-US" sz="2400" dirty="0" err="1"/>
              <a:t>memecahkan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masalah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efisien</a:t>
            </a:r>
            <a:r>
              <a:rPr lang="en-US" sz="2400" dirty="0"/>
              <a:t> dan </a:t>
            </a:r>
            <a:r>
              <a:rPr lang="en-US" sz="2400" dirty="0" err="1"/>
              <a:t>efektif</a:t>
            </a:r>
            <a:r>
              <a:rPr lang="en-US" sz="2400" dirty="0"/>
              <a:t>, 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yang </a:t>
            </a:r>
            <a:r>
              <a:rPr lang="en-US" sz="2400" b="1" dirty="0" err="1">
                <a:solidFill>
                  <a:srgbClr val="FF0000"/>
                </a:solidFill>
              </a:rPr>
              <a:t>bertujuan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membantu</a:t>
            </a:r>
            <a:r>
              <a:rPr lang="en-US" sz="2400" dirty="0"/>
              <a:t> </a:t>
            </a:r>
            <a:r>
              <a:rPr lang="en-US" sz="2400" dirty="0" err="1"/>
              <a:t>pengambil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memilih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berbagai</a:t>
            </a:r>
            <a:r>
              <a:rPr lang="en-US" sz="2400" dirty="0"/>
              <a:t> </a:t>
            </a:r>
            <a:r>
              <a:rPr lang="en-US" sz="2400" dirty="0" err="1"/>
              <a:t>alternatif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yang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pengolahan</a:t>
            </a:r>
            <a:r>
              <a:rPr lang="en-US" sz="2400" dirty="0"/>
              <a:t> </a:t>
            </a:r>
            <a:r>
              <a:rPr lang="en-US" sz="2400" dirty="0" err="1"/>
              <a:t>informasi-informasi</a:t>
            </a:r>
            <a:r>
              <a:rPr lang="en-US" sz="2400" dirty="0"/>
              <a:t> yang </a:t>
            </a:r>
            <a:r>
              <a:rPr lang="en-US" sz="2400" dirty="0" err="1"/>
              <a:t>diperoleh</a:t>
            </a:r>
            <a:r>
              <a:rPr lang="en-US" sz="2400" dirty="0"/>
              <a:t>/</a:t>
            </a:r>
          </a:p>
          <a:p>
            <a:pPr marL="0" indent="0">
              <a:buNone/>
            </a:pPr>
            <a:r>
              <a:rPr lang="en-US" sz="2400" dirty="0" err="1"/>
              <a:t>tersedia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menggunakan</a:t>
            </a:r>
            <a:r>
              <a:rPr lang="en-US" sz="2400" dirty="0"/>
              <a:t> model-model </a:t>
            </a:r>
          </a:p>
          <a:p>
            <a:pPr marL="0" indent="0">
              <a:buNone/>
            </a:pP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090684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Terdapat</a:t>
            </a:r>
            <a:r>
              <a:rPr lang="en-US" sz="2400" b="1" dirty="0">
                <a:solidFill>
                  <a:srgbClr val="FF0000"/>
                </a:solidFill>
              </a:rPr>
              <a:t> 5 </a:t>
            </a:r>
            <a:r>
              <a:rPr lang="en-US" sz="2400" b="1" dirty="0" err="1">
                <a:solidFill>
                  <a:srgbClr val="FF0000"/>
                </a:solidFill>
              </a:rPr>
              <a:t>pihak</a:t>
            </a:r>
            <a:r>
              <a:rPr lang="en-US" sz="2400" b="1" dirty="0">
                <a:solidFill>
                  <a:srgbClr val="FF0000"/>
                </a:solidFill>
              </a:rPr>
              <a:t> yang </a:t>
            </a:r>
            <a:r>
              <a:rPr lang="en-US" sz="2400" b="1" dirty="0" err="1">
                <a:solidFill>
                  <a:srgbClr val="FF0000"/>
                </a:solidFill>
              </a:rPr>
              <a:t>berperan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dalam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pengembangan</a:t>
            </a:r>
            <a:r>
              <a:rPr lang="en-US" sz="2400" b="1" dirty="0">
                <a:solidFill>
                  <a:srgbClr val="FF0000"/>
                </a:solidFill>
              </a:rPr>
              <a:t> SPK, </a:t>
            </a:r>
            <a:r>
              <a:rPr lang="en-US" sz="2400" b="1" dirty="0" err="1">
                <a:solidFill>
                  <a:srgbClr val="FF0000"/>
                </a:solidFill>
              </a:rPr>
              <a:t>kelima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peran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tersebut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adalah</a:t>
            </a:r>
            <a:r>
              <a:rPr lang="en-US" sz="2400" b="1" dirty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b="1" i="1" dirty="0" err="1">
                <a:solidFill>
                  <a:srgbClr val="FF0000"/>
                </a:solidFill>
              </a:rPr>
              <a:t>Manajer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atau</a:t>
            </a:r>
            <a:r>
              <a:rPr lang="en-US" sz="2400" b="1" i="1" dirty="0">
                <a:solidFill>
                  <a:srgbClr val="FF0000"/>
                </a:solidFill>
              </a:rPr>
              <a:t> </a:t>
            </a:r>
            <a:r>
              <a:rPr lang="en-US" sz="2400" b="1" i="1" dirty="0" err="1">
                <a:solidFill>
                  <a:srgbClr val="FF0000"/>
                </a:solidFill>
              </a:rPr>
              <a:t>Pemakai</a:t>
            </a:r>
            <a:r>
              <a:rPr lang="en-US" sz="2400" i="1" dirty="0"/>
              <a:t>, 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pihak</a:t>
            </a:r>
            <a:r>
              <a:rPr lang="en-US" sz="2400" dirty="0"/>
              <a:t> yang </a:t>
            </a:r>
            <a:r>
              <a:rPr lang="en-US" sz="2400" dirty="0" err="1"/>
              <a:t>terlibat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langsung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proses </a:t>
            </a: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,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pihak</a:t>
            </a:r>
            <a:r>
              <a:rPr lang="en-US" sz="2400" dirty="0"/>
              <a:t> yang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mengambil</a:t>
            </a:r>
            <a:r>
              <a:rPr lang="en-US" sz="2400" dirty="0"/>
              <a:t> </a:t>
            </a:r>
            <a:r>
              <a:rPr lang="en-US" sz="2400" dirty="0" err="1"/>
              <a:t>tindakan</a:t>
            </a:r>
            <a:r>
              <a:rPr lang="en-US" sz="2400" dirty="0"/>
              <a:t> dan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bertanggung</a:t>
            </a:r>
            <a:r>
              <a:rPr lang="en-US" sz="2400" dirty="0"/>
              <a:t> </a:t>
            </a:r>
            <a:r>
              <a:rPr lang="en-US" sz="2400" dirty="0" err="1"/>
              <a:t>jawab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 </a:t>
            </a:r>
            <a:r>
              <a:rPr lang="en-US" sz="2400" dirty="0" err="1"/>
              <a:t>tindakannya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b="1" i="1" dirty="0" err="1">
                <a:solidFill>
                  <a:srgbClr val="FF0000"/>
                </a:solidFill>
              </a:rPr>
              <a:t>Penghubung</a:t>
            </a:r>
            <a:r>
              <a:rPr lang="en-US" sz="2400" b="1" i="1" dirty="0">
                <a:solidFill>
                  <a:srgbClr val="FF0000"/>
                </a:solidFill>
              </a:rPr>
              <a:t>,</a:t>
            </a:r>
            <a:r>
              <a:rPr lang="en-US" sz="2400" i="1" dirty="0"/>
              <a:t> 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pihak</a:t>
            </a:r>
            <a:r>
              <a:rPr lang="en-US" sz="2400" dirty="0"/>
              <a:t> yang </a:t>
            </a:r>
            <a:r>
              <a:rPr lang="en-US" sz="2400" dirty="0" err="1"/>
              <a:t>membantu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 </a:t>
            </a:r>
            <a:r>
              <a:rPr lang="en-US" sz="2400" dirty="0" err="1"/>
              <a:t>pemakai</a:t>
            </a:r>
            <a:r>
              <a:rPr lang="en-US" sz="2400" dirty="0"/>
              <a:t>, </a:t>
            </a:r>
            <a:r>
              <a:rPr lang="en-US" sz="2400" dirty="0" err="1"/>
              <a:t>mungkin</a:t>
            </a:r>
            <a:r>
              <a:rPr lang="en-US" sz="2400" dirty="0"/>
              <a:t> </a:t>
            </a:r>
            <a:r>
              <a:rPr lang="en-US" sz="2400" dirty="0" err="1"/>
              <a:t>seorang</a:t>
            </a:r>
            <a:r>
              <a:rPr lang="en-US" sz="2400" dirty="0"/>
              <a:t> </a:t>
            </a:r>
            <a:r>
              <a:rPr lang="en-US" sz="2400" dirty="0" err="1"/>
              <a:t>asisten</a:t>
            </a:r>
            <a:r>
              <a:rPr lang="en-US" sz="2400" dirty="0"/>
              <a:t> yang </a:t>
            </a:r>
            <a:r>
              <a:rPr lang="en-US" sz="2400" dirty="0" err="1"/>
              <a:t>bertugas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 </a:t>
            </a:r>
            <a:r>
              <a:rPr lang="en-US" sz="2400" dirty="0" err="1"/>
              <a:t>menjalankan</a:t>
            </a:r>
            <a:r>
              <a:rPr lang="en-US" sz="2400" dirty="0"/>
              <a:t> terminal,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sekedar</a:t>
            </a:r>
            <a:r>
              <a:rPr lang="en-US" sz="2400" dirty="0"/>
              <a:t> </a:t>
            </a:r>
            <a:r>
              <a:rPr lang="en-US" sz="2400" dirty="0" err="1"/>
              <a:t>itu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89281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Autofit/>
          </a:bodyPr>
          <a:lstStyle/>
          <a:p>
            <a:r>
              <a:rPr lang="en-US" sz="2400" b="1" i="1" dirty="0" err="1">
                <a:solidFill>
                  <a:srgbClr val="FF0000"/>
                </a:solidFill>
              </a:rPr>
              <a:t>Pembangun</a:t>
            </a:r>
            <a:r>
              <a:rPr lang="en-US" sz="2400" b="1" i="1" dirty="0">
                <a:solidFill>
                  <a:srgbClr val="FF0000"/>
                </a:solidFill>
              </a:rPr>
              <a:t> SPK </a:t>
            </a:r>
            <a:r>
              <a:rPr lang="en-US" sz="2400" b="1" dirty="0" err="1">
                <a:solidFill>
                  <a:srgbClr val="FF0000"/>
                </a:solidFill>
              </a:rPr>
              <a:t>atau</a:t>
            </a:r>
            <a:r>
              <a:rPr lang="en-US" sz="2400" b="1" dirty="0">
                <a:solidFill>
                  <a:srgbClr val="FF0000"/>
                </a:solidFill>
              </a:rPr>
              <a:t> </a:t>
            </a:r>
            <a:r>
              <a:rPr lang="en-US" sz="2400" b="1" i="1" dirty="0" err="1">
                <a:solidFill>
                  <a:srgbClr val="FF0000"/>
                </a:solidFill>
              </a:rPr>
              <a:t>Fasilitator</a:t>
            </a:r>
            <a:r>
              <a:rPr lang="en-US" sz="2400" i="1" dirty="0"/>
              <a:t>,</a:t>
            </a:r>
            <a:r>
              <a:rPr lang="en-US" sz="2400" dirty="0"/>
              <a:t> 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pihak</a:t>
            </a:r>
            <a:r>
              <a:rPr lang="en-US" sz="2400" dirty="0"/>
              <a:t> yang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mengembangkan</a:t>
            </a:r>
            <a:r>
              <a:rPr lang="en-US" sz="2400" dirty="0"/>
              <a:t> SPK </a:t>
            </a:r>
            <a:r>
              <a:rPr lang="en-US" sz="2400" dirty="0" err="1"/>
              <a:t>khusus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pembangkit</a:t>
            </a:r>
            <a:r>
              <a:rPr lang="en-US" sz="2400" dirty="0"/>
              <a:t> SPK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b="1" i="1" dirty="0" err="1">
                <a:solidFill>
                  <a:srgbClr val="FF0000"/>
                </a:solidFill>
              </a:rPr>
              <a:t>Pendukung</a:t>
            </a:r>
            <a:r>
              <a:rPr lang="en-US" sz="2400" b="1" i="1" dirty="0">
                <a:solidFill>
                  <a:srgbClr val="FF0000"/>
                </a:solidFill>
              </a:rPr>
              <a:t> Teknik</a:t>
            </a:r>
            <a:r>
              <a:rPr lang="en-US" sz="2400" i="1" dirty="0"/>
              <a:t>,</a:t>
            </a:r>
            <a:r>
              <a:rPr lang="en-US" sz="2400" dirty="0"/>
              <a:t> 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pihak</a:t>
            </a:r>
            <a:r>
              <a:rPr lang="en-US" sz="2400" dirty="0"/>
              <a:t> yang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mengembangkan</a:t>
            </a:r>
            <a:r>
              <a:rPr lang="en-US" sz="2400" dirty="0"/>
              <a:t> </a:t>
            </a:r>
            <a:r>
              <a:rPr lang="en-US" sz="2400" dirty="0" err="1"/>
              <a:t>tambahan</a:t>
            </a:r>
            <a:r>
              <a:rPr lang="en-US" sz="2400" dirty="0"/>
              <a:t> </a:t>
            </a:r>
            <a:r>
              <a:rPr lang="en-US" sz="2400" dirty="0" err="1"/>
              <a:t>kemampuan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komponen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yang </a:t>
            </a:r>
            <a:r>
              <a:rPr lang="en-US" sz="2400" dirty="0" err="1"/>
              <a:t>dibutuhkan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pengembangan</a:t>
            </a:r>
            <a:r>
              <a:rPr lang="en-US" sz="2400" dirty="0"/>
              <a:t> </a:t>
            </a:r>
            <a:r>
              <a:rPr lang="en-US" sz="2400" dirty="0" err="1"/>
              <a:t>pembangkit</a:t>
            </a:r>
            <a:r>
              <a:rPr lang="en-US" sz="2400" dirty="0"/>
              <a:t> SPK. </a:t>
            </a:r>
          </a:p>
          <a:p>
            <a:pPr marL="0" indent="0">
              <a:buNone/>
            </a:pPr>
            <a:r>
              <a:rPr lang="en-US" sz="2400" dirty="0"/>
              <a:t>   Database-database </a:t>
            </a:r>
            <a:r>
              <a:rPr lang="en-US" sz="2400" dirty="0" err="1"/>
              <a:t>baru</a:t>
            </a:r>
            <a:r>
              <a:rPr lang="en-US" sz="2400" dirty="0"/>
              <a:t>, model-model </a:t>
            </a:r>
            <a:r>
              <a:rPr lang="en-US" sz="2400" dirty="0" err="1"/>
              <a:t>analisis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baru</a:t>
            </a:r>
            <a:r>
              <a:rPr lang="en-US" sz="2400" dirty="0"/>
              <a:t>, dan </a:t>
            </a:r>
            <a:r>
              <a:rPr lang="en-US" sz="2400" dirty="0" err="1"/>
              <a:t>tambahan</a:t>
            </a:r>
            <a:r>
              <a:rPr lang="en-US" sz="2400" dirty="0"/>
              <a:t> format </a:t>
            </a:r>
            <a:r>
              <a:rPr lang="en-US" sz="2400" dirty="0" err="1"/>
              <a:t>tampilan</a:t>
            </a:r>
            <a:r>
              <a:rPr lang="en-US" sz="2400" dirty="0"/>
              <a:t> data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 </a:t>
            </a:r>
            <a:r>
              <a:rPr lang="en-US" sz="2400" dirty="0" err="1"/>
              <a:t>kerja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</a:t>
            </a:r>
            <a:r>
              <a:rPr lang="en-US" sz="2400" dirty="0" err="1"/>
              <a:t>teknik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982364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r>
              <a:rPr lang="en-US" sz="2400" b="1" i="1" dirty="0" err="1">
                <a:solidFill>
                  <a:srgbClr val="FF0000"/>
                </a:solidFill>
              </a:rPr>
              <a:t>Pengembang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</a:rPr>
              <a:t>Peralatan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   </a:t>
            </a:r>
            <a:r>
              <a:rPr lang="en-US" sz="2400" dirty="0" err="1"/>
              <a:t>yaitu</a:t>
            </a:r>
            <a:r>
              <a:rPr lang="en-US" sz="2400" dirty="0"/>
              <a:t> </a:t>
            </a:r>
            <a:r>
              <a:rPr lang="en-US" sz="2400" dirty="0" err="1"/>
              <a:t>pihak</a:t>
            </a:r>
            <a:r>
              <a:rPr lang="en-US" sz="2400" dirty="0"/>
              <a:t> yang </a:t>
            </a:r>
            <a:r>
              <a:rPr lang="en-US" sz="2400" dirty="0" err="1"/>
              <a:t>mengembangkan</a:t>
            </a:r>
            <a:r>
              <a:rPr lang="en-US" sz="2400" dirty="0"/>
              <a:t> </a:t>
            </a:r>
            <a:r>
              <a:rPr lang="en-US" sz="2400" dirty="0" err="1"/>
              <a:t>teknologi</a:t>
            </a:r>
            <a:r>
              <a:rPr lang="en-US" sz="2400" dirty="0"/>
              <a:t> </a:t>
            </a:r>
            <a:r>
              <a:rPr lang="en-US" sz="2400" dirty="0" err="1"/>
              <a:t>baru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(</a:t>
            </a:r>
            <a:r>
              <a:rPr lang="en-US" sz="2400" dirty="0" err="1"/>
              <a:t>baik</a:t>
            </a:r>
            <a:r>
              <a:rPr lang="en-US" sz="2400" dirty="0"/>
              <a:t> hardware </a:t>
            </a:r>
            <a:r>
              <a:rPr lang="en-US" sz="2400" dirty="0" err="1"/>
              <a:t>maupun</a:t>
            </a:r>
            <a:r>
              <a:rPr lang="en-US" sz="2400" dirty="0"/>
              <a:t> software), dan </a:t>
            </a:r>
            <a:r>
              <a:rPr lang="en-US" sz="2400" dirty="0" err="1"/>
              <a:t>meningkatkan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efisiensi</a:t>
            </a:r>
            <a:r>
              <a:rPr lang="en-US" sz="2400" dirty="0"/>
              <a:t> </a:t>
            </a:r>
            <a:r>
              <a:rPr lang="en-US" sz="2400" dirty="0" err="1"/>
              <a:t>hubungan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subsistem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SPK.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8582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Ciri-ciri</a:t>
            </a:r>
            <a:r>
              <a:rPr lang="en-US" sz="2400" b="1" dirty="0">
                <a:solidFill>
                  <a:srgbClr val="FF0000"/>
                </a:solidFill>
              </a:rPr>
              <a:t> </a:t>
            </a:r>
            <a:r>
              <a:rPr lang="en-US" sz="2400" b="1" i="1" dirty="0">
                <a:solidFill>
                  <a:srgbClr val="FF0000"/>
                </a:solidFill>
              </a:rPr>
              <a:t>Decision Support System</a:t>
            </a:r>
            <a:r>
              <a:rPr lang="en-US" sz="2400" b="1" dirty="0">
                <a:solidFill>
                  <a:srgbClr val="FF0000"/>
                </a:solidFill>
              </a:rPr>
              <a:t> yang </a:t>
            </a:r>
            <a:r>
              <a:rPr lang="en-US" sz="2400" b="1" dirty="0" err="1">
                <a:solidFill>
                  <a:srgbClr val="FF0000"/>
                </a:solidFill>
              </a:rPr>
              <a:t>baik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yaitu</a:t>
            </a:r>
            <a:r>
              <a:rPr lang="en-US" sz="2400" b="1" dirty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endParaRPr lang="en-US" sz="2400" b="1" dirty="0">
              <a:solidFill>
                <a:srgbClr val="FF0000"/>
              </a:solidFill>
            </a:endParaRPr>
          </a:p>
          <a:p>
            <a:r>
              <a:rPr lang="en-US" sz="2400" dirty="0" err="1"/>
              <a:t>Sederhana</a:t>
            </a:r>
            <a:endParaRPr lang="en-US" sz="2400" dirty="0"/>
          </a:p>
          <a:p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diandalkan</a:t>
            </a:r>
            <a:endParaRPr lang="en-US" sz="2400" dirty="0"/>
          </a:p>
          <a:p>
            <a:r>
              <a:rPr lang="en-US" sz="2400" dirty="0" err="1"/>
              <a:t>Mudah</a:t>
            </a:r>
            <a:r>
              <a:rPr lang="en-US" sz="2400" dirty="0"/>
              <a:t> </a:t>
            </a:r>
            <a:r>
              <a:rPr lang="en-US" sz="2400" dirty="0" err="1"/>
              <a:t>dikendalikan</a:t>
            </a:r>
            <a:endParaRPr lang="en-US" sz="2400" dirty="0"/>
          </a:p>
          <a:p>
            <a:r>
              <a:rPr lang="en-US" sz="2400" dirty="0" err="1"/>
              <a:t>Menyesuaikan</a:t>
            </a:r>
            <a:endParaRPr lang="en-US" sz="2400" dirty="0"/>
          </a:p>
          <a:p>
            <a:r>
              <a:rPr lang="en-US" sz="2400" dirty="0" err="1"/>
              <a:t>Lengkap</a:t>
            </a:r>
            <a:r>
              <a:rPr lang="en-US" sz="2400" dirty="0"/>
              <a:t> pada </a:t>
            </a:r>
            <a:r>
              <a:rPr lang="en-US" sz="2400" dirty="0" err="1"/>
              <a:t>masalah</a:t>
            </a:r>
            <a:r>
              <a:rPr lang="en-US" sz="2400" dirty="0"/>
              <a:t> </a:t>
            </a:r>
            <a:r>
              <a:rPr lang="en-US" sz="2400" dirty="0" err="1"/>
              <a:t>penting</a:t>
            </a:r>
            <a:endParaRPr lang="en-US" sz="2400" dirty="0"/>
          </a:p>
          <a:p>
            <a:r>
              <a:rPr lang="en-US" sz="2400" dirty="0" err="1"/>
              <a:t>Mudah</a:t>
            </a:r>
            <a:r>
              <a:rPr lang="en-US" sz="2400" dirty="0"/>
              <a:t> </a:t>
            </a:r>
            <a:r>
              <a:rPr lang="en-US" sz="2400" dirty="0" err="1"/>
              <a:t>berkomunikasi</a:t>
            </a:r>
            <a:r>
              <a:rPr lang="en-US" sz="2400" dirty="0"/>
              <a:t> </a:t>
            </a:r>
            <a:r>
              <a:rPr lang="en-US" sz="2400" dirty="0" err="1"/>
              <a:t>dengannya</a:t>
            </a:r>
            <a:endParaRPr lang="en-US" sz="24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0024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/>
              <a:t>Informasi</a:t>
            </a:r>
            <a:r>
              <a:rPr lang="en-US" sz="2400" dirty="0"/>
              <a:t> yang </a:t>
            </a:r>
            <a:r>
              <a:rPr lang="en-US" sz="2400" dirty="0" err="1"/>
              <a:t>biasanya</a:t>
            </a:r>
            <a:r>
              <a:rPr lang="en-US" sz="2400" dirty="0"/>
              <a:t> </a:t>
            </a:r>
            <a:r>
              <a:rPr lang="en-US" sz="2400" dirty="0" err="1"/>
              <a:t>dikumpulkan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aplikasi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melakukan</a:t>
            </a:r>
            <a:r>
              <a:rPr lang="en-US" sz="2400" dirty="0"/>
              <a:t> 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 err="1"/>
              <a:t>Mengakses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aset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</a:t>
            </a:r>
            <a:r>
              <a:rPr lang="en-US" sz="2400" dirty="0" err="1"/>
              <a:t>terkini</a:t>
            </a:r>
            <a:r>
              <a:rPr lang="en-US" sz="2400" dirty="0"/>
              <a:t>, </a:t>
            </a:r>
            <a:r>
              <a:rPr lang="en-US" sz="2400" dirty="0" err="1"/>
              <a:t>termasuk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data </a:t>
            </a:r>
            <a:r>
              <a:rPr lang="en-US" sz="2400" dirty="0" err="1"/>
              <a:t>legasi</a:t>
            </a:r>
            <a:r>
              <a:rPr lang="en-US" sz="2400" dirty="0"/>
              <a:t> dan </a:t>
            </a:r>
            <a:r>
              <a:rPr lang="en-US" sz="2400" dirty="0" err="1"/>
              <a:t>relasional</a:t>
            </a:r>
            <a:r>
              <a:rPr lang="en-US" sz="2400" dirty="0"/>
              <a:t>, </a:t>
            </a:r>
            <a:r>
              <a:rPr lang="en-US" sz="2400" dirty="0" err="1"/>
              <a:t>kumpulan</a:t>
            </a:r>
            <a:r>
              <a:rPr lang="en-US" sz="2400" dirty="0"/>
              <a:t> data, </a:t>
            </a:r>
            <a:r>
              <a:rPr lang="en-US" sz="2400" dirty="0" err="1"/>
              <a:t>gudang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data dan </a:t>
            </a:r>
            <a:r>
              <a:rPr lang="en-US" sz="2400" dirty="0" err="1"/>
              <a:t>kumpulan</a:t>
            </a:r>
            <a:r>
              <a:rPr lang="en-US" sz="2400" dirty="0"/>
              <a:t> </a:t>
            </a:r>
            <a:r>
              <a:rPr lang="en-US" sz="2400" dirty="0" err="1"/>
              <a:t>jumlah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r>
              <a:rPr lang="en-US" sz="2400" dirty="0"/>
              <a:t> data.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 err="1"/>
              <a:t>Angka-angka</a:t>
            </a:r>
            <a:r>
              <a:rPr lang="en-US" sz="2400" dirty="0"/>
              <a:t> </a:t>
            </a:r>
            <a:r>
              <a:rPr lang="en-US" sz="2400" dirty="0" err="1"/>
              <a:t>penjualan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periode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periode</a:t>
            </a:r>
            <a:r>
              <a:rPr lang="en-US" sz="2400" dirty="0"/>
              <a:t> </a:t>
            </a:r>
            <a:r>
              <a:rPr lang="en-US" sz="2400" dirty="0" err="1"/>
              <a:t>lainnya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4527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r>
              <a:rPr lang="en-US" sz="2400" dirty="0" err="1"/>
              <a:t>Angka-angka</a:t>
            </a:r>
            <a:r>
              <a:rPr lang="en-US" sz="2400" dirty="0"/>
              <a:t> </a:t>
            </a:r>
            <a:r>
              <a:rPr lang="en-US" sz="2400" dirty="0" err="1"/>
              <a:t>pendapatan</a:t>
            </a:r>
            <a:r>
              <a:rPr lang="en-US" sz="2400" dirty="0"/>
              <a:t> yang </a:t>
            </a:r>
            <a:r>
              <a:rPr lang="en-US" sz="2400" dirty="0" err="1"/>
              <a:t>diperkirakan</a:t>
            </a:r>
            <a:r>
              <a:rPr lang="en-US" sz="2400" dirty="0"/>
              <a:t>,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berdasarkan</a:t>
            </a:r>
            <a:r>
              <a:rPr lang="en-US" sz="2400" dirty="0"/>
              <a:t> pada </a:t>
            </a:r>
            <a:r>
              <a:rPr lang="en-US" sz="2400" dirty="0" err="1"/>
              <a:t>asumsi</a:t>
            </a:r>
            <a:r>
              <a:rPr lang="en-US" sz="2400" dirty="0"/>
              <a:t> </a:t>
            </a:r>
            <a:r>
              <a:rPr lang="en-US" sz="2400" dirty="0" err="1"/>
              <a:t>penjualan</a:t>
            </a:r>
            <a:r>
              <a:rPr lang="en-US" sz="2400" dirty="0"/>
              <a:t> </a:t>
            </a:r>
            <a:r>
              <a:rPr lang="en-US" sz="2400" dirty="0" err="1"/>
              <a:t>produk</a:t>
            </a:r>
            <a:r>
              <a:rPr lang="en-US" sz="2400" dirty="0"/>
              <a:t> </a:t>
            </a:r>
            <a:r>
              <a:rPr lang="en-US" sz="2400" dirty="0" err="1"/>
              <a:t>baru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 err="1"/>
              <a:t>Konsekuensi</a:t>
            </a:r>
            <a:r>
              <a:rPr lang="en-US" sz="2400" dirty="0"/>
              <a:t> </a:t>
            </a:r>
            <a:r>
              <a:rPr lang="en-US" sz="2400" dirty="0" err="1"/>
              <a:t>pilihan-pilihan</a:t>
            </a:r>
            <a:r>
              <a:rPr lang="en-US" sz="2400" dirty="0"/>
              <a:t> </a:t>
            </a: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yang </a:t>
            </a:r>
            <a:r>
              <a:rPr lang="en-US" sz="2400" dirty="0" err="1"/>
              <a:t>berbeda</a:t>
            </a:r>
            <a:r>
              <a:rPr lang="en-US" sz="2400" dirty="0"/>
              <a:t>,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pengalaman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konteks</a:t>
            </a:r>
            <a:r>
              <a:rPr lang="en-US" sz="2400" dirty="0"/>
              <a:t> yang </a:t>
            </a:r>
            <a:r>
              <a:rPr lang="en-US" sz="2400" dirty="0" err="1"/>
              <a:t>dirinci</a:t>
            </a:r>
            <a:r>
              <a:rPr lang="en-US" sz="2400" dirty="0"/>
              <a:t> </a:t>
            </a:r>
            <a:r>
              <a:rPr lang="en-US" sz="2400" dirty="0" err="1"/>
              <a:t>ulang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3211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terdapat</a:t>
            </a:r>
            <a:r>
              <a:rPr lang="en-US" sz="2400" dirty="0"/>
              <a:t> </a:t>
            </a:r>
            <a:r>
              <a:rPr lang="en-US" sz="2400" dirty="0" err="1"/>
              <a:t>tiga</a:t>
            </a:r>
            <a:r>
              <a:rPr lang="en-US" sz="2400" dirty="0"/>
              <a:t> </a:t>
            </a:r>
            <a:r>
              <a:rPr lang="en-US" sz="2400" dirty="0" err="1"/>
              <a:t>jenis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keputusan</a:t>
            </a:r>
            <a:r>
              <a:rPr lang="en-US" sz="2400" dirty="0"/>
              <a:t>, </a:t>
            </a:r>
            <a:r>
              <a:rPr lang="en-US" sz="2400" dirty="0" err="1"/>
              <a:t>yaitu</a:t>
            </a:r>
            <a:r>
              <a:rPr lang="en-US" sz="2400" dirty="0"/>
              <a:t> 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Keputusan </a:t>
            </a:r>
            <a:r>
              <a:rPr lang="en-US" sz="2400" dirty="0" err="1"/>
              <a:t>Terstruktur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Keputusan </a:t>
            </a:r>
            <a:r>
              <a:rPr lang="en-US" sz="2400" dirty="0" err="1"/>
              <a:t>Semiterstruktur</a:t>
            </a:r>
            <a:endParaRPr lang="en-US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Keputusan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Terstruktur</a:t>
            </a:r>
            <a:endParaRPr lang="en-US" sz="24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4918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075240" cy="51125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Keputusan </a:t>
            </a:r>
            <a:r>
              <a:rPr lang="en-US" sz="2400" b="1" dirty="0" err="1">
                <a:solidFill>
                  <a:srgbClr val="FF0000"/>
                </a:solidFill>
              </a:rPr>
              <a:t>Terstruktur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yang </a:t>
            </a:r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berulang-ulang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dan </a:t>
            </a:r>
            <a:r>
              <a:rPr lang="en-US" sz="2400" dirty="0" err="1"/>
              <a:t>bersifat</a:t>
            </a:r>
            <a:r>
              <a:rPr lang="en-US" sz="2400" dirty="0"/>
              <a:t> </a:t>
            </a:r>
            <a:r>
              <a:rPr lang="en-US" sz="2400" dirty="0" err="1"/>
              <a:t>rutin</a:t>
            </a:r>
            <a:r>
              <a:rPr lang="en-US" sz="2400" dirty="0"/>
              <a:t>. </a:t>
            </a:r>
            <a:r>
              <a:rPr lang="en-US" sz="2400" dirty="0" err="1"/>
              <a:t>Informasi</a:t>
            </a:r>
            <a:r>
              <a:rPr lang="en-US" sz="2400" dirty="0"/>
              <a:t> yang </a:t>
            </a:r>
            <a:r>
              <a:rPr lang="en-US" sz="2400" dirty="0" err="1"/>
              <a:t>dibutuhkan</a:t>
            </a:r>
            <a:r>
              <a:rPr lang="en-US" sz="2400" dirty="0"/>
              <a:t> </a:t>
            </a:r>
            <a:r>
              <a:rPr lang="en-US" sz="2400" dirty="0" err="1"/>
              <a:t>spesifik</a:t>
            </a:r>
            <a:r>
              <a:rPr lang="en-US" sz="2400" dirty="0"/>
              <a:t>, </a:t>
            </a:r>
          </a:p>
          <a:p>
            <a:pPr marL="0" indent="0">
              <a:buNone/>
            </a:pPr>
            <a:r>
              <a:rPr lang="en-US" sz="2400" dirty="0" err="1"/>
              <a:t>terjadwal</a:t>
            </a:r>
            <a:r>
              <a:rPr lang="en-US" sz="2400" dirty="0"/>
              <a:t>, </a:t>
            </a:r>
            <a:r>
              <a:rPr lang="en-US" sz="2400" dirty="0" err="1"/>
              <a:t>sempit</a:t>
            </a:r>
            <a:r>
              <a:rPr lang="en-US" sz="2400" dirty="0"/>
              <a:t>, </a:t>
            </a:r>
            <a:r>
              <a:rPr lang="en-US" sz="2400" dirty="0" err="1"/>
              <a:t>interaktif</a:t>
            </a:r>
            <a:r>
              <a:rPr lang="en-US" sz="2400" dirty="0"/>
              <a:t>, </a:t>
            </a:r>
            <a:r>
              <a:rPr lang="en-US" sz="2400" i="1" dirty="0"/>
              <a:t>real</a:t>
            </a:r>
            <a:r>
              <a:rPr lang="en-US" sz="2400" dirty="0"/>
              <a:t> </a:t>
            </a:r>
            <a:r>
              <a:rPr lang="en-US" sz="2400" i="1" dirty="0"/>
              <a:t>time</a:t>
            </a:r>
            <a:r>
              <a:rPr lang="en-US" sz="2400" dirty="0"/>
              <a:t>, </a:t>
            </a:r>
            <a:r>
              <a:rPr lang="en-US" sz="2400" i="1" dirty="0"/>
              <a:t>internal</a:t>
            </a:r>
            <a:r>
              <a:rPr lang="en-US" sz="2400" dirty="0"/>
              <a:t> dan detail. </a:t>
            </a:r>
          </a:p>
          <a:p>
            <a:pPr marL="0" indent="0">
              <a:buNone/>
            </a:pPr>
            <a:r>
              <a:rPr lang="en-US" sz="2400" dirty="0" err="1"/>
              <a:t>Prosedur</a:t>
            </a:r>
            <a:r>
              <a:rPr lang="en-US" sz="2400" dirty="0"/>
              <a:t> yang </a:t>
            </a:r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sangat</a:t>
            </a:r>
            <a:r>
              <a:rPr lang="en-US" sz="2400" dirty="0"/>
              <a:t> </a:t>
            </a:r>
            <a:r>
              <a:rPr lang="en-US" sz="2400" dirty="0" err="1"/>
              <a:t>jelas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/>
              <a:t>Keputusan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terutama</a:t>
            </a:r>
            <a:r>
              <a:rPr lang="en-US" sz="2400" dirty="0"/>
              <a:t> </a:t>
            </a:r>
            <a:r>
              <a:rPr lang="en-US" sz="2400" dirty="0" err="1"/>
              <a:t>dilakukan</a:t>
            </a:r>
            <a:r>
              <a:rPr lang="en-US" sz="2400" dirty="0"/>
              <a:t> pada </a:t>
            </a:r>
            <a:r>
              <a:rPr lang="en-US" sz="2400" dirty="0" err="1"/>
              <a:t>manajemen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tingkat</a:t>
            </a:r>
            <a:r>
              <a:rPr lang="en-US" sz="2400" dirty="0"/>
              <a:t> </a:t>
            </a:r>
            <a:r>
              <a:rPr lang="en-US" sz="2400" dirty="0" err="1"/>
              <a:t>bawah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Contoh</a:t>
            </a:r>
            <a:r>
              <a:rPr lang="en-US" sz="2400" b="1" dirty="0">
                <a:solidFill>
                  <a:srgbClr val="FF0000"/>
                </a:solidFill>
              </a:rPr>
              <a:t>: </a:t>
            </a:r>
            <a:r>
              <a:rPr lang="en-US" sz="2400" dirty="0"/>
              <a:t>Keputusan </a:t>
            </a:r>
            <a:r>
              <a:rPr lang="en-US" sz="2400" dirty="0" err="1"/>
              <a:t>pemesanan</a:t>
            </a:r>
            <a:r>
              <a:rPr lang="en-US" sz="2400" dirty="0"/>
              <a:t> </a:t>
            </a:r>
            <a:r>
              <a:rPr lang="en-US" sz="2400" dirty="0" err="1"/>
              <a:t>barang</a:t>
            </a:r>
            <a:r>
              <a:rPr lang="en-US" sz="2400" dirty="0"/>
              <a:t> dan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penagihan</a:t>
            </a:r>
            <a:r>
              <a:rPr lang="en-US" sz="2400" dirty="0"/>
              <a:t> </a:t>
            </a:r>
            <a:r>
              <a:rPr lang="en-US" sz="2400" dirty="0" err="1"/>
              <a:t>piutang</a:t>
            </a:r>
            <a:r>
              <a:rPr lang="en-US" sz="2400" dirty="0"/>
              <a:t>; </a:t>
            </a:r>
            <a:r>
              <a:rPr lang="en-US" sz="2400" dirty="0" err="1"/>
              <a:t>menentukan</a:t>
            </a:r>
            <a:r>
              <a:rPr lang="en-US" sz="2400" dirty="0"/>
              <a:t> </a:t>
            </a:r>
            <a:r>
              <a:rPr lang="en-US" sz="2400" dirty="0" err="1"/>
              <a:t>kelayakan</a:t>
            </a:r>
            <a:r>
              <a:rPr lang="en-US" sz="2400" dirty="0"/>
              <a:t> </a:t>
            </a:r>
            <a:r>
              <a:rPr lang="en-US" sz="2400" dirty="0" err="1"/>
              <a:t>lembur</a:t>
            </a:r>
            <a:r>
              <a:rPr lang="en-US" sz="2400" dirty="0"/>
              <a:t>, </a:t>
            </a:r>
          </a:p>
          <a:p>
            <a:pPr marL="0" indent="0">
              <a:buNone/>
            </a:pPr>
            <a:r>
              <a:rPr lang="en-US" sz="2400" dirty="0" err="1"/>
              <a:t>mengisi</a:t>
            </a:r>
            <a:r>
              <a:rPr lang="en-US" sz="2400" dirty="0"/>
              <a:t> </a:t>
            </a:r>
            <a:r>
              <a:rPr lang="en-US" sz="2400" dirty="0" err="1"/>
              <a:t>persediaan</a:t>
            </a:r>
            <a:r>
              <a:rPr lang="en-US" sz="2400" dirty="0"/>
              <a:t>, dan </a:t>
            </a:r>
            <a:r>
              <a:rPr lang="en-US" sz="2400" dirty="0" err="1"/>
              <a:t>menawarkan</a:t>
            </a:r>
            <a:r>
              <a:rPr lang="en-US" sz="2400" dirty="0"/>
              <a:t> </a:t>
            </a:r>
            <a:r>
              <a:rPr lang="en-US" sz="2400" dirty="0" err="1"/>
              <a:t>kredit</a:t>
            </a:r>
            <a:r>
              <a:rPr lang="en-US" sz="2400" dirty="0"/>
              <a:t> pada </a:t>
            </a:r>
          </a:p>
          <a:p>
            <a:pPr marL="0" indent="0">
              <a:buNone/>
            </a:pPr>
            <a:r>
              <a:rPr lang="en-US" sz="2400" dirty="0" err="1"/>
              <a:t>pelanggan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155518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85313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F0000"/>
                </a:solidFill>
              </a:rPr>
              <a:t>Keputusan </a:t>
            </a:r>
            <a:r>
              <a:rPr lang="en-US" sz="3100" b="1" dirty="0" err="1">
                <a:solidFill>
                  <a:srgbClr val="FF0000"/>
                </a:solidFill>
              </a:rPr>
              <a:t>Semiterstruktur</a:t>
            </a:r>
            <a:endParaRPr lang="en-US" sz="31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100" dirty="0" err="1"/>
              <a:t>adalah</a:t>
            </a:r>
            <a:r>
              <a:rPr lang="en-US" sz="3100" dirty="0"/>
              <a:t> </a:t>
            </a:r>
            <a:r>
              <a:rPr lang="en-US" sz="3100" dirty="0" err="1"/>
              <a:t>keputusan</a:t>
            </a:r>
            <a:r>
              <a:rPr lang="en-US" sz="3100" dirty="0"/>
              <a:t> yang </a:t>
            </a:r>
            <a:r>
              <a:rPr lang="en-US" sz="3100" dirty="0" err="1"/>
              <a:t>mempunyai</a:t>
            </a:r>
            <a:r>
              <a:rPr lang="en-US" sz="3100" dirty="0"/>
              <a:t> </a:t>
            </a:r>
            <a:r>
              <a:rPr lang="en-US" sz="3100" dirty="0" err="1"/>
              <a:t>sifat</a:t>
            </a:r>
            <a:r>
              <a:rPr lang="en-US" sz="3100" dirty="0"/>
              <a:t> </a:t>
            </a:r>
            <a:r>
              <a:rPr lang="en-US" sz="3100" dirty="0" err="1"/>
              <a:t>yakni</a:t>
            </a:r>
            <a:r>
              <a:rPr lang="en-US" sz="3100" dirty="0"/>
              <a:t> </a:t>
            </a:r>
          </a:p>
          <a:p>
            <a:pPr marL="0" indent="0">
              <a:buNone/>
            </a:pPr>
            <a:r>
              <a:rPr lang="en-US" sz="3100" dirty="0" err="1"/>
              <a:t>sebagian</a:t>
            </a:r>
            <a:r>
              <a:rPr lang="en-US" sz="3100" dirty="0"/>
              <a:t> </a:t>
            </a:r>
            <a:r>
              <a:rPr lang="en-US" sz="3100" dirty="0" err="1"/>
              <a:t>keputusan</a:t>
            </a:r>
            <a:r>
              <a:rPr lang="en-US" sz="3100" dirty="0"/>
              <a:t> </a:t>
            </a:r>
            <a:r>
              <a:rPr lang="en-US" sz="3100" dirty="0" err="1"/>
              <a:t>dapat</a:t>
            </a:r>
            <a:r>
              <a:rPr lang="en-US" sz="3100" dirty="0"/>
              <a:t> </a:t>
            </a:r>
            <a:r>
              <a:rPr lang="en-US" sz="3100" dirty="0" err="1"/>
              <a:t>ditangani</a:t>
            </a:r>
            <a:r>
              <a:rPr lang="en-US" sz="3100" dirty="0"/>
              <a:t> oleh </a:t>
            </a:r>
            <a:r>
              <a:rPr lang="en-US" sz="3100" dirty="0" err="1"/>
              <a:t>komputer</a:t>
            </a:r>
            <a:r>
              <a:rPr lang="en-US" sz="3100" dirty="0"/>
              <a:t> </a:t>
            </a:r>
          </a:p>
          <a:p>
            <a:pPr marL="0" indent="0">
              <a:buNone/>
            </a:pPr>
            <a:r>
              <a:rPr lang="en-US" sz="3100" dirty="0"/>
              <a:t>dan yang lain </a:t>
            </a:r>
            <a:r>
              <a:rPr lang="en-US" sz="3100" dirty="0" err="1"/>
              <a:t>tetap</a:t>
            </a:r>
            <a:r>
              <a:rPr lang="en-US" sz="3100" dirty="0"/>
              <a:t> </a:t>
            </a:r>
            <a:r>
              <a:rPr lang="en-US" sz="3100" dirty="0" err="1"/>
              <a:t>harus</a:t>
            </a:r>
            <a:r>
              <a:rPr lang="en-US" sz="3100" dirty="0"/>
              <a:t> </a:t>
            </a:r>
            <a:r>
              <a:rPr lang="en-US" sz="3100" dirty="0" err="1"/>
              <a:t>dilakukan</a:t>
            </a:r>
            <a:r>
              <a:rPr lang="en-US" sz="3100" dirty="0"/>
              <a:t> oleh </a:t>
            </a:r>
            <a:r>
              <a:rPr lang="en-US" sz="3100" dirty="0" err="1"/>
              <a:t>pengambil</a:t>
            </a:r>
            <a:r>
              <a:rPr lang="en-US" sz="3100" dirty="0"/>
              <a:t> </a:t>
            </a:r>
          </a:p>
          <a:p>
            <a:pPr marL="0" indent="0">
              <a:buNone/>
            </a:pPr>
            <a:r>
              <a:rPr lang="en-US" sz="3100" dirty="0" err="1"/>
              <a:t>keputusan</a:t>
            </a:r>
            <a:r>
              <a:rPr lang="en-US" sz="3100" dirty="0"/>
              <a:t>. </a:t>
            </a:r>
          </a:p>
          <a:p>
            <a:pPr marL="0" indent="0">
              <a:buNone/>
            </a:pPr>
            <a:endParaRPr lang="en-US" sz="3100" dirty="0"/>
          </a:p>
          <a:p>
            <a:pPr marL="0" indent="0">
              <a:buNone/>
            </a:pPr>
            <a:r>
              <a:rPr lang="en-US" sz="3100" dirty="0" err="1"/>
              <a:t>Informasi</a:t>
            </a:r>
            <a:r>
              <a:rPr lang="en-US" sz="3100" dirty="0"/>
              <a:t> yang </a:t>
            </a:r>
            <a:r>
              <a:rPr lang="en-US" sz="3100" dirty="0" err="1"/>
              <a:t>dibutuhkan</a:t>
            </a:r>
            <a:r>
              <a:rPr lang="en-US" sz="3100" dirty="0"/>
              <a:t> </a:t>
            </a:r>
            <a:r>
              <a:rPr lang="en-US" sz="3100" dirty="0" err="1"/>
              <a:t>spesifik</a:t>
            </a:r>
            <a:r>
              <a:rPr lang="en-US" sz="3100" dirty="0"/>
              <a:t>, </a:t>
            </a:r>
            <a:r>
              <a:rPr lang="en-US" sz="3100" dirty="0" err="1"/>
              <a:t>interaktif</a:t>
            </a:r>
            <a:r>
              <a:rPr lang="en-US" sz="3100" dirty="0"/>
              <a:t>, internal, </a:t>
            </a:r>
          </a:p>
          <a:p>
            <a:pPr marL="0" indent="0">
              <a:buNone/>
            </a:pPr>
            <a:r>
              <a:rPr lang="en-US" sz="3100" i="1" dirty="0"/>
              <a:t>real time</a:t>
            </a:r>
            <a:r>
              <a:rPr lang="en-US" sz="3100" dirty="0"/>
              <a:t>, dan </a:t>
            </a:r>
            <a:r>
              <a:rPr lang="en-US" sz="3100" dirty="0" err="1"/>
              <a:t>terjadwal</a:t>
            </a:r>
            <a:r>
              <a:rPr lang="en-US" sz="3100" dirty="0"/>
              <a:t>.</a:t>
            </a:r>
          </a:p>
          <a:p>
            <a:pPr marL="0" indent="0">
              <a:buNone/>
            </a:pPr>
            <a:endParaRPr lang="en-US" sz="3100" dirty="0"/>
          </a:p>
          <a:p>
            <a:pPr marL="0" indent="0">
              <a:buNone/>
            </a:pPr>
            <a:r>
              <a:rPr lang="en-US" sz="3100" b="1" dirty="0" err="1">
                <a:solidFill>
                  <a:srgbClr val="FF0000"/>
                </a:solidFill>
              </a:rPr>
              <a:t>Contoh</a:t>
            </a:r>
            <a:r>
              <a:rPr lang="en-US" sz="3100" b="1" dirty="0">
                <a:solidFill>
                  <a:srgbClr val="FF0000"/>
                </a:solidFill>
              </a:rPr>
              <a:t>:</a:t>
            </a:r>
            <a:r>
              <a:rPr lang="en-US" sz="3100" dirty="0"/>
              <a:t> </a:t>
            </a:r>
            <a:r>
              <a:rPr lang="en-US" sz="3100" dirty="0" err="1"/>
              <a:t>Pengevaluasian</a:t>
            </a:r>
            <a:r>
              <a:rPr lang="en-US" sz="3100" dirty="0"/>
              <a:t> </a:t>
            </a:r>
            <a:r>
              <a:rPr lang="en-US" sz="3100" dirty="0" err="1"/>
              <a:t>kredit</a:t>
            </a:r>
            <a:r>
              <a:rPr lang="en-US" sz="3100" dirty="0"/>
              <a:t>, </a:t>
            </a:r>
            <a:r>
              <a:rPr lang="en-US" sz="3100" dirty="0" err="1"/>
              <a:t>penjadwalan</a:t>
            </a:r>
            <a:r>
              <a:rPr lang="en-US" sz="3100" dirty="0"/>
              <a:t> </a:t>
            </a:r>
            <a:r>
              <a:rPr lang="en-US" sz="3100" dirty="0" err="1"/>
              <a:t>produksi</a:t>
            </a:r>
            <a:r>
              <a:rPr lang="en-US" sz="3100" dirty="0"/>
              <a:t> </a:t>
            </a:r>
          </a:p>
          <a:p>
            <a:pPr marL="0" indent="0">
              <a:buNone/>
            </a:pPr>
            <a:r>
              <a:rPr lang="en-US" sz="3100" dirty="0"/>
              <a:t>dan </a:t>
            </a:r>
            <a:r>
              <a:rPr lang="en-US" sz="3100" dirty="0" err="1"/>
              <a:t>pengendalian</a:t>
            </a:r>
            <a:r>
              <a:rPr lang="en-US" sz="3100" dirty="0"/>
              <a:t> </a:t>
            </a:r>
            <a:r>
              <a:rPr lang="en-US" sz="3100" dirty="0" err="1"/>
              <a:t>persediaan</a:t>
            </a:r>
            <a:r>
              <a:rPr lang="en-US" sz="3100" dirty="0"/>
              <a:t>, </a:t>
            </a:r>
            <a:r>
              <a:rPr lang="en-US" sz="3100" dirty="0" err="1"/>
              <a:t>merancang</a:t>
            </a:r>
            <a:r>
              <a:rPr lang="en-US" sz="3100" dirty="0"/>
              <a:t> </a:t>
            </a:r>
            <a:r>
              <a:rPr lang="en-US" sz="3100" dirty="0" err="1"/>
              <a:t>rencana</a:t>
            </a:r>
            <a:r>
              <a:rPr lang="en-US" sz="3100" dirty="0"/>
              <a:t> </a:t>
            </a:r>
          </a:p>
          <a:p>
            <a:pPr marL="0" indent="0">
              <a:buNone/>
            </a:pPr>
            <a:r>
              <a:rPr lang="en-US" sz="3100" dirty="0" err="1"/>
              <a:t>pemasaran</a:t>
            </a:r>
            <a:r>
              <a:rPr lang="en-US" sz="3100" dirty="0"/>
              <a:t>, dan </a:t>
            </a:r>
            <a:r>
              <a:rPr lang="en-US" sz="3100" dirty="0" err="1"/>
              <a:t>mengembangkan</a:t>
            </a:r>
            <a:r>
              <a:rPr lang="en-US" sz="3100" dirty="0"/>
              <a:t> </a:t>
            </a:r>
            <a:r>
              <a:rPr lang="en-US" sz="3100" dirty="0" err="1"/>
              <a:t>anggaran</a:t>
            </a:r>
            <a:r>
              <a:rPr lang="en-US" sz="3100" dirty="0"/>
              <a:t> </a:t>
            </a:r>
            <a:r>
              <a:rPr lang="en-US" sz="3100" dirty="0" err="1"/>
              <a:t>departemen</a:t>
            </a:r>
            <a:r>
              <a:rPr lang="en-US" sz="31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1798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78112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F0000"/>
                </a:solidFill>
              </a:rPr>
              <a:t>Keputusan </a:t>
            </a:r>
            <a:r>
              <a:rPr lang="en-US" sz="3100" b="1" dirty="0" err="1">
                <a:solidFill>
                  <a:srgbClr val="FF0000"/>
                </a:solidFill>
              </a:rPr>
              <a:t>Tidak</a:t>
            </a:r>
            <a:r>
              <a:rPr lang="en-US" sz="3100" b="1" dirty="0">
                <a:solidFill>
                  <a:srgbClr val="FF0000"/>
                </a:solidFill>
              </a:rPr>
              <a:t> </a:t>
            </a:r>
            <a:r>
              <a:rPr lang="en-US" sz="3100" b="1" dirty="0" err="1">
                <a:solidFill>
                  <a:srgbClr val="FF0000"/>
                </a:solidFill>
              </a:rPr>
              <a:t>Terstruktur</a:t>
            </a:r>
            <a:endParaRPr lang="en-US" sz="31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100" dirty="0" err="1"/>
              <a:t>adalah</a:t>
            </a:r>
            <a:r>
              <a:rPr lang="en-US" sz="3100" dirty="0"/>
              <a:t> </a:t>
            </a:r>
            <a:r>
              <a:rPr lang="en-US" sz="3100" dirty="0" err="1"/>
              <a:t>keputusan</a:t>
            </a:r>
            <a:r>
              <a:rPr lang="en-US" sz="3100" dirty="0"/>
              <a:t> yang </a:t>
            </a:r>
            <a:r>
              <a:rPr lang="en-US" sz="3100" dirty="0" err="1"/>
              <a:t>penanganannya</a:t>
            </a:r>
            <a:r>
              <a:rPr lang="en-US" sz="3100" dirty="0"/>
              <a:t> </a:t>
            </a:r>
            <a:r>
              <a:rPr lang="en-US" sz="3100" dirty="0" err="1"/>
              <a:t>rumit</a:t>
            </a:r>
            <a:r>
              <a:rPr lang="en-US" sz="3100" dirty="0"/>
              <a:t> </a:t>
            </a:r>
          </a:p>
          <a:p>
            <a:pPr marL="0" indent="0">
              <a:buNone/>
            </a:pPr>
            <a:r>
              <a:rPr lang="en-US" sz="3100" dirty="0" err="1"/>
              <a:t>karena</a:t>
            </a:r>
            <a:r>
              <a:rPr lang="en-US" sz="3100" dirty="0"/>
              <a:t> </a:t>
            </a:r>
            <a:r>
              <a:rPr lang="en-US" sz="3100" dirty="0" err="1"/>
              <a:t>tidak</a:t>
            </a:r>
            <a:r>
              <a:rPr lang="en-US" sz="3100" dirty="0"/>
              <a:t> </a:t>
            </a:r>
            <a:r>
              <a:rPr lang="en-US" sz="3100" dirty="0" err="1"/>
              <a:t>terjadi</a:t>
            </a:r>
            <a:r>
              <a:rPr lang="en-US" sz="3100" dirty="0"/>
              <a:t> </a:t>
            </a:r>
            <a:r>
              <a:rPr lang="en-US" sz="3100" dirty="0" err="1"/>
              <a:t>berulang-ulang</a:t>
            </a:r>
            <a:r>
              <a:rPr lang="en-US" sz="3100" dirty="0"/>
              <a:t> </a:t>
            </a:r>
            <a:r>
              <a:rPr lang="en-US" sz="3100" dirty="0" err="1"/>
              <a:t>atau</a:t>
            </a:r>
            <a:r>
              <a:rPr lang="en-US" sz="3100" dirty="0"/>
              <a:t> </a:t>
            </a:r>
            <a:r>
              <a:rPr lang="en-US" sz="3100" dirty="0" err="1"/>
              <a:t>tidak</a:t>
            </a:r>
            <a:r>
              <a:rPr lang="en-US" sz="3100" dirty="0"/>
              <a:t> </a:t>
            </a:r>
          </a:p>
          <a:p>
            <a:pPr marL="0" indent="0">
              <a:buNone/>
            </a:pPr>
            <a:r>
              <a:rPr lang="en-US" sz="3100" dirty="0" err="1"/>
              <a:t>selalu</a:t>
            </a:r>
            <a:r>
              <a:rPr lang="en-US" sz="3100" dirty="0"/>
              <a:t> </a:t>
            </a:r>
            <a:r>
              <a:rPr lang="en-US" sz="3100" dirty="0" err="1"/>
              <a:t>terjadi</a:t>
            </a:r>
            <a:r>
              <a:rPr lang="en-US" sz="3100" dirty="0"/>
              <a:t>. </a:t>
            </a:r>
          </a:p>
          <a:p>
            <a:pPr marL="0" indent="0">
              <a:buNone/>
            </a:pPr>
            <a:r>
              <a:rPr lang="en-US" sz="3100" dirty="0"/>
              <a:t>Keputusan </a:t>
            </a:r>
            <a:r>
              <a:rPr lang="en-US" sz="3100" dirty="0" err="1"/>
              <a:t>ini</a:t>
            </a:r>
            <a:r>
              <a:rPr lang="en-US" sz="3100" dirty="0"/>
              <a:t> </a:t>
            </a:r>
            <a:r>
              <a:rPr lang="en-US" sz="3100" dirty="0" err="1"/>
              <a:t>menuntut</a:t>
            </a:r>
            <a:r>
              <a:rPr lang="en-US" sz="3100" dirty="0"/>
              <a:t> </a:t>
            </a:r>
            <a:r>
              <a:rPr lang="en-US" sz="3100" dirty="0" err="1"/>
              <a:t>pengalaman</a:t>
            </a:r>
            <a:r>
              <a:rPr lang="en-US" sz="3100" dirty="0"/>
              <a:t> dan </a:t>
            </a:r>
          </a:p>
          <a:p>
            <a:pPr marL="0" indent="0">
              <a:buNone/>
            </a:pPr>
            <a:r>
              <a:rPr lang="en-US" sz="3100" dirty="0" err="1"/>
              <a:t>berbagai</a:t>
            </a:r>
            <a:r>
              <a:rPr lang="en-US" sz="3100" dirty="0"/>
              <a:t> </a:t>
            </a:r>
            <a:r>
              <a:rPr lang="en-US" sz="3100" dirty="0" err="1"/>
              <a:t>sumber</a:t>
            </a:r>
            <a:r>
              <a:rPr lang="en-US" sz="3100" dirty="0"/>
              <a:t> yang </a:t>
            </a:r>
            <a:r>
              <a:rPr lang="en-US" sz="3100" dirty="0" err="1"/>
              <a:t>bersifat</a:t>
            </a:r>
            <a:r>
              <a:rPr lang="en-US" sz="3100" dirty="0"/>
              <a:t> </a:t>
            </a:r>
            <a:r>
              <a:rPr lang="en-US" sz="3100" dirty="0" err="1"/>
              <a:t>eksternal</a:t>
            </a:r>
            <a:r>
              <a:rPr lang="en-US" sz="3100" dirty="0"/>
              <a:t>. </a:t>
            </a:r>
          </a:p>
          <a:p>
            <a:pPr marL="0" indent="0">
              <a:buNone/>
            </a:pPr>
            <a:r>
              <a:rPr lang="en-US" sz="3100" dirty="0"/>
              <a:t>Keputusan </a:t>
            </a:r>
            <a:r>
              <a:rPr lang="en-US" sz="3100" dirty="0" err="1"/>
              <a:t>ini</a:t>
            </a:r>
            <a:r>
              <a:rPr lang="en-US" sz="3100" dirty="0"/>
              <a:t> </a:t>
            </a:r>
            <a:r>
              <a:rPr lang="en-US" sz="3100" dirty="0" err="1"/>
              <a:t>umumnya</a:t>
            </a:r>
            <a:r>
              <a:rPr lang="en-US" sz="3100" dirty="0"/>
              <a:t> </a:t>
            </a:r>
            <a:r>
              <a:rPr lang="en-US" sz="3100" dirty="0" err="1"/>
              <a:t>terjadi</a:t>
            </a:r>
            <a:r>
              <a:rPr lang="en-US" sz="3100" dirty="0"/>
              <a:t> pada </a:t>
            </a:r>
            <a:r>
              <a:rPr lang="en-US" sz="3100" dirty="0" err="1"/>
              <a:t>manajemen</a:t>
            </a:r>
            <a:r>
              <a:rPr lang="en-US" sz="3100" dirty="0"/>
              <a:t> </a:t>
            </a:r>
          </a:p>
          <a:p>
            <a:pPr marL="0" indent="0">
              <a:buNone/>
            </a:pPr>
            <a:r>
              <a:rPr lang="en-US" sz="3100" dirty="0" err="1"/>
              <a:t>tingkat</a:t>
            </a:r>
            <a:r>
              <a:rPr lang="en-US" sz="3100" dirty="0"/>
              <a:t> </a:t>
            </a:r>
            <a:r>
              <a:rPr lang="en-US" sz="3100" dirty="0" err="1"/>
              <a:t>atas</a:t>
            </a:r>
            <a:r>
              <a:rPr lang="en-US" sz="3100" dirty="0"/>
              <a:t>. </a:t>
            </a:r>
            <a:r>
              <a:rPr lang="en-US" sz="3100" dirty="0" err="1"/>
              <a:t>Informasi</a:t>
            </a:r>
            <a:r>
              <a:rPr lang="en-US" sz="3100" dirty="0"/>
              <a:t> yang </a:t>
            </a:r>
            <a:r>
              <a:rPr lang="en-US" sz="3100" dirty="0" err="1"/>
              <a:t>dibutuhkan</a:t>
            </a:r>
            <a:r>
              <a:rPr lang="en-US" sz="3100" dirty="0"/>
              <a:t> </a:t>
            </a:r>
            <a:r>
              <a:rPr lang="en-US" sz="3100" dirty="0" err="1"/>
              <a:t>umum</a:t>
            </a:r>
            <a:r>
              <a:rPr lang="en-US" sz="3100" dirty="0"/>
              <a:t>, </a:t>
            </a:r>
            <a:r>
              <a:rPr lang="en-US" sz="3100" dirty="0" err="1"/>
              <a:t>luas</a:t>
            </a:r>
            <a:r>
              <a:rPr lang="en-US" sz="3100" dirty="0"/>
              <a:t>,</a:t>
            </a:r>
          </a:p>
          <a:p>
            <a:pPr marL="0" indent="0">
              <a:buNone/>
            </a:pPr>
            <a:r>
              <a:rPr lang="en-US" sz="3100" i="1" dirty="0"/>
              <a:t>internal</a:t>
            </a:r>
            <a:r>
              <a:rPr lang="en-US" sz="3100" dirty="0"/>
              <a:t>, dan </a:t>
            </a:r>
            <a:r>
              <a:rPr lang="en-US" sz="3100" i="1" dirty="0" err="1"/>
              <a:t>eksternal</a:t>
            </a:r>
            <a:r>
              <a:rPr lang="en-US" sz="3100" dirty="0"/>
              <a:t>.</a:t>
            </a:r>
          </a:p>
          <a:p>
            <a:pPr marL="0" indent="0">
              <a:buNone/>
            </a:pPr>
            <a:endParaRPr lang="en-US" sz="3100" dirty="0"/>
          </a:p>
          <a:p>
            <a:pPr marL="0" indent="0">
              <a:buNone/>
            </a:pPr>
            <a:r>
              <a:rPr lang="en-US" sz="3100" b="1" dirty="0" err="1">
                <a:solidFill>
                  <a:srgbClr val="FF0000"/>
                </a:solidFill>
              </a:rPr>
              <a:t>Contoh</a:t>
            </a:r>
            <a:r>
              <a:rPr lang="en-US" sz="3100" b="1" dirty="0">
                <a:solidFill>
                  <a:srgbClr val="FF0000"/>
                </a:solidFill>
              </a:rPr>
              <a:t>: </a:t>
            </a:r>
            <a:r>
              <a:rPr lang="en-US" sz="3100" dirty="0" err="1"/>
              <a:t>Pengembangan</a:t>
            </a:r>
            <a:r>
              <a:rPr lang="en-US" sz="3100" dirty="0"/>
              <a:t> </a:t>
            </a:r>
            <a:r>
              <a:rPr lang="en-US" sz="3100" dirty="0" err="1"/>
              <a:t>teknologi</a:t>
            </a:r>
            <a:r>
              <a:rPr lang="en-US" sz="3100" dirty="0"/>
              <a:t> </a:t>
            </a:r>
            <a:r>
              <a:rPr lang="en-US" sz="3100" dirty="0" err="1"/>
              <a:t>baru</a:t>
            </a:r>
            <a:r>
              <a:rPr lang="en-US" sz="3100" dirty="0"/>
              <a:t>, </a:t>
            </a:r>
            <a:r>
              <a:rPr lang="en-US" sz="3100" dirty="0" err="1"/>
              <a:t>keputusan</a:t>
            </a:r>
            <a:r>
              <a:rPr lang="en-US" sz="3100" dirty="0"/>
              <a:t> </a:t>
            </a:r>
          </a:p>
          <a:p>
            <a:pPr marL="0" indent="0">
              <a:buNone/>
            </a:pPr>
            <a:r>
              <a:rPr lang="en-US" sz="3100" dirty="0" err="1"/>
              <a:t>untuk</a:t>
            </a:r>
            <a:r>
              <a:rPr lang="en-US" sz="3100" dirty="0"/>
              <a:t> </a:t>
            </a:r>
            <a:r>
              <a:rPr lang="en-US" sz="3100" dirty="0" err="1"/>
              <a:t>bergabung</a:t>
            </a:r>
            <a:r>
              <a:rPr lang="en-US" sz="3100" dirty="0"/>
              <a:t> </a:t>
            </a:r>
            <a:r>
              <a:rPr lang="en-US" sz="3100" dirty="0" err="1"/>
              <a:t>dengan</a:t>
            </a:r>
            <a:r>
              <a:rPr lang="en-US" sz="3100" dirty="0"/>
              <a:t> </a:t>
            </a:r>
            <a:r>
              <a:rPr lang="en-US" sz="3100" dirty="0" err="1"/>
              <a:t>perusahaan</a:t>
            </a:r>
            <a:r>
              <a:rPr lang="en-US" sz="3100" dirty="0"/>
              <a:t> lain, </a:t>
            </a:r>
            <a:r>
              <a:rPr lang="en-US" sz="3100" dirty="0" err="1"/>
              <a:t>perekrutan</a:t>
            </a:r>
            <a:r>
              <a:rPr lang="en-US" sz="3100" dirty="0"/>
              <a:t> </a:t>
            </a:r>
            <a:r>
              <a:rPr lang="en-US" sz="3100" dirty="0" err="1"/>
              <a:t>eksekutif</a:t>
            </a:r>
            <a:r>
              <a:rPr lang="en-US" sz="31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17935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Beberapa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keuntungan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penggunaan</a:t>
            </a:r>
            <a:r>
              <a:rPr lang="en-US" sz="2400" b="1" dirty="0">
                <a:solidFill>
                  <a:srgbClr val="FF0000"/>
                </a:solidFill>
              </a:rPr>
              <a:t> SPK </a:t>
            </a:r>
            <a:r>
              <a:rPr lang="en-US" sz="2400" b="1" dirty="0" err="1">
                <a:solidFill>
                  <a:srgbClr val="FF0000"/>
                </a:solidFill>
              </a:rPr>
              <a:t>antara</a:t>
            </a:r>
            <a:r>
              <a:rPr lang="en-US" sz="2400" b="1" dirty="0">
                <a:solidFill>
                  <a:srgbClr val="FF0000"/>
                </a:solidFill>
              </a:rPr>
              <a:t> lain </a:t>
            </a:r>
          </a:p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adalah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sebagai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berikut</a:t>
            </a:r>
            <a:r>
              <a:rPr lang="en-US" sz="2400" b="1" dirty="0">
                <a:solidFill>
                  <a:srgbClr val="FF0000"/>
                </a:solidFill>
              </a:rPr>
              <a:t> (</a:t>
            </a:r>
            <a:r>
              <a:rPr lang="en-US" sz="2400" b="1" dirty="0" err="1">
                <a:solidFill>
                  <a:srgbClr val="FF0000"/>
                </a:solidFill>
              </a:rPr>
              <a:t>Surbakti</a:t>
            </a:r>
            <a:r>
              <a:rPr lang="en-US" sz="2400" b="1" dirty="0">
                <a:solidFill>
                  <a:srgbClr val="FF0000"/>
                </a:solidFill>
              </a:rPr>
              <a:t>, 2002):</a:t>
            </a:r>
          </a:p>
          <a:p>
            <a:r>
              <a:rPr lang="en-US" sz="2400" dirty="0" err="1"/>
              <a:t>Mampu</a:t>
            </a:r>
            <a:r>
              <a:rPr lang="en-US" sz="2400" dirty="0"/>
              <a:t> </a:t>
            </a:r>
            <a:r>
              <a:rPr lang="en-US" sz="2400" dirty="0" err="1"/>
              <a:t>mendukung</a:t>
            </a:r>
            <a:r>
              <a:rPr lang="en-US" sz="2400" dirty="0"/>
              <a:t> </a:t>
            </a:r>
            <a:r>
              <a:rPr lang="en-US" sz="2400" dirty="0" err="1"/>
              <a:t>pencarian</a:t>
            </a:r>
            <a:r>
              <a:rPr lang="en-US" sz="2400" dirty="0"/>
              <a:t> </a:t>
            </a:r>
            <a:r>
              <a:rPr lang="en-US" sz="2400" dirty="0" err="1"/>
              <a:t>solusi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berbagai</a:t>
            </a:r>
            <a:r>
              <a:rPr lang="en-US" sz="2400" dirty="0"/>
              <a:t> </a:t>
            </a:r>
            <a:r>
              <a:rPr lang="en-US" sz="2400" dirty="0" err="1"/>
              <a:t>permasalahan</a:t>
            </a:r>
            <a:r>
              <a:rPr lang="en-US" sz="2400" dirty="0"/>
              <a:t> yang </a:t>
            </a:r>
            <a:r>
              <a:rPr lang="en-US" sz="2400" dirty="0" err="1"/>
              <a:t>kompleks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merespon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cepat</a:t>
            </a:r>
            <a:r>
              <a:rPr lang="en-US" sz="2400" dirty="0"/>
              <a:t> pada </a:t>
            </a:r>
            <a:r>
              <a:rPr lang="en-US" sz="2400" dirty="0" err="1"/>
              <a:t>situasi</a:t>
            </a:r>
            <a:r>
              <a:rPr lang="en-US" sz="2400" dirty="0"/>
              <a:t> yang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diharapkan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kondisi</a:t>
            </a:r>
            <a:r>
              <a:rPr lang="en-US" sz="2400" dirty="0"/>
              <a:t> yang </a:t>
            </a:r>
            <a:r>
              <a:rPr lang="en-US" sz="2400" dirty="0" err="1"/>
              <a:t>berubah-ubah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Mampu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menerapkan</a:t>
            </a:r>
            <a:r>
              <a:rPr lang="en-US" sz="2400" dirty="0"/>
              <a:t> </a:t>
            </a:r>
            <a:r>
              <a:rPr lang="en-US" sz="2400" dirty="0" err="1"/>
              <a:t>berbagai</a:t>
            </a:r>
            <a:r>
              <a:rPr lang="en-US" sz="2400" dirty="0"/>
              <a:t> </a:t>
            </a:r>
            <a:r>
              <a:rPr lang="en-US" sz="2400" dirty="0" err="1"/>
              <a:t>strategi</a:t>
            </a:r>
            <a:r>
              <a:rPr lang="en-US" sz="2400" dirty="0"/>
              <a:t> yang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berbeda</a:t>
            </a:r>
            <a:r>
              <a:rPr lang="en-US" sz="2400" dirty="0"/>
              <a:t> pada </a:t>
            </a:r>
            <a:r>
              <a:rPr lang="en-US" sz="2400" dirty="0" err="1"/>
              <a:t>konfigurasi</a:t>
            </a:r>
            <a:r>
              <a:rPr lang="en-US" sz="2400" dirty="0"/>
              <a:t> </a:t>
            </a:r>
            <a:r>
              <a:rPr lang="en-US" sz="2400" dirty="0" err="1"/>
              <a:t>berbeda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cepat</a:t>
            </a:r>
            <a:r>
              <a:rPr lang="en-US" sz="2400" dirty="0"/>
              <a:t> dan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tepat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88066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781128"/>
          </a:xfrm>
        </p:spPr>
        <p:txBody>
          <a:bodyPr>
            <a:normAutofit/>
          </a:bodyPr>
          <a:lstStyle/>
          <a:p>
            <a:r>
              <a:rPr lang="en-US" sz="2400" dirty="0" err="1"/>
              <a:t>Pandangan</a:t>
            </a:r>
            <a:r>
              <a:rPr lang="en-US" sz="2400" dirty="0"/>
              <a:t> dan </a:t>
            </a:r>
            <a:r>
              <a:rPr lang="en-US" sz="2400" dirty="0" err="1"/>
              <a:t>pembelajaran</a:t>
            </a:r>
            <a:r>
              <a:rPr lang="en-US" sz="2400" dirty="0"/>
              <a:t> </a:t>
            </a:r>
            <a:r>
              <a:rPr lang="en-US" sz="2400" dirty="0" err="1"/>
              <a:t>baru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fasilitator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komunikasi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Meningkatkan</a:t>
            </a:r>
            <a:r>
              <a:rPr lang="en-US" sz="2400" dirty="0"/>
              <a:t> </a:t>
            </a:r>
            <a:r>
              <a:rPr lang="en-US" sz="2400" dirty="0" err="1"/>
              <a:t>kontrol</a:t>
            </a:r>
            <a:r>
              <a:rPr lang="en-US" sz="2400" dirty="0"/>
              <a:t> </a:t>
            </a:r>
            <a:r>
              <a:rPr lang="en-US" sz="2400" dirty="0" err="1"/>
              <a:t>manajemen</a:t>
            </a:r>
            <a:r>
              <a:rPr lang="en-US" sz="2400" dirty="0"/>
              <a:t> dan </a:t>
            </a:r>
            <a:r>
              <a:rPr lang="en-US" sz="2400" dirty="0" err="1"/>
              <a:t>kinerja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Menghemat</a:t>
            </a:r>
            <a:r>
              <a:rPr lang="en-US" sz="2400" dirty="0"/>
              <a:t> </a:t>
            </a:r>
            <a:r>
              <a:rPr lang="en-US" sz="2400" dirty="0" err="1"/>
              <a:t>biaya</a:t>
            </a:r>
            <a:r>
              <a:rPr lang="en-US" sz="2400" dirty="0"/>
              <a:t> dan </a:t>
            </a:r>
            <a:r>
              <a:rPr lang="en-US" sz="2400" dirty="0" err="1"/>
              <a:t>sumber</a:t>
            </a:r>
            <a:r>
              <a:rPr lang="en-US" sz="2400" dirty="0"/>
              <a:t> </a:t>
            </a:r>
            <a:r>
              <a:rPr lang="en-US" sz="2400" dirty="0" err="1"/>
              <a:t>daya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 (SDM).</a:t>
            </a:r>
          </a:p>
          <a:p>
            <a:r>
              <a:rPr lang="en-US" sz="2400" dirty="0" err="1"/>
              <a:t>Menghemat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 </a:t>
            </a:r>
            <a:r>
              <a:rPr lang="en-US" sz="2400" dirty="0" err="1"/>
              <a:t>karena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diambil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cepat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Meningkatkan</a:t>
            </a:r>
            <a:r>
              <a:rPr lang="en-US" sz="2400" dirty="0"/>
              <a:t> </a:t>
            </a:r>
            <a:r>
              <a:rPr lang="en-US" sz="2400" dirty="0" err="1"/>
              <a:t>efektivitas</a:t>
            </a:r>
            <a:r>
              <a:rPr lang="en-US" sz="2400" dirty="0"/>
              <a:t> </a:t>
            </a:r>
            <a:r>
              <a:rPr lang="en-US" sz="2400" dirty="0" err="1"/>
              <a:t>manajerial</a:t>
            </a:r>
            <a:r>
              <a:rPr lang="en-US" sz="2400" dirty="0"/>
              <a:t>, </a:t>
            </a:r>
            <a:r>
              <a:rPr lang="en-US" sz="2400" dirty="0" err="1"/>
              <a:t>menjadikan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manajer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bekerja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singkat</a:t>
            </a:r>
            <a:r>
              <a:rPr lang="en-US" sz="2400" dirty="0"/>
              <a:t> dan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   </a:t>
            </a:r>
            <a:r>
              <a:rPr lang="en-US" sz="2400" dirty="0" err="1"/>
              <a:t>sedikit</a:t>
            </a:r>
            <a:r>
              <a:rPr lang="en-US" sz="2400" dirty="0"/>
              <a:t> </a:t>
            </a:r>
            <a:r>
              <a:rPr lang="en-US" sz="2400" dirty="0" err="1"/>
              <a:t>usaha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Meningkatkan</a:t>
            </a:r>
            <a:r>
              <a:rPr lang="en-US" sz="2400" dirty="0"/>
              <a:t> </a:t>
            </a:r>
            <a:r>
              <a:rPr lang="en-US" sz="2400" dirty="0" err="1"/>
              <a:t>produktivitas</a:t>
            </a:r>
            <a:r>
              <a:rPr lang="en-US" sz="2400" dirty="0"/>
              <a:t> </a:t>
            </a:r>
            <a:r>
              <a:rPr lang="en-US" sz="2400" dirty="0" err="1"/>
              <a:t>analisis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2686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/>
              <a:t>Permodelan</a:t>
            </a:r>
            <a:r>
              <a:rPr lang="en-US" sz="2400" b="1" dirty="0"/>
              <a:t> </a:t>
            </a:r>
            <a:r>
              <a:rPr lang="en-US" sz="2400" b="1" dirty="0" err="1"/>
              <a:t>Sistem</a:t>
            </a:r>
            <a:r>
              <a:rPr lang="en-US" sz="2400" b="1" dirty="0"/>
              <a:t> </a:t>
            </a:r>
            <a:r>
              <a:rPr lang="en-US" sz="2400" b="1" dirty="0" err="1"/>
              <a:t>Pendukung</a:t>
            </a:r>
            <a:r>
              <a:rPr lang="en-US" sz="2400" b="1" dirty="0"/>
              <a:t> Keputusan/</a:t>
            </a:r>
            <a:r>
              <a:rPr lang="en-US" sz="2400" b="1" i="1" dirty="0"/>
              <a:t>Decision </a:t>
            </a:r>
          </a:p>
          <a:p>
            <a:pPr marL="0" indent="0">
              <a:buNone/>
            </a:pPr>
            <a:r>
              <a:rPr lang="en-US" sz="2400" b="1" i="1" dirty="0"/>
              <a:t>Support System:</a:t>
            </a:r>
            <a:endParaRPr lang="en-US" sz="2400" dirty="0"/>
          </a:p>
          <a:p>
            <a:pPr marL="457200" indent="-457200">
              <a:buFont typeface="+mj-lt"/>
              <a:buAutoNum type="arabicParenR"/>
            </a:pPr>
            <a:r>
              <a:rPr lang="en-US" sz="2400" dirty="0"/>
              <a:t>Model </a:t>
            </a:r>
            <a:r>
              <a:rPr lang="en-US" sz="2400" i="1" dirty="0"/>
              <a:t>Iconic</a:t>
            </a:r>
            <a:r>
              <a:rPr lang="en-US" sz="2400" dirty="0"/>
              <a:t> (</a:t>
            </a:r>
            <a:r>
              <a:rPr lang="en-US" sz="2400" dirty="0" err="1"/>
              <a:t>skala</a:t>
            </a:r>
            <a:r>
              <a:rPr lang="en-US" sz="2400" dirty="0"/>
              <a:t>)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2400" dirty="0"/>
              <a:t>Model Analog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2400" dirty="0"/>
              <a:t>Model </a:t>
            </a:r>
            <a:r>
              <a:rPr lang="en-US" sz="2400" dirty="0" err="1"/>
              <a:t>Matematika</a:t>
            </a:r>
            <a:r>
              <a:rPr lang="en-US" sz="2400" dirty="0"/>
              <a:t> (</a:t>
            </a:r>
            <a:r>
              <a:rPr lang="en-US" sz="2400" dirty="0" err="1"/>
              <a:t>Kuantitatif</a:t>
            </a:r>
            <a:r>
              <a:rPr lang="en-US" sz="2400" dirty="0"/>
              <a:t>)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2400" dirty="0"/>
              <a:t>Model </a:t>
            </a:r>
            <a:r>
              <a:rPr lang="en-US" sz="2400" dirty="0" err="1"/>
              <a:t>Statis</a:t>
            </a:r>
            <a:endParaRPr lang="en-US" sz="2400" dirty="0"/>
          </a:p>
          <a:p>
            <a:pPr marL="457200" indent="-457200">
              <a:buFont typeface="+mj-lt"/>
              <a:buAutoNum type="arabicParenR"/>
            </a:pPr>
            <a:r>
              <a:rPr lang="en-US" sz="2400" dirty="0"/>
              <a:t>Model </a:t>
            </a:r>
            <a:r>
              <a:rPr lang="en-US" sz="2400" dirty="0" err="1"/>
              <a:t>Dinamis</a:t>
            </a:r>
            <a:endParaRPr lang="en-US" sz="24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0088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Model </a:t>
            </a:r>
            <a:r>
              <a:rPr lang="en-US" sz="2400" b="1" i="1" dirty="0">
                <a:solidFill>
                  <a:srgbClr val="FF0000"/>
                </a:solidFill>
              </a:rPr>
              <a:t>Iconic</a:t>
            </a:r>
            <a:r>
              <a:rPr lang="en-US" sz="2400" b="1" dirty="0">
                <a:solidFill>
                  <a:srgbClr val="FF0000"/>
                </a:solidFill>
              </a:rPr>
              <a:t> (</a:t>
            </a:r>
            <a:r>
              <a:rPr lang="en-US" sz="2400" b="1" dirty="0" err="1">
                <a:solidFill>
                  <a:srgbClr val="FF0000"/>
                </a:solidFill>
              </a:rPr>
              <a:t>skala</a:t>
            </a:r>
            <a:r>
              <a:rPr lang="en-US" sz="2400" b="1" dirty="0">
                <a:solidFill>
                  <a:srgbClr val="FF0000"/>
                </a:solidFill>
              </a:rPr>
              <a:t>)</a:t>
            </a:r>
          </a:p>
          <a:p>
            <a:pPr marL="0" indent="0">
              <a:buNone/>
            </a:pP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replika</a:t>
            </a:r>
            <a:r>
              <a:rPr lang="en-US" sz="2400" dirty="0"/>
              <a:t> (</a:t>
            </a:r>
            <a:r>
              <a:rPr lang="en-US" sz="2400" dirty="0" err="1"/>
              <a:t>tiruan</a:t>
            </a:r>
            <a:r>
              <a:rPr lang="en-US" sz="2400" dirty="0"/>
              <a:t> </a:t>
            </a:r>
            <a:r>
              <a:rPr lang="en-US" sz="2400" dirty="0" err="1"/>
              <a:t>nyata</a:t>
            </a:r>
            <a:r>
              <a:rPr lang="en-US" sz="2400" dirty="0"/>
              <a:t>)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fisik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sistem</a:t>
            </a:r>
            <a:r>
              <a:rPr lang="en-US" sz="2400" dirty="0"/>
              <a:t> dan </a:t>
            </a:r>
            <a:r>
              <a:rPr lang="en-US" sz="2400" dirty="0" err="1"/>
              <a:t>biasanya</a:t>
            </a:r>
            <a:r>
              <a:rPr lang="en-US" sz="2400" dirty="0"/>
              <a:t> </a:t>
            </a:r>
            <a:r>
              <a:rPr lang="en-US" sz="2400" dirty="0" err="1"/>
              <a:t>berdasarkan</a:t>
            </a:r>
            <a:r>
              <a:rPr lang="en-US" sz="2400" dirty="0"/>
              <a:t> pada </a:t>
            </a:r>
            <a:r>
              <a:rPr lang="en-US" sz="2400" dirty="0" err="1"/>
              <a:t>skala</a:t>
            </a:r>
            <a:r>
              <a:rPr lang="en-US" sz="2400" dirty="0"/>
              <a:t> yang </a:t>
            </a:r>
          </a:p>
          <a:p>
            <a:pPr marL="0" indent="0">
              <a:buNone/>
            </a:pP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kecil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aslinya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/>
              <a:t>Model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mungkin</a:t>
            </a:r>
            <a:r>
              <a:rPr lang="en-US" sz="2400" dirty="0"/>
              <a:t> </a:t>
            </a:r>
            <a:r>
              <a:rPr lang="en-US" sz="2400" dirty="0" err="1"/>
              <a:t>muncul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skala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tiga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dimensi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sering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dikatakan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maket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foto</a:t>
            </a:r>
            <a:r>
              <a:rPr lang="en-US" sz="2400" dirty="0"/>
              <a:t> </a:t>
            </a:r>
            <a:r>
              <a:rPr lang="en-US" sz="2400" dirty="0" err="1"/>
              <a:t>merupakan</a:t>
            </a:r>
            <a:r>
              <a:rPr lang="en-US" sz="2400" dirty="0"/>
              <a:t> model </a:t>
            </a:r>
            <a:r>
              <a:rPr lang="en-US" sz="2400" i="1" dirty="0"/>
              <a:t>iconic</a:t>
            </a:r>
            <a:r>
              <a:rPr lang="en-US" sz="2400" dirty="0"/>
              <a:t> yang </a:t>
            </a:r>
            <a:r>
              <a:rPr lang="en-US" sz="2400" dirty="0" err="1"/>
              <a:t>berdimensi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dua</a:t>
            </a:r>
            <a:r>
              <a:rPr lang="en-US" sz="2400" dirty="0"/>
              <a:t>, juga </a:t>
            </a:r>
            <a:r>
              <a:rPr lang="en-US" sz="2400" i="1" dirty="0"/>
              <a:t>graphical user interface </a:t>
            </a:r>
            <a:r>
              <a:rPr lang="en-US" sz="2400" dirty="0"/>
              <a:t>dan </a:t>
            </a:r>
            <a:r>
              <a:rPr lang="en-US" sz="2400" i="1" dirty="0"/>
              <a:t>object-oriented </a:t>
            </a:r>
          </a:p>
          <a:p>
            <a:pPr marL="0" indent="0">
              <a:buNone/>
            </a:pPr>
            <a:r>
              <a:rPr lang="en-US" sz="2400" i="1" dirty="0"/>
              <a:t>programming </a:t>
            </a:r>
            <a:r>
              <a:rPr lang="en-US" sz="2400" dirty="0" err="1"/>
              <a:t>menggunakan</a:t>
            </a:r>
            <a:r>
              <a:rPr lang="en-US" sz="2400" dirty="0"/>
              <a:t> model </a:t>
            </a:r>
            <a:r>
              <a:rPr lang="en-US" sz="2400" dirty="0" err="1"/>
              <a:t>jenis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0495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781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Model Analog</a:t>
            </a:r>
          </a:p>
          <a:p>
            <a:pPr marL="0" indent="0">
              <a:buNone/>
            </a:pPr>
            <a:r>
              <a:rPr lang="en-US" sz="2400" dirty="0"/>
              <a:t>Model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mirip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aslinya</a:t>
            </a:r>
            <a:r>
              <a:rPr lang="en-US" sz="2400" dirty="0"/>
              <a:t>, </a:t>
            </a:r>
            <a:r>
              <a:rPr lang="en-US" sz="2400" dirty="0" err="1"/>
              <a:t>tetapi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berkarakteristik</a:t>
            </a:r>
            <a:r>
              <a:rPr lang="en-US" sz="2400" dirty="0"/>
              <a:t> </a:t>
            </a:r>
            <a:r>
              <a:rPr lang="en-US" sz="2400" dirty="0" err="1"/>
              <a:t>seperti</a:t>
            </a:r>
            <a:r>
              <a:rPr lang="en-US" sz="2400" dirty="0"/>
              <a:t> </a:t>
            </a:r>
            <a:r>
              <a:rPr lang="en-US" sz="2400" dirty="0" err="1"/>
              <a:t>aslinya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/>
              <a:t>Model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abstrak</a:t>
            </a:r>
            <a:r>
              <a:rPr lang="en-US" sz="2400" dirty="0"/>
              <a:t> </a:t>
            </a:r>
            <a:r>
              <a:rPr lang="en-US" sz="2400" dirty="0" err="1"/>
              <a:t>daripada</a:t>
            </a:r>
            <a:r>
              <a:rPr lang="en-US" sz="2400" dirty="0"/>
              <a:t> model </a:t>
            </a:r>
            <a:r>
              <a:rPr lang="en-US" sz="2400" dirty="0" err="1"/>
              <a:t>sebelumnya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dan </a:t>
            </a:r>
            <a:r>
              <a:rPr lang="en-US" sz="2400" dirty="0" err="1"/>
              <a:t>dianggap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penyajian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simbolik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realitas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/>
              <a:t>Model analog </a:t>
            </a:r>
            <a:r>
              <a:rPr lang="en-US" sz="2400" dirty="0" err="1"/>
              <a:t>biasanya</a:t>
            </a:r>
            <a:r>
              <a:rPr lang="en-US" sz="2400" dirty="0"/>
              <a:t> </a:t>
            </a:r>
            <a:r>
              <a:rPr lang="en-US" sz="2400" dirty="0" err="1"/>
              <a:t>memakai</a:t>
            </a:r>
            <a:r>
              <a:rPr lang="en-US" sz="2400" dirty="0"/>
              <a:t> diagram/</a:t>
            </a:r>
            <a:r>
              <a:rPr lang="en-US" sz="2400" i="1" dirty="0"/>
              <a:t>chart</a:t>
            </a:r>
            <a:r>
              <a:rPr lang="en-US" sz="2400" dirty="0"/>
              <a:t> </a:t>
            </a:r>
            <a:r>
              <a:rPr lang="en-US" sz="2400" dirty="0" err="1"/>
              <a:t>dua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dimensi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Contoh</a:t>
            </a:r>
            <a:r>
              <a:rPr lang="en-US" sz="2400" b="1" dirty="0">
                <a:solidFill>
                  <a:srgbClr val="FF0000"/>
                </a:solidFill>
              </a:rPr>
              <a:t>: </a:t>
            </a:r>
            <a:r>
              <a:rPr lang="en-US" sz="2400" i="1" dirty="0"/>
              <a:t>chart</a:t>
            </a:r>
            <a:r>
              <a:rPr lang="en-US" sz="2400" dirty="0"/>
              <a:t> </a:t>
            </a:r>
            <a:r>
              <a:rPr lang="en-US" sz="2400" dirty="0" err="1"/>
              <a:t>organisasi</a:t>
            </a:r>
            <a:r>
              <a:rPr lang="en-US" sz="2400" dirty="0"/>
              <a:t> yang </a:t>
            </a:r>
            <a:r>
              <a:rPr lang="en-US" sz="2400" dirty="0" err="1"/>
              <a:t>memuat</a:t>
            </a:r>
            <a:r>
              <a:rPr lang="en-US" sz="2400" dirty="0"/>
              <a:t> </a:t>
            </a:r>
            <a:r>
              <a:rPr lang="en-US" sz="2400" dirty="0" err="1"/>
              <a:t>struktur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organisasi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2115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Model </a:t>
            </a:r>
            <a:r>
              <a:rPr lang="en-US" sz="2400" b="1" dirty="0" err="1">
                <a:solidFill>
                  <a:srgbClr val="FF0000"/>
                </a:solidFill>
              </a:rPr>
              <a:t>Matematika</a:t>
            </a:r>
            <a:r>
              <a:rPr lang="en-US" sz="2400" b="1" dirty="0">
                <a:solidFill>
                  <a:srgbClr val="FF0000"/>
                </a:solidFill>
              </a:rPr>
              <a:t> (</a:t>
            </a:r>
            <a:r>
              <a:rPr lang="en-US" sz="2400" b="1" dirty="0" err="1">
                <a:solidFill>
                  <a:srgbClr val="FF0000"/>
                </a:solidFill>
              </a:rPr>
              <a:t>Kuantitatif</a:t>
            </a:r>
            <a:r>
              <a:rPr lang="en-US" sz="2400" b="1" dirty="0">
                <a:solidFill>
                  <a:srgbClr val="FF0000"/>
                </a:solidFill>
              </a:rPr>
              <a:t>)</a:t>
            </a:r>
          </a:p>
          <a:p>
            <a:pPr marL="0" indent="0">
              <a:buNone/>
            </a:pPr>
            <a:r>
              <a:rPr lang="en-US" sz="2400" dirty="0"/>
              <a:t>Makin </a:t>
            </a:r>
            <a:r>
              <a:rPr lang="en-US" sz="2400" dirty="0" err="1"/>
              <a:t>besar</a:t>
            </a:r>
            <a:r>
              <a:rPr lang="en-US" sz="2400" dirty="0"/>
              <a:t> </a:t>
            </a:r>
            <a:r>
              <a:rPr lang="en-US" sz="2400" dirty="0" err="1"/>
              <a:t>problema</a:t>
            </a:r>
            <a:r>
              <a:rPr lang="en-US" sz="2400" dirty="0"/>
              <a:t> yang </a:t>
            </a:r>
            <a:r>
              <a:rPr lang="en-US" sz="2400" dirty="0" err="1"/>
              <a:t>dihadapi</a:t>
            </a:r>
            <a:r>
              <a:rPr lang="en-US" sz="2400" dirty="0"/>
              <a:t>, </a:t>
            </a:r>
            <a:r>
              <a:rPr lang="en-US" sz="2400" dirty="0" err="1"/>
              <a:t>maka</a:t>
            </a:r>
            <a:r>
              <a:rPr lang="en-US" sz="2400" dirty="0"/>
              <a:t> </a:t>
            </a:r>
            <a:r>
              <a:rPr lang="en-US" sz="2400" dirty="0" err="1"/>
              <a:t>makin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kompleks</a:t>
            </a:r>
            <a:r>
              <a:rPr lang="en-US" sz="2400" dirty="0"/>
              <a:t> </a:t>
            </a:r>
            <a:r>
              <a:rPr lang="en-US" sz="2400" dirty="0" err="1"/>
              <a:t>solusi</a:t>
            </a:r>
            <a:r>
              <a:rPr lang="en-US" sz="2400" dirty="0"/>
              <a:t> yang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ditemukan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 err="1"/>
              <a:t>Namun</a:t>
            </a:r>
            <a:r>
              <a:rPr lang="en-US" sz="2400" dirty="0"/>
              <a:t>, </a:t>
            </a:r>
            <a:r>
              <a:rPr lang="en-US" sz="2400" dirty="0" err="1"/>
              <a:t>kadang-kadang</a:t>
            </a:r>
            <a:r>
              <a:rPr lang="en-US" sz="2400" dirty="0"/>
              <a:t> </a:t>
            </a:r>
            <a:r>
              <a:rPr lang="en-US" sz="2400" dirty="0" err="1"/>
              <a:t>kompleksitas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relasi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organisasi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dipresentasikan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 </a:t>
            </a:r>
            <a:endParaRPr lang="en-US" sz="2400" i="1" dirty="0"/>
          </a:p>
          <a:p>
            <a:pPr marL="0" indent="0">
              <a:buNone/>
            </a:pPr>
            <a:r>
              <a:rPr lang="en-US" sz="2400" i="1" dirty="0"/>
              <a:t>icon</a:t>
            </a:r>
            <a:r>
              <a:rPr lang="en-US" sz="2400" dirty="0"/>
              <a:t> </a:t>
            </a:r>
            <a:r>
              <a:rPr lang="en-US" sz="2400" dirty="0" err="1"/>
              <a:t>atau</a:t>
            </a:r>
            <a:r>
              <a:rPr lang="en-US" sz="2400" dirty="0"/>
              <a:t> analog. </a:t>
            </a:r>
          </a:p>
          <a:p>
            <a:pPr marL="0" indent="0">
              <a:buNone/>
            </a:pPr>
            <a:r>
              <a:rPr lang="en-US" sz="2400" dirty="0"/>
              <a:t>Model yang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maka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model </a:t>
            </a:r>
          </a:p>
          <a:p>
            <a:pPr marL="0" indent="0">
              <a:buNone/>
            </a:pPr>
            <a:r>
              <a:rPr lang="en-US" sz="2400" dirty="0" err="1"/>
              <a:t>matematika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2731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Model </a:t>
            </a:r>
            <a:r>
              <a:rPr lang="en-US" sz="2400" b="1" dirty="0" err="1">
                <a:solidFill>
                  <a:srgbClr val="FF0000"/>
                </a:solidFill>
              </a:rPr>
              <a:t>Matematika</a:t>
            </a:r>
            <a:r>
              <a:rPr lang="en-US" sz="2400" b="1" dirty="0">
                <a:solidFill>
                  <a:srgbClr val="FF0000"/>
                </a:solidFill>
              </a:rPr>
              <a:t> (</a:t>
            </a:r>
            <a:r>
              <a:rPr lang="en-US" sz="2400" b="1" dirty="0" err="1">
                <a:solidFill>
                  <a:srgbClr val="FF0000"/>
                </a:solidFill>
              </a:rPr>
              <a:t>Kuantitatif</a:t>
            </a:r>
            <a:r>
              <a:rPr lang="en-US" sz="2400" b="1" dirty="0">
                <a:solidFill>
                  <a:srgbClr val="FF0000"/>
                </a:solidFill>
              </a:rPr>
              <a:t>)</a:t>
            </a:r>
          </a:p>
          <a:p>
            <a:pPr marL="0" indent="0">
              <a:buNone/>
            </a:pPr>
            <a:r>
              <a:rPr lang="en-US" sz="2400" dirty="0" err="1"/>
              <a:t>Analisis</a:t>
            </a:r>
            <a:r>
              <a:rPr lang="en-US" sz="2400" dirty="0"/>
              <a:t> DSS </a:t>
            </a:r>
            <a:r>
              <a:rPr lang="en-US" sz="2400" dirty="0" err="1"/>
              <a:t>terbanyak</a:t>
            </a:r>
            <a:r>
              <a:rPr lang="en-US" sz="2400" dirty="0"/>
              <a:t> </a:t>
            </a:r>
            <a:r>
              <a:rPr lang="en-US" sz="2400" dirty="0" err="1"/>
              <a:t>dieksekusi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 </a:t>
            </a:r>
            <a:r>
              <a:rPr lang="en-US" sz="2400" i="1" dirty="0"/>
              <a:t>numeric</a:t>
            </a:r>
            <a:r>
              <a:rPr lang="en-US" sz="2400" dirty="0"/>
              <a:t> </a:t>
            </a:r>
          </a:p>
          <a:p>
            <a:pPr marL="0" indent="0">
              <a:buNone/>
            </a:pP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bantuan</a:t>
            </a:r>
            <a:r>
              <a:rPr lang="en-US" sz="2400" dirty="0"/>
              <a:t> </a:t>
            </a:r>
            <a:r>
              <a:rPr lang="en-US" sz="2400" dirty="0" err="1"/>
              <a:t>matematika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model </a:t>
            </a:r>
            <a:r>
              <a:rPr lang="en-US" sz="2400" dirty="0" err="1"/>
              <a:t>kuantitatif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seperti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notasi-notasi</a:t>
            </a:r>
            <a:r>
              <a:rPr lang="en-US" sz="2400" dirty="0"/>
              <a:t> dan </a:t>
            </a:r>
            <a:r>
              <a:rPr lang="en-US" sz="2400" dirty="0" err="1"/>
              <a:t>persamaan-persamaan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matematika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merepresentasikan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. </a:t>
            </a:r>
          </a:p>
          <a:p>
            <a:pPr marL="0" indent="0">
              <a:buNone/>
            </a:pPr>
            <a:r>
              <a:rPr lang="en-US" sz="2400" dirty="0"/>
              <a:t>Pada model </a:t>
            </a:r>
            <a:r>
              <a:rPr lang="en-US" sz="2400" dirty="0" err="1"/>
              <a:t>matematika</a:t>
            </a:r>
            <a:r>
              <a:rPr lang="en-US" sz="2400" dirty="0"/>
              <a:t>, </a:t>
            </a:r>
            <a:r>
              <a:rPr lang="en-US" sz="2400" dirty="0" err="1"/>
              <a:t>atribut-atribut</a:t>
            </a:r>
            <a:r>
              <a:rPr lang="en-US" sz="2400" dirty="0"/>
              <a:t> </a:t>
            </a:r>
            <a:r>
              <a:rPr lang="en-US" sz="2400" dirty="0" err="1"/>
              <a:t>dinyatakan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variabel-variabel</a:t>
            </a:r>
            <a:r>
              <a:rPr lang="en-US" sz="2400" dirty="0"/>
              <a:t>, dan </a:t>
            </a:r>
            <a:r>
              <a:rPr lang="en-US" sz="2400" dirty="0" err="1"/>
              <a:t>aktivitas-aktivitas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dinyatakan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fungsi</a:t>
            </a:r>
            <a:r>
              <a:rPr lang="en-US" sz="2400" dirty="0"/>
              <a:t> </a:t>
            </a:r>
            <a:r>
              <a:rPr lang="en-US" sz="2400" dirty="0" err="1"/>
              <a:t>matematika</a:t>
            </a:r>
            <a:r>
              <a:rPr lang="en-US" sz="2400" dirty="0"/>
              <a:t> yang </a:t>
            </a:r>
          </a:p>
          <a:p>
            <a:pPr marL="0" indent="0">
              <a:buNone/>
            </a:pPr>
            <a:r>
              <a:rPr lang="en-US" sz="2400" dirty="0" err="1"/>
              <a:t>menjelaskan</a:t>
            </a:r>
            <a:r>
              <a:rPr lang="en-US" sz="2400" dirty="0"/>
              <a:t> </a:t>
            </a:r>
            <a:r>
              <a:rPr lang="en-US" sz="2400" dirty="0" err="1"/>
              <a:t>hubungan</a:t>
            </a:r>
            <a:r>
              <a:rPr lang="en-US" sz="2400" dirty="0"/>
              <a:t> </a:t>
            </a:r>
            <a:r>
              <a:rPr lang="en-US" sz="2400" dirty="0" err="1"/>
              <a:t>antar</a:t>
            </a:r>
            <a:r>
              <a:rPr lang="en-US" sz="2400" dirty="0"/>
              <a:t> </a:t>
            </a:r>
            <a:r>
              <a:rPr lang="en-US" sz="2400" dirty="0" err="1"/>
              <a:t>variabel-variabel</a:t>
            </a:r>
            <a:r>
              <a:rPr lang="en-US" sz="2400" dirty="0"/>
              <a:t> </a:t>
            </a:r>
            <a:r>
              <a:rPr lang="en-US" sz="2400" dirty="0" err="1"/>
              <a:t>tersebut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1909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Model </a:t>
            </a:r>
            <a:r>
              <a:rPr lang="en-US" sz="2400" b="1" dirty="0" err="1">
                <a:solidFill>
                  <a:srgbClr val="FF0000"/>
                </a:solidFill>
              </a:rPr>
              <a:t>Statis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bila</a:t>
            </a:r>
            <a:r>
              <a:rPr lang="en-US" sz="2400" dirty="0"/>
              <a:t> </a:t>
            </a:r>
            <a:r>
              <a:rPr lang="en-US" sz="2400" dirty="0" err="1"/>
              <a:t>jangka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 </a:t>
            </a:r>
            <a:r>
              <a:rPr lang="en-US" sz="2400" dirty="0" err="1"/>
              <a:t>variabel</a:t>
            </a:r>
            <a:r>
              <a:rPr lang="en-US" sz="2400" dirty="0"/>
              <a:t> </a:t>
            </a:r>
            <a:r>
              <a:rPr lang="en-US" sz="2400" dirty="0" err="1"/>
              <a:t>dianggap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konstan</a:t>
            </a:r>
            <a:r>
              <a:rPr lang="en-US" sz="2400" dirty="0"/>
              <a:t> dan </a:t>
            </a:r>
            <a:r>
              <a:rPr lang="en-US" sz="2400" dirty="0" err="1"/>
              <a:t>interelasi</a:t>
            </a:r>
            <a:r>
              <a:rPr lang="en-US" sz="2400" dirty="0"/>
              <a:t> </a:t>
            </a:r>
            <a:r>
              <a:rPr lang="en-US" sz="2400" dirty="0" err="1"/>
              <a:t>unsur-unsur</a:t>
            </a:r>
            <a:r>
              <a:rPr lang="en-US" sz="2400" dirty="0"/>
              <a:t> model </a:t>
            </a:r>
            <a:r>
              <a:rPr lang="en-US" sz="2400" dirty="0" err="1"/>
              <a:t>dinyatakan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persamaan</a:t>
            </a:r>
            <a:r>
              <a:rPr lang="en-US" sz="2400" dirty="0"/>
              <a:t> yang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berubah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. </a:t>
            </a:r>
          </a:p>
          <a:p>
            <a:pPr marL="0" indent="0">
              <a:buNone/>
            </a:pPr>
            <a:r>
              <a:rPr lang="en-US" sz="2400" dirty="0" err="1"/>
              <a:t>Sebagian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r>
              <a:rPr lang="en-US" sz="2400" dirty="0"/>
              <a:t> </a:t>
            </a:r>
            <a:r>
              <a:rPr lang="en-US" sz="2400" dirty="0" err="1"/>
              <a:t>situasi</a:t>
            </a:r>
            <a:r>
              <a:rPr lang="en-US" sz="2400" dirty="0"/>
              <a:t> </a:t>
            </a:r>
            <a:r>
              <a:rPr lang="en-US" sz="2400" dirty="0" err="1"/>
              <a:t>pengambilan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statis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diperkirakan</a:t>
            </a:r>
            <a:r>
              <a:rPr lang="en-US" sz="2400" dirty="0"/>
              <a:t> </a:t>
            </a:r>
            <a:r>
              <a:rPr lang="en-US" sz="2400" dirty="0" err="1"/>
              <a:t>berulang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kondisi</a:t>
            </a:r>
            <a:r>
              <a:rPr lang="en-US" sz="2400" dirty="0"/>
              <a:t> yang </a:t>
            </a:r>
            <a:r>
              <a:rPr lang="en-US" sz="2400" dirty="0" err="1"/>
              <a:t>identik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Contoh</a:t>
            </a:r>
            <a:r>
              <a:rPr lang="en-US" sz="2400" b="1" dirty="0">
                <a:solidFill>
                  <a:srgbClr val="FF0000"/>
                </a:solidFill>
              </a:rPr>
              <a:t>: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mengenai</a:t>
            </a:r>
            <a:r>
              <a:rPr lang="en-US" sz="2400" dirty="0"/>
              <a:t> </a:t>
            </a:r>
            <a:r>
              <a:rPr lang="en-US" sz="2400" dirty="0" err="1"/>
              <a:t>membuat</a:t>
            </a:r>
            <a:r>
              <a:rPr lang="en-US" sz="2400" dirty="0"/>
              <a:t> </a:t>
            </a:r>
            <a:r>
              <a:rPr lang="en-US" sz="2400" dirty="0" err="1"/>
              <a:t>sendiri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membeli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produk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39802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Pendukung</a:t>
            </a:r>
            <a:r>
              <a:rPr lang="en-US" sz="2400" dirty="0"/>
              <a:t> Keputusan/</a:t>
            </a:r>
            <a:r>
              <a:rPr lang="en-US" sz="2400" i="1" dirty="0"/>
              <a:t>Decision Support System</a:t>
            </a:r>
            <a:endParaRPr lang="en-US" sz="2400" b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871A2-0A97-42FD-BD9D-1BADA8494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781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Model </a:t>
            </a:r>
            <a:r>
              <a:rPr lang="en-US" sz="2400" b="1" dirty="0" err="1">
                <a:solidFill>
                  <a:srgbClr val="FF0000"/>
                </a:solidFill>
              </a:rPr>
              <a:t>Dinamis</a:t>
            </a:r>
            <a:endParaRPr lang="en-US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400" dirty="0" err="1"/>
              <a:t>Menempatkan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variabel</a:t>
            </a:r>
            <a:r>
              <a:rPr lang="en-US" sz="2400" dirty="0"/>
              <a:t> </a:t>
            </a:r>
            <a:r>
              <a:rPr lang="en-US" sz="2400" dirty="0" err="1"/>
              <a:t>bebas</a:t>
            </a:r>
            <a:r>
              <a:rPr lang="en-US" sz="2400" dirty="0"/>
              <a:t>,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model </a:t>
            </a:r>
            <a:r>
              <a:rPr lang="en-US" sz="2400" dirty="0" err="1"/>
              <a:t>jenis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menggambarkan</a:t>
            </a:r>
            <a:r>
              <a:rPr lang="en-US" sz="2400" dirty="0"/>
              <a:t> </a:t>
            </a:r>
            <a:r>
              <a:rPr lang="en-US" sz="2400" dirty="0" err="1"/>
              <a:t>dinamika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fungsi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. </a:t>
            </a:r>
          </a:p>
          <a:p>
            <a:pPr marL="0" indent="0">
              <a:buNone/>
            </a:pP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memperoleh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, </a:t>
            </a:r>
            <a:r>
              <a:rPr lang="en-US" sz="2400" dirty="0" err="1"/>
              <a:t>perhitungan</a:t>
            </a:r>
            <a:r>
              <a:rPr lang="en-US" sz="2400" dirty="0"/>
              <a:t> </a:t>
            </a:r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berulang-ulang</a:t>
            </a:r>
            <a:r>
              <a:rPr lang="en-US" sz="2400" dirty="0"/>
              <a:t> (</a:t>
            </a:r>
            <a:r>
              <a:rPr lang="en-US" sz="2400" dirty="0" err="1"/>
              <a:t>iterasi</a:t>
            </a:r>
            <a:r>
              <a:rPr lang="en-US" sz="2400" dirty="0"/>
              <a:t>) </a:t>
            </a:r>
            <a:r>
              <a:rPr lang="en-US" sz="2400" dirty="0" err="1"/>
              <a:t>sampai</a:t>
            </a:r>
            <a:r>
              <a:rPr lang="en-US" sz="2400" dirty="0"/>
              <a:t> </a:t>
            </a:r>
            <a:r>
              <a:rPr lang="en-US" sz="2400" dirty="0" err="1"/>
              <a:t>tercapai</a:t>
            </a:r>
            <a:r>
              <a:rPr lang="en-US" sz="2400" dirty="0"/>
              <a:t> </a:t>
            </a:r>
            <a:r>
              <a:rPr lang="en-US" sz="2400" dirty="0" err="1"/>
              <a:t>nilai</a:t>
            </a:r>
            <a:r>
              <a:rPr lang="en-US" sz="2400" dirty="0"/>
              <a:t> </a:t>
            </a:r>
            <a:r>
              <a:rPr lang="en-US" sz="2400" dirty="0" err="1"/>
              <a:t>kesalahan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/>
              <a:t>(</a:t>
            </a:r>
            <a:r>
              <a:rPr lang="en-US" sz="2400" i="1" dirty="0"/>
              <a:t>error</a:t>
            </a:r>
            <a:r>
              <a:rPr lang="en-US" sz="2400" dirty="0"/>
              <a:t>) yang minimal.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</a:rPr>
              <a:t>Contoh</a:t>
            </a:r>
            <a:r>
              <a:rPr lang="en-US" sz="2400" b="1" dirty="0">
                <a:solidFill>
                  <a:srgbClr val="FF0000"/>
                </a:solidFill>
              </a:rPr>
              <a:t>: </a:t>
            </a:r>
            <a:r>
              <a:rPr lang="en-US" sz="2400" dirty="0" err="1"/>
              <a:t>proyeksi</a:t>
            </a:r>
            <a:r>
              <a:rPr lang="en-US" sz="2400" dirty="0"/>
              <a:t> </a:t>
            </a:r>
            <a:r>
              <a:rPr lang="en-US" sz="2400" dirty="0" err="1"/>
              <a:t>rugi-laba</a:t>
            </a:r>
            <a:r>
              <a:rPr lang="en-US" sz="2400" dirty="0"/>
              <a:t> 5 </a:t>
            </a:r>
            <a:r>
              <a:rPr lang="en-US" sz="2400" dirty="0" err="1"/>
              <a:t>tahun</a:t>
            </a:r>
            <a:r>
              <a:rPr lang="en-US" sz="2400" dirty="0"/>
              <a:t> </a:t>
            </a:r>
            <a:r>
              <a:rPr lang="en-US" sz="2400" dirty="0" err="1"/>
              <a:t>dimana</a:t>
            </a:r>
            <a:r>
              <a:rPr lang="en-US" sz="2400" dirty="0"/>
              <a:t> data input </a:t>
            </a:r>
          </a:p>
          <a:p>
            <a:pPr marL="0" indent="0">
              <a:buNone/>
            </a:pPr>
            <a:r>
              <a:rPr lang="en-US" sz="2400" dirty="0" err="1"/>
              <a:t>seperti</a:t>
            </a:r>
            <a:r>
              <a:rPr lang="en-US" sz="2400" dirty="0"/>
              <a:t> </a:t>
            </a:r>
            <a:r>
              <a:rPr lang="en-US" sz="2400" dirty="0" err="1"/>
              <a:t>biaya</a:t>
            </a:r>
            <a:r>
              <a:rPr lang="en-US" sz="2400" dirty="0"/>
              <a:t>, </a:t>
            </a:r>
            <a:r>
              <a:rPr lang="en-US" sz="2400" dirty="0" err="1"/>
              <a:t>harga</a:t>
            </a:r>
            <a:r>
              <a:rPr lang="en-US" sz="2400" dirty="0"/>
              <a:t>, dan </a:t>
            </a:r>
            <a:r>
              <a:rPr lang="en-US" sz="2400" dirty="0" err="1"/>
              <a:t>kuantitas</a:t>
            </a:r>
            <a:r>
              <a:rPr lang="en-US" sz="2400" dirty="0"/>
              <a:t> </a:t>
            </a:r>
            <a:r>
              <a:rPr lang="en-US" sz="2400" dirty="0" err="1"/>
              <a:t>berubah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tahun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tahun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8158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947</Words>
  <Application>Microsoft Office PowerPoint</Application>
  <PresentationFormat>On-screen Show (4:3)</PresentationFormat>
  <Paragraphs>344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맑은 고딕</vt:lpstr>
      <vt:lpstr>Arial</vt:lpstr>
      <vt:lpstr>Office Theme</vt:lpstr>
      <vt:lpstr>PowerPoint Presentation</vt:lpstr>
      <vt:lpstr>Sistem Pendukung Keputusan</vt:lpstr>
      <vt:lpstr>Sistem Pendukung Keputusan</vt:lpstr>
      <vt:lpstr>Sistem Pendukung Keputusan</vt:lpstr>
      <vt:lpstr>Sistem Pendukung Keputusan</vt:lpstr>
      <vt:lpstr>Sistem Pendukung Keputusan</vt:lpstr>
      <vt:lpstr>Pengambilan Keputusan</vt:lpstr>
      <vt:lpstr>Pengambilan Keputusan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  <vt:lpstr>Sistem Pendukung Keputusan/Decision Support System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asus</cp:lastModifiedBy>
  <cp:revision>19</cp:revision>
  <dcterms:created xsi:type="dcterms:W3CDTF">2014-04-01T16:35:38Z</dcterms:created>
  <dcterms:modified xsi:type="dcterms:W3CDTF">2019-05-22T23:03:06Z</dcterms:modified>
</cp:coreProperties>
</file>