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62" r:id="rId4"/>
    <p:sldId id="296" r:id="rId5"/>
    <p:sldId id="263" r:id="rId6"/>
    <p:sldId id="297" r:id="rId7"/>
    <p:sldId id="298" r:id="rId8"/>
    <p:sldId id="303" r:id="rId9"/>
    <p:sldId id="304" r:id="rId10"/>
    <p:sldId id="305" r:id="rId11"/>
    <p:sldId id="299" r:id="rId12"/>
    <p:sldId id="300" r:id="rId13"/>
    <p:sldId id="301" r:id="rId14"/>
  </p:sldIdLst>
  <p:sldSz cx="9144000" cy="6858000" type="screen4x3"/>
  <p:notesSz cx="6858000" cy="9144000"/>
  <p:custDataLst>
    <p:tags r:id="rId1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>
        <p:scale>
          <a:sx n="90" d="100"/>
          <a:sy n="90" d="100"/>
        </p:scale>
        <p:origin x="714" y="-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59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026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265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402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65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553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00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607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235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908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55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3983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235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274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980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398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417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6F36BC96-64EC-462A-9BF7-4FDAD0046D32}" type="datetimeFigureOut">
              <a:rPr lang="en-US" smtClean="0"/>
              <a:t>4/26/2016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05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STATISTIKA DASAR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00"/>
                </a:solidFill>
              </a:rPr>
              <a:t>SUTRISNO</a:t>
            </a:r>
          </a:p>
          <a:p>
            <a:r>
              <a:rPr lang="en-US" dirty="0" smtClean="0">
                <a:solidFill>
                  <a:srgbClr val="FFFF00"/>
                </a:solidFill>
              </a:rPr>
              <a:t>085640677567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19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6949293" cy="709865"/>
          </a:xfrm>
        </p:spPr>
        <p:txBody>
          <a:bodyPr/>
          <a:lstStyle/>
          <a:p>
            <a:r>
              <a:rPr lang="en-GB" dirty="0" err="1" smtClean="0"/>
              <a:t>Materi</a:t>
            </a:r>
            <a:r>
              <a:rPr lang="en-GB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5970" y="2085978"/>
            <a:ext cx="7820830" cy="4571998"/>
          </a:xfrm>
        </p:spPr>
        <p:txBody>
          <a:bodyPr>
            <a:noAutofit/>
          </a:bodyPr>
          <a:lstStyle/>
          <a:p>
            <a:r>
              <a:rPr lang="en-GB" dirty="0" err="1" smtClean="0"/>
              <a:t>Momen</a:t>
            </a:r>
            <a:endParaRPr lang="en-GB" dirty="0" smtClean="0"/>
          </a:p>
          <a:p>
            <a:r>
              <a:rPr lang="en-GB" dirty="0" err="1" smtClean="0"/>
              <a:t>Kemiringan</a:t>
            </a:r>
            <a:endParaRPr lang="en-GB" dirty="0" smtClean="0"/>
          </a:p>
          <a:p>
            <a:r>
              <a:rPr lang="en-GB" dirty="0" err="1" smtClean="0"/>
              <a:t>Keruncingan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99642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444" y="2014535"/>
            <a:ext cx="8786811" cy="475773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 </a:t>
            </a:r>
            <a:r>
              <a:rPr lang="en-US" dirty="0" err="1"/>
              <a:t>sebenarnya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khusus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lain yang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momen</a:t>
            </a:r>
            <a:r>
              <a:rPr lang="en-US" dirty="0"/>
              <a:t>. Dari </a:t>
            </a:r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lain, di </a:t>
            </a:r>
            <a:r>
              <a:rPr lang="en-US" dirty="0" err="1"/>
              <a:t>samping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kemiringan</a:t>
            </a:r>
            <a:r>
              <a:rPr lang="en-US" dirty="0"/>
              <a:t> (</a:t>
            </a:r>
            <a:r>
              <a:rPr lang="en-US" i="1" dirty="0" err="1"/>
              <a:t>skewness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keruncingan</a:t>
            </a:r>
            <a:r>
              <a:rPr lang="en-US" dirty="0"/>
              <a:t> (</a:t>
            </a:r>
            <a:r>
              <a:rPr lang="en-US" i="1" dirty="0"/>
              <a:t>kurtosis</a:t>
            </a:r>
            <a:r>
              <a:rPr lang="en-US" dirty="0"/>
              <a:t>)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diturunkan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bab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dibicarakan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, </a:t>
            </a:r>
            <a:r>
              <a:rPr lang="en-US" dirty="0" err="1"/>
              <a:t>kemiringan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keruncingan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data individual (</a:t>
            </a:r>
            <a:r>
              <a:rPr lang="en-US" dirty="0" err="1">
                <a:solidFill>
                  <a:srgbClr val="FF0000"/>
                </a:solidFill>
              </a:rPr>
              <a:t>yaitu</a:t>
            </a:r>
            <a:r>
              <a:rPr lang="en-US" dirty="0">
                <a:solidFill>
                  <a:srgbClr val="FF0000"/>
                </a:solidFill>
              </a:rPr>
              <a:t> data yang </a:t>
            </a:r>
            <a:r>
              <a:rPr lang="en-US" dirty="0" err="1">
                <a:solidFill>
                  <a:srgbClr val="FF0000"/>
                </a:solidFill>
              </a:rPr>
              <a:t>tidak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disusun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dalam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distribusi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frekuensi</a:t>
            </a:r>
            <a:r>
              <a:rPr lang="en-US" dirty="0">
                <a:solidFill>
                  <a:srgbClr val="FF0000"/>
                </a:solidFill>
              </a:rPr>
              <a:t>) </a:t>
            </a:r>
            <a:r>
              <a:rPr lang="en-US" dirty="0" err="1">
                <a:solidFill>
                  <a:srgbClr val="FF0000"/>
                </a:solidFill>
              </a:rPr>
              <a:t>pada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sampel</a:t>
            </a:r>
            <a:r>
              <a:rPr lang="en-US" dirty="0"/>
              <a:t>.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demikian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halnya</a:t>
            </a:r>
            <a:r>
              <a:rPr lang="en-US" dirty="0"/>
              <a:t> </a:t>
            </a:r>
            <a:r>
              <a:rPr lang="en-US" dirty="0" err="1"/>
              <a:t>penghitungan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, </a:t>
            </a:r>
            <a:r>
              <a:rPr lang="en-US" dirty="0" err="1"/>
              <a:t>penghitungan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, </a:t>
            </a:r>
            <a:r>
              <a:rPr lang="en-US" dirty="0" err="1"/>
              <a:t>kemiringan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keruncingan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data yang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diturunkan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definisi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, </a:t>
            </a:r>
            <a:r>
              <a:rPr lang="en-US" dirty="0" err="1"/>
              <a:t>kemiringan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keruncingan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data individual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Pendahuluan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07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14350" y="2200275"/>
                <a:ext cx="8302104" cy="4643437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dirty="0"/>
                  <a:t>Walaupun </a:t>
                </a:r>
                <a:r>
                  <a:rPr lang="en-US" dirty="0" err="1"/>
                  <a:t>momen</a:t>
                </a:r>
                <a:r>
                  <a:rPr lang="en-US" dirty="0"/>
                  <a:t>, </a:t>
                </a:r>
                <a:r>
                  <a:rPr lang="en-US" dirty="0" err="1"/>
                  <a:t>kemiringan</a:t>
                </a:r>
                <a:r>
                  <a:rPr lang="en-US" dirty="0"/>
                  <a:t>,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keruncingan</a:t>
                </a:r>
                <a:r>
                  <a:rPr lang="en-US" dirty="0"/>
                  <a:t> yang </a:t>
                </a:r>
                <a:r>
                  <a:rPr lang="en-US" dirty="0" err="1"/>
                  <a:t>dibicarakan</a:t>
                </a:r>
                <a:r>
                  <a:rPr lang="en-US" dirty="0"/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pada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bab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ini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didefinisikan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untuk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sampel</a:t>
                </a:r>
                <a:r>
                  <a:rPr lang="en-US" dirty="0"/>
                  <a:t>, </a:t>
                </a:r>
                <a:r>
                  <a:rPr lang="en-US" dirty="0" err="1" smtClean="0"/>
                  <a:t>Anda</a:t>
                </a:r>
                <a:r>
                  <a:rPr lang="en-US" dirty="0" smtClean="0"/>
                  <a:t> </a:t>
                </a:r>
                <a:r>
                  <a:rPr lang="en-US" dirty="0" err="1"/>
                  <a:t>juga</a:t>
                </a:r>
                <a:r>
                  <a:rPr lang="en-US" dirty="0"/>
                  <a:t>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menggunakan</a:t>
                </a:r>
                <a:r>
                  <a:rPr lang="en-US" dirty="0"/>
                  <a:t> </a:t>
                </a:r>
                <a:r>
                  <a:rPr lang="en-US" dirty="0" err="1"/>
                  <a:t>definisi</a:t>
                </a:r>
                <a:r>
                  <a:rPr lang="en-US" dirty="0"/>
                  <a:t> </a:t>
                </a:r>
                <a:r>
                  <a:rPr lang="en-US" dirty="0" err="1"/>
                  <a:t>itu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data </a:t>
                </a:r>
                <a:r>
                  <a:rPr lang="en-US" dirty="0" err="1"/>
                  <a:t>populasi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mengganti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/>
                          <m:t>X</m:t>
                        </m:r>
                      </m:e>
                    </m:acc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µ </a:t>
                </a:r>
                <a:r>
                  <a:rPr lang="en-US" dirty="0" err="1"/>
                  <a:t>dan</a:t>
                </a:r>
                <a:r>
                  <a:rPr lang="en-US" dirty="0"/>
                  <a:t> s </a:t>
                </a:r>
                <a:r>
                  <a:rPr lang="en-US" dirty="0" err="1" smtClean="0"/>
                  <a:t>dengan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/>
                      <m:t>σ</m:t>
                    </m:r>
                  </m:oMath>
                </a14:m>
                <a:r>
                  <a:rPr lang="en-US" dirty="0" smtClean="0"/>
                  <a:t>.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dirty="0" smtClean="0"/>
                  <a:t>Jika </a:t>
                </a:r>
                <a:r>
                  <a:rPr lang="en-US" dirty="0" err="1"/>
                  <a:t>datanya</a:t>
                </a:r>
                <a:r>
                  <a:rPr lang="en-US" dirty="0"/>
                  <a:t> </a:t>
                </a:r>
                <a:r>
                  <a:rPr lang="en-US" dirty="0" err="1"/>
                  <a:t>merupakan</a:t>
                </a:r>
                <a:r>
                  <a:rPr lang="en-US" dirty="0"/>
                  <a:t> data </a:t>
                </a:r>
                <a:r>
                  <a:rPr lang="en-US" dirty="0" err="1"/>
                  <a:t>populasi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model-model </a:t>
                </a:r>
                <a:r>
                  <a:rPr lang="en-US" dirty="0" err="1"/>
                  <a:t>populasi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akhir</a:t>
                </a:r>
                <a:r>
                  <a:rPr lang="en-US" dirty="0"/>
                  <a:t> Bab II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ditentukan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menghitung</a:t>
                </a:r>
                <a:r>
                  <a:rPr lang="en-US" dirty="0"/>
                  <a:t> </a:t>
                </a:r>
                <a:r>
                  <a:rPr lang="en-US" dirty="0" err="1"/>
                  <a:t>koefisien</a:t>
                </a:r>
                <a:r>
                  <a:rPr lang="en-US" dirty="0"/>
                  <a:t> </a:t>
                </a:r>
                <a:r>
                  <a:rPr lang="en-US" dirty="0" err="1"/>
                  <a:t>momen</a:t>
                </a:r>
                <a:r>
                  <a:rPr lang="en-US" dirty="0"/>
                  <a:t> </a:t>
                </a:r>
                <a:r>
                  <a:rPr lang="en-US" dirty="0" err="1"/>
                  <a:t>kemiringan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koefisien</a:t>
                </a:r>
                <a:r>
                  <a:rPr lang="en-US" dirty="0"/>
                  <a:t> </a:t>
                </a:r>
                <a:r>
                  <a:rPr lang="en-US" dirty="0" err="1"/>
                  <a:t>momen</a:t>
                </a:r>
                <a:r>
                  <a:rPr lang="en-US" dirty="0"/>
                  <a:t> </a:t>
                </a:r>
                <a:r>
                  <a:rPr lang="en-US" dirty="0" err="1"/>
                  <a:t>keruncingan</a:t>
                </a:r>
                <a:r>
                  <a:rPr lang="en-US" dirty="0"/>
                  <a:t> yang </a:t>
                </a:r>
                <a:r>
                  <a:rPr lang="en-US" dirty="0" err="1"/>
                  <a:t>dibicarakan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akhir</a:t>
                </a:r>
                <a:r>
                  <a:rPr lang="en-US" dirty="0"/>
                  <a:t> </a:t>
                </a:r>
                <a:r>
                  <a:rPr lang="en-US" dirty="0" err="1"/>
                  <a:t>bab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.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14350" y="2200275"/>
                <a:ext cx="8302104" cy="4643437"/>
              </a:xfrm>
              <a:blipFill rotWithShape="0">
                <a:blip r:embed="rId2"/>
                <a:stretch>
                  <a:fillRect l="-147" r="-11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Pendahuluan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06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1957388"/>
                <a:ext cx="8625292" cy="4900611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 err="1"/>
                  <a:t>Definisi</a:t>
                </a:r>
                <a:r>
                  <a:rPr lang="en-US" b="1" dirty="0"/>
                  <a:t> 4.1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>
                    <a:solidFill>
                      <a:srgbClr val="FF0000"/>
                    </a:solidFill>
                  </a:rPr>
                  <a:t>Momen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nonsentral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ke</a:t>
                </a:r>
                <a:r>
                  <a:rPr lang="en-US" dirty="0">
                    <a:solidFill>
                      <a:srgbClr val="FF0000"/>
                    </a:solidFill>
                  </a:rPr>
                  <a:t>-r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nilai-nilai</a:t>
                </a:r>
                <a:r>
                  <a:rPr lang="en-US" dirty="0"/>
                  <a:t>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</a:t>
                </a:r>
                <a:r>
                  <a:rPr lang="en-US" dirty="0" err="1"/>
                  <a:t>X</a:t>
                </a:r>
                <a:r>
                  <a:rPr lang="en-US" baseline="-25000" dirty="0" err="1"/>
                  <a:t>n</a:t>
                </a:r>
                <a:r>
                  <a:rPr lang="en-US" dirty="0"/>
                  <a:t>,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m</a:t>
                </a:r>
                <a:r>
                  <a:rPr lang="en-US" baseline="-25000" dirty="0" err="1"/>
                  <a:t>r</a:t>
                </a:r>
                <a:r>
                  <a:rPr lang="en-US" dirty="0"/>
                  <a:t>’,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m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r</m:t>
                          </m:r>
                        </m:sub>
                      </m:sSub>
                      <m:r>
                        <m:rPr>
                          <m:nor/>
                        </m:rPr>
                        <a:rPr lang="en-US" i="1"/>
                        <m:t>′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acc>
                        <m:accPr>
                          <m:chr m:val="̅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r</m:t>
                              </m:r>
                            </m:sup>
                          </m:sSup>
                        </m:e>
                      </m:acc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spcAft>
                    <a:spcPts val="1200"/>
                  </a:spcAft>
                  <a:buNone/>
                </a:pPr>
                <a:r>
                  <a:rPr lang="en-US" dirty="0" err="1">
                    <a:solidFill>
                      <a:srgbClr val="FF0000"/>
                    </a:solidFill>
                  </a:rPr>
                  <a:t>Momen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tersebut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disebut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momen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ke</a:t>
                </a:r>
                <a:r>
                  <a:rPr lang="en-US" dirty="0">
                    <a:solidFill>
                      <a:srgbClr val="FF0000"/>
                    </a:solidFill>
                  </a:rPr>
                  <a:t>-r </a:t>
                </a:r>
                <a:r>
                  <a:rPr lang="en-US" dirty="0" err="1">
                    <a:solidFill>
                      <a:srgbClr val="FF0000"/>
                    </a:solidFill>
                  </a:rPr>
                  <a:t>terhadap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titik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asal</a:t>
                </a:r>
                <a:r>
                  <a:rPr lang="en-US" dirty="0">
                    <a:solidFill>
                      <a:srgbClr val="FF0000"/>
                    </a:solidFill>
                  </a:rPr>
                  <a:t> O</a:t>
                </a:r>
                <a:r>
                  <a:rPr lang="en-US" dirty="0"/>
                  <a:t>. </a:t>
                </a:r>
                <a:r>
                  <a:rPr lang="en-US" dirty="0" err="1"/>
                  <a:t>Tampak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:</a:t>
                </a:r>
              </a:p>
              <a:p>
                <a:pPr marL="0" indent="0">
                  <a:spcBef>
                    <a:spcPts val="180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m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1</m:t>
                          </m:r>
                        </m:sub>
                      </m:sSub>
                      <m:r>
                        <m:rPr>
                          <m:nor/>
                        </m:rPr>
                        <a:rPr lang="en-US" i="1"/>
                        <m:t>′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acc>
                        <m:accPr>
                          <m:chr m:val="̅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nor/>
                            </m:rPr>
                            <a:rPr lang="en-US"/>
                            <m:t>X</m:t>
                          </m:r>
                        </m:e>
                      </m:acc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m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b>
                      </m:sSub>
                      <m:r>
                        <m:rPr>
                          <m:nor/>
                        </m:rPr>
                        <a:rPr lang="en-US" i="1"/>
                        <m:t>′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acc>
                        <m:accPr>
                          <m:chr m:val="̅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</m:e>
                      </m:acc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  <m:r>
                        <m:rPr>
                          <m:nor/>
                        </m:rPr>
                        <a:rPr lang="en-US"/>
                        <m:t>, </m:t>
                      </m:r>
                      <m:r>
                        <m:rPr>
                          <m:nor/>
                        </m:rPr>
                        <a:rPr lang="en-US"/>
                        <m:t>dan</m:t>
                      </m:r>
                      <m:r>
                        <m:rPr>
                          <m:nor/>
                        </m:rPr>
                        <a:rPr lang="en-US"/>
                        <m:t> </m:t>
                      </m:r>
                      <m:r>
                        <m:rPr>
                          <m:nor/>
                        </m:rPr>
                        <a:rPr lang="en-US"/>
                        <m:t>seterusnya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1957388"/>
                <a:ext cx="8625292" cy="4900611"/>
              </a:xfrm>
              <a:blipFill rotWithShape="0">
                <a:blip r:embed="rId2"/>
                <a:stretch>
                  <a:fillRect l="-565" r="-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Momen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30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1957388"/>
                <a:ext cx="8625292" cy="4900611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 err="1"/>
                  <a:t>Definisi</a:t>
                </a:r>
                <a:r>
                  <a:rPr lang="en-US" b="1" dirty="0"/>
                  <a:t> 4.2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>
                    <a:solidFill>
                      <a:srgbClr val="FF0000"/>
                    </a:solidFill>
                  </a:rPr>
                  <a:t>Momen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sentral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ke</a:t>
                </a:r>
                <a:r>
                  <a:rPr lang="en-US" dirty="0">
                    <a:solidFill>
                      <a:srgbClr val="FF0000"/>
                    </a:solidFill>
                  </a:rPr>
                  <a:t>-r </a:t>
                </a:r>
                <a:r>
                  <a:rPr lang="en-US" dirty="0" err="1"/>
                  <a:t>dari</a:t>
                </a:r>
                <a:r>
                  <a:rPr lang="en-US" dirty="0"/>
                  <a:t>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</a:t>
                </a:r>
                <a:r>
                  <a:rPr lang="en-US" dirty="0" err="1"/>
                  <a:t>X</a:t>
                </a:r>
                <a:r>
                  <a:rPr lang="en-US" baseline="-25000" dirty="0" err="1"/>
                  <a:t>n</a:t>
                </a:r>
                <a:r>
                  <a:rPr lang="en-US" dirty="0"/>
                  <a:t>,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 smtClean="0"/>
                  <a:t>m</a:t>
                </a:r>
                <a:r>
                  <a:rPr lang="en-US" baseline="-25000" dirty="0" err="1" smtClean="0"/>
                  <a:t>r</a:t>
                </a:r>
                <a:r>
                  <a:rPr lang="en-US" dirty="0" smtClean="0"/>
                  <a:t>,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m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r</m:t>
                          </m:r>
                        </m:sub>
                      </m:sSub>
                      <m:r>
                        <m:rPr>
                          <m:nor/>
                        </m:rPr>
                        <a:rPr lang="en-US"/>
                        <m:t> = </m:t>
                      </m:r>
                      <m:acc>
                        <m:accPr>
                          <m:chr m:val="̅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(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</m:acc>
                              <m:r>
                                <m:rPr>
                                  <m:nor/>
                                </m:rPr>
                                <a:rPr lang="en-US"/>
                                <m:t>)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r</m:t>
                              </m:r>
                            </m:sup>
                          </m:sSup>
                        </m:e>
                      </m:acc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Tampak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: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m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1</m:t>
                          </m:r>
                        </m:sub>
                      </m:sSub>
                      <m:r>
                        <m:rPr>
                          <m:nor/>
                        </m:rPr>
                        <a:rPr lang="en-US"/>
                        <m:t> = </m:t>
                      </m:r>
                      <m:acc>
                        <m:accPr>
                          <m:chr m:val="̅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nor/>
                            </m:rPr>
                            <a:rPr lang="en-US"/>
                            <m:t>(</m:t>
                          </m:r>
                          <m:r>
                            <m:rPr>
                              <m:nor/>
                            </m:rPr>
                            <a:rPr lang="en-US"/>
                            <m:t>X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acc>
                            <m:accPr>
                              <m:chr m:val="̅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</m:acc>
                          <m:r>
                            <m:rPr>
                              <m:nor/>
                            </m:rPr>
                            <a:rPr lang="en-US"/>
                            <m:t>)</m:t>
                          </m:r>
                        </m:e>
                      </m:acc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(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</m:acc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m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b>
                      </m:sSub>
                      <m:r>
                        <m:rPr>
                          <m:nor/>
                        </m:rPr>
                        <a:rPr lang="en-US"/>
                        <m:t> = </m:t>
                      </m:r>
                      <m:acc>
                        <m:accPr>
                          <m:chr m:val="̅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(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</m:acc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</m:e>
                      </m:acc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(</m:t>
                                  </m:r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acc>
                                    <m:accPr>
                                      <m:chr m:val="̅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X</m:t>
                                      </m:r>
                                    </m:e>
                                  </m:acc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  <m:r>
                        <m:rPr>
                          <m:nor/>
                        </m:rPr>
                        <a:rPr lang="en-US"/>
                        <m:t>, </m:t>
                      </m:r>
                      <m:r>
                        <m:rPr>
                          <m:nor/>
                        </m:rPr>
                        <a:rPr lang="en-US"/>
                        <m:t>dan</m:t>
                      </m:r>
                      <m:r>
                        <m:rPr>
                          <m:nor/>
                        </m:rPr>
                        <a:rPr lang="en-US"/>
                        <m:t> </m:t>
                      </m:r>
                      <m:r>
                        <m:rPr>
                          <m:nor/>
                        </m:rPr>
                        <a:rPr lang="en-US"/>
                        <m:t>seterusnya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/>
                  <a:t>(m</a:t>
                </a:r>
                <a:r>
                  <a:rPr lang="en-US" baseline="-25000" dirty="0"/>
                  <a:t>2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 </a:t>
                </a:r>
                <a:r>
                  <a:rPr lang="en-US" dirty="0" err="1"/>
                  <a:t>merupakan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apabila</a:t>
                </a:r>
                <a:r>
                  <a:rPr lang="en-US" dirty="0"/>
                  <a:t> </a:t>
                </a:r>
                <a:r>
                  <a:rPr lang="en-US" dirty="0" err="1"/>
                  <a:t>datanya</a:t>
                </a:r>
                <a:r>
                  <a:rPr lang="en-US" dirty="0"/>
                  <a:t> </a:t>
                </a:r>
                <a:r>
                  <a:rPr lang="en-US" dirty="0" err="1"/>
                  <a:t>merupakan</a:t>
                </a:r>
                <a:r>
                  <a:rPr lang="en-US" dirty="0"/>
                  <a:t> data </a:t>
                </a:r>
                <a:r>
                  <a:rPr lang="en-US" dirty="0" err="1"/>
                  <a:t>populasi</a:t>
                </a:r>
                <a:r>
                  <a:rPr lang="en-US" dirty="0"/>
                  <a:t>)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1957388"/>
                <a:ext cx="8625292" cy="4900611"/>
              </a:xfrm>
              <a:blipFill rotWithShape="0">
                <a:blip r:embed="rId2"/>
                <a:stretch>
                  <a:fillRect l="-5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Momen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25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00252"/>
                <a:ext cx="8625292" cy="4900611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smtClean="0">
                    <a:solidFill>
                      <a:srgbClr val="FF0000"/>
                    </a:solidFill>
                  </a:rPr>
                  <a:t>Momen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sentral</a:t>
                </a:r>
                <a:r>
                  <a:rPr lang="en-US" dirty="0">
                    <a:solidFill>
                      <a:srgbClr val="FF0000"/>
                    </a:solidFill>
                  </a:rPr>
                  <a:t> yang </a:t>
                </a:r>
                <a:r>
                  <a:rPr lang="en-US" dirty="0" err="1">
                    <a:solidFill>
                      <a:srgbClr val="FF0000"/>
                    </a:solidFill>
                  </a:rPr>
                  <a:t>didefinisikan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pada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Definisi</a:t>
                </a:r>
                <a:r>
                  <a:rPr lang="en-US" dirty="0">
                    <a:solidFill>
                      <a:srgbClr val="FF0000"/>
                    </a:solidFill>
                  </a:rPr>
                  <a:t> 4.2 </a:t>
                </a:r>
                <a:r>
                  <a:rPr lang="en-US" dirty="0" err="1">
                    <a:solidFill>
                      <a:srgbClr val="FF0000"/>
                    </a:solidFill>
                  </a:rPr>
                  <a:t>disebut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juga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momen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ke</a:t>
                </a:r>
                <a:r>
                  <a:rPr lang="en-US" dirty="0">
                    <a:solidFill>
                      <a:srgbClr val="FF0000"/>
                    </a:solidFill>
                  </a:rPr>
                  <a:t>-r </a:t>
                </a:r>
                <a:r>
                  <a:rPr lang="en-US" dirty="0" err="1">
                    <a:solidFill>
                      <a:srgbClr val="FF0000"/>
                    </a:solidFill>
                  </a:rPr>
                  <a:t>terhadap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titik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</a:rPr>
                  <a:t>asal</a:t>
                </a:r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>
                            <a:solidFill>
                              <a:srgbClr val="FF0000"/>
                            </a:solidFill>
                          </a:rPr>
                          <m:t>X</m:t>
                        </m:r>
                      </m:e>
                    </m:acc>
                  </m:oMath>
                </a14:m>
                <a:r>
                  <a:rPr lang="en-US" dirty="0"/>
                  <a:t>. </a:t>
                </a: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/>
                          <m:t>X</m:t>
                        </m:r>
                      </m:e>
                    </m:acc>
                    <m:r>
                      <m:rPr>
                        <m:nor/>
                      </m:rPr>
                      <a:rPr lang="en-US"/>
                      <m:t> </m:t>
                    </m:r>
                    <m:r>
                      <m:rPr>
                        <m:nor/>
                      </m:rPr>
                      <a:rPr lang="en-US" i="0"/>
                      <m:t>= 0</m:t>
                    </m:r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momen</a:t>
                </a:r>
                <a:r>
                  <a:rPr lang="en-US" dirty="0"/>
                  <a:t> </a:t>
                </a:r>
                <a:r>
                  <a:rPr lang="en-US" dirty="0" err="1"/>
                  <a:t>sentral</a:t>
                </a:r>
                <a:r>
                  <a:rPr lang="en-US" dirty="0"/>
                  <a:t> </a:t>
                </a:r>
                <a:r>
                  <a:rPr lang="en-US" dirty="0" err="1"/>
                  <a:t>sama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momen</a:t>
                </a:r>
                <a:r>
                  <a:rPr lang="en-US" dirty="0"/>
                  <a:t> </a:t>
                </a:r>
                <a:r>
                  <a:rPr lang="en-US" dirty="0" err="1"/>
                  <a:t>nonsentral</a:t>
                </a:r>
                <a:r>
                  <a:rPr lang="en-US" dirty="0"/>
                  <a:t>.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dibuktikan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</a:t>
                </a:r>
                <a:r>
                  <a:rPr lang="en-US" dirty="0" err="1"/>
                  <a:t>terdapat</a:t>
                </a:r>
                <a:r>
                  <a:rPr lang="en-US" dirty="0"/>
                  <a:t> </a:t>
                </a:r>
                <a:r>
                  <a:rPr lang="en-US" dirty="0" err="1"/>
                  <a:t>hubungan</a:t>
                </a:r>
                <a:r>
                  <a:rPr lang="en-US" dirty="0"/>
                  <a:t> </a:t>
                </a:r>
                <a:r>
                  <a:rPr lang="en-US" dirty="0" err="1"/>
                  <a:t>antara</a:t>
                </a:r>
                <a:r>
                  <a:rPr lang="en-US" dirty="0"/>
                  <a:t> </a:t>
                </a:r>
                <a:r>
                  <a:rPr lang="en-US" dirty="0" err="1"/>
                  <a:t>momen</a:t>
                </a:r>
                <a:r>
                  <a:rPr lang="en-US" dirty="0"/>
                  <a:t> </a:t>
                </a:r>
                <a:r>
                  <a:rPr lang="en-US" dirty="0" err="1"/>
                  <a:t>sentral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momen</a:t>
                </a:r>
                <a:r>
                  <a:rPr lang="en-US" dirty="0"/>
                  <a:t> </a:t>
                </a:r>
                <a:r>
                  <a:rPr lang="en-US" dirty="0" err="1"/>
                  <a:t>nonsentral</a:t>
                </a:r>
                <a:r>
                  <a:rPr lang="en-US" dirty="0"/>
                  <a:t> </a:t>
                </a:r>
                <a:r>
                  <a:rPr lang="en-US" dirty="0" err="1"/>
                  <a:t>seperti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marL="0" lvl="0" indent="0">
                  <a:lnSpc>
                    <a:spcPct val="150000"/>
                  </a:lnSpc>
                  <a:buNone/>
                </a:pPr>
                <a:r>
                  <a:rPr lang="en-GB" dirty="0" err="1"/>
                  <a:t>untuk</a:t>
                </a:r>
                <a:r>
                  <a:rPr lang="en-GB" dirty="0"/>
                  <a:t> r = 1, </a:t>
                </a:r>
                <a:r>
                  <a:rPr lang="en-GB" dirty="0" err="1"/>
                  <a:t>berlaku</a:t>
                </a:r>
                <a:r>
                  <a:rPr lang="en-GB" dirty="0"/>
                  <a:t> m</a:t>
                </a:r>
                <a:r>
                  <a:rPr lang="en-GB" baseline="-25000" dirty="0"/>
                  <a:t>1</a:t>
                </a:r>
                <a:r>
                  <a:rPr lang="en-GB" dirty="0"/>
                  <a:t> = 0;</a:t>
                </a:r>
                <a:endParaRPr lang="en-US" dirty="0"/>
              </a:p>
              <a:p>
                <a:pPr marL="0" lvl="0" indent="0">
                  <a:lnSpc>
                    <a:spcPct val="150000"/>
                  </a:lnSpc>
                  <a:buNone/>
                </a:pPr>
                <a:r>
                  <a:rPr lang="en-GB" dirty="0" err="1"/>
                  <a:t>untuk</a:t>
                </a:r>
                <a:r>
                  <a:rPr lang="en-GB" dirty="0"/>
                  <a:t> r = 2, </a:t>
                </a:r>
                <a:r>
                  <a:rPr lang="en-GB" dirty="0" err="1"/>
                  <a:t>berlaku</a:t>
                </a:r>
                <a:r>
                  <a:rPr lang="en-GB" dirty="0"/>
                  <a:t> m</a:t>
                </a:r>
                <a:r>
                  <a:rPr lang="en-GB" baseline="-25000" dirty="0"/>
                  <a:t>2</a:t>
                </a:r>
                <a:r>
                  <a:rPr lang="en-GB" dirty="0"/>
                  <a:t> = m</a:t>
                </a:r>
                <a:r>
                  <a:rPr lang="en-GB" baseline="-25000" dirty="0"/>
                  <a:t>2</a:t>
                </a:r>
                <a:r>
                  <a:rPr lang="en-GB" dirty="0"/>
                  <a:t>’ – m</a:t>
                </a:r>
                <a:r>
                  <a:rPr lang="en-GB" baseline="-25000" dirty="0"/>
                  <a:t>1</a:t>
                </a:r>
                <a:r>
                  <a:rPr lang="en-GB" dirty="0"/>
                  <a:t>’</a:t>
                </a:r>
                <a:r>
                  <a:rPr lang="en-GB" baseline="30000" dirty="0"/>
                  <a:t>2</a:t>
                </a:r>
                <a:r>
                  <a:rPr lang="en-GB" dirty="0"/>
                  <a:t>;</a:t>
                </a:r>
                <a:endParaRPr lang="en-US" dirty="0"/>
              </a:p>
              <a:p>
                <a:pPr marL="0" lvl="0" indent="0">
                  <a:lnSpc>
                    <a:spcPct val="150000"/>
                  </a:lnSpc>
                  <a:buNone/>
                </a:pPr>
                <a:r>
                  <a:rPr lang="en-GB" dirty="0" err="1"/>
                  <a:t>untuk</a:t>
                </a:r>
                <a:r>
                  <a:rPr lang="en-GB" dirty="0"/>
                  <a:t> r = 3, </a:t>
                </a:r>
                <a:r>
                  <a:rPr lang="en-GB" dirty="0" err="1"/>
                  <a:t>berlaku</a:t>
                </a:r>
                <a:r>
                  <a:rPr lang="en-GB" dirty="0"/>
                  <a:t> m</a:t>
                </a:r>
                <a:r>
                  <a:rPr lang="en-GB" baseline="-25000" dirty="0"/>
                  <a:t>3</a:t>
                </a:r>
                <a:r>
                  <a:rPr lang="en-GB" dirty="0"/>
                  <a:t> = m</a:t>
                </a:r>
                <a:r>
                  <a:rPr lang="en-GB" baseline="-25000" dirty="0"/>
                  <a:t>3</a:t>
                </a:r>
                <a:r>
                  <a:rPr lang="en-GB" dirty="0"/>
                  <a:t>’ – 3m</a:t>
                </a:r>
                <a:r>
                  <a:rPr lang="en-GB" baseline="-25000" dirty="0"/>
                  <a:t>2</a:t>
                </a:r>
                <a:r>
                  <a:rPr lang="en-GB" dirty="0"/>
                  <a:t>’m</a:t>
                </a:r>
                <a:r>
                  <a:rPr lang="en-GB" baseline="-25000" dirty="0"/>
                  <a:t>1</a:t>
                </a:r>
                <a:r>
                  <a:rPr lang="en-GB" dirty="0"/>
                  <a:t>’ + </a:t>
                </a:r>
                <a:r>
                  <a:rPr lang="en-GB" dirty="0" smtClean="0"/>
                  <a:t>2m</a:t>
                </a:r>
                <a:r>
                  <a:rPr lang="en-GB" baseline="-25000" dirty="0" smtClean="0"/>
                  <a:t>1</a:t>
                </a:r>
                <a:r>
                  <a:rPr lang="en-GB" dirty="0" smtClean="0"/>
                  <a:t>’</a:t>
                </a:r>
                <a:r>
                  <a:rPr lang="en-GB" baseline="30000" dirty="0" smtClean="0"/>
                  <a:t>3</a:t>
                </a:r>
                <a:r>
                  <a:rPr lang="en-GB" dirty="0" smtClean="0"/>
                  <a:t>;</a:t>
                </a:r>
                <a:endParaRPr lang="en-US" dirty="0"/>
              </a:p>
              <a:p>
                <a:pPr marL="0" lvl="0" indent="0">
                  <a:lnSpc>
                    <a:spcPct val="150000"/>
                  </a:lnSpc>
                  <a:buNone/>
                </a:pPr>
                <a:r>
                  <a:rPr lang="en-GB" dirty="0" err="1"/>
                  <a:t>untuk</a:t>
                </a:r>
                <a:r>
                  <a:rPr lang="en-GB" dirty="0"/>
                  <a:t> r = 4, </a:t>
                </a:r>
                <a:r>
                  <a:rPr lang="en-GB" dirty="0" err="1"/>
                  <a:t>berlaku</a:t>
                </a:r>
                <a:r>
                  <a:rPr lang="en-GB" dirty="0"/>
                  <a:t> m</a:t>
                </a:r>
                <a:r>
                  <a:rPr lang="en-GB" baseline="-25000" dirty="0"/>
                  <a:t>4</a:t>
                </a:r>
                <a:r>
                  <a:rPr lang="en-GB" dirty="0"/>
                  <a:t> = m</a:t>
                </a:r>
                <a:r>
                  <a:rPr lang="en-GB" baseline="-25000" dirty="0"/>
                  <a:t>4</a:t>
                </a:r>
                <a:r>
                  <a:rPr lang="en-GB" dirty="0"/>
                  <a:t>’ – 4m</a:t>
                </a:r>
                <a:r>
                  <a:rPr lang="en-GB" baseline="-25000" dirty="0"/>
                  <a:t>3</a:t>
                </a:r>
                <a:r>
                  <a:rPr lang="en-GB" dirty="0"/>
                  <a:t>’m</a:t>
                </a:r>
                <a:r>
                  <a:rPr lang="en-GB" baseline="-25000" dirty="0"/>
                  <a:t>1</a:t>
                </a:r>
                <a:r>
                  <a:rPr lang="en-GB" dirty="0"/>
                  <a:t>’ + 6m</a:t>
                </a:r>
                <a:r>
                  <a:rPr lang="en-GB" baseline="-25000" dirty="0"/>
                  <a:t>2</a:t>
                </a:r>
                <a:r>
                  <a:rPr lang="en-GB" dirty="0"/>
                  <a:t>’m</a:t>
                </a:r>
                <a:r>
                  <a:rPr lang="en-GB" baseline="-25000" dirty="0"/>
                  <a:t>1</a:t>
                </a:r>
                <a:r>
                  <a:rPr lang="en-GB" dirty="0"/>
                  <a:t>’</a:t>
                </a:r>
                <a:r>
                  <a:rPr lang="en-GB" baseline="30000" dirty="0"/>
                  <a:t>2</a:t>
                </a:r>
                <a:r>
                  <a:rPr lang="en-GB" dirty="0"/>
                  <a:t> – 3m</a:t>
                </a:r>
                <a:r>
                  <a:rPr lang="en-GB" baseline="-25000" dirty="0"/>
                  <a:t>1</a:t>
                </a:r>
                <a:r>
                  <a:rPr lang="en-GB" dirty="0"/>
                  <a:t>’</a:t>
                </a:r>
                <a:r>
                  <a:rPr lang="en-GB" baseline="30000" dirty="0"/>
                  <a:t>4</a:t>
                </a:r>
                <a:r>
                  <a:rPr lang="en-GB" dirty="0"/>
                  <a:t>; </a:t>
                </a:r>
                <a:r>
                  <a:rPr lang="en-GB" dirty="0" err="1"/>
                  <a:t>dan</a:t>
                </a:r>
                <a:r>
                  <a:rPr lang="en-GB" dirty="0"/>
                  <a:t> </a:t>
                </a:r>
                <a:r>
                  <a:rPr lang="en-GB" dirty="0" err="1"/>
                  <a:t>seterusnya</a:t>
                </a:r>
                <a:r>
                  <a:rPr lang="en-GB" dirty="0"/>
                  <a:t>.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Hubungan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 </a:t>
                </a:r>
                <a:r>
                  <a:rPr lang="en-US" dirty="0" err="1"/>
                  <a:t>sangat</a:t>
                </a:r>
                <a:r>
                  <a:rPr lang="en-US" dirty="0"/>
                  <a:t> </a:t>
                </a:r>
                <a:r>
                  <a:rPr lang="en-US" dirty="0" err="1"/>
                  <a:t>berguna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menghitung</a:t>
                </a:r>
                <a:r>
                  <a:rPr lang="en-US" dirty="0"/>
                  <a:t> </a:t>
                </a:r>
                <a:r>
                  <a:rPr lang="en-US" dirty="0" err="1"/>
                  <a:t>nilai</a:t>
                </a:r>
                <a:r>
                  <a:rPr lang="en-US" dirty="0"/>
                  <a:t> </a:t>
                </a:r>
                <a:r>
                  <a:rPr lang="en-US" dirty="0" err="1"/>
                  <a:t>momen</a:t>
                </a:r>
                <a:r>
                  <a:rPr lang="en-US" dirty="0"/>
                  <a:t> </a:t>
                </a:r>
                <a:r>
                  <a:rPr lang="en-US" dirty="0" err="1"/>
                  <a:t>sentral</a:t>
                </a:r>
                <a:r>
                  <a:rPr lang="en-US" dirty="0"/>
                  <a:t> </a:t>
                </a:r>
                <a:r>
                  <a:rPr lang="en-US" dirty="0" err="1"/>
                  <a:t>apabila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/>
                          <m:t>X</m:t>
                        </m:r>
                      </m:e>
                    </m:acc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tidak</a:t>
                </a:r>
                <a:r>
                  <a:rPr lang="en-US" dirty="0"/>
                  <a:t> </a:t>
                </a:r>
                <a:r>
                  <a:rPr lang="en-US" dirty="0" err="1"/>
                  <a:t>bulat</a:t>
                </a:r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00252"/>
                <a:ext cx="8625292" cy="4900611"/>
              </a:xfrm>
              <a:blipFill rotWithShape="0">
                <a:blip r:embed="rId2"/>
                <a:stretch>
                  <a:fillRect l="-565" r="-1272" b="-2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Momen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83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00252"/>
                <a:ext cx="8625292" cy="4900611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b="1" dirty="0" err="1"/>
                  <a:t>Contoh</a:t>
                </a:r>
                <a:r>
                  <a:rPr lang="en-US" b="1" dirty="0"/>
                  <a:t> 4.1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Diketahui</a:t>
                </a:r>
                <a:r>
                  <a:rPr lang="en-US" dirty="0"/>
                  <a:t> data: 3, 3, 4, 4, 6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Carilah</a:t>
                </a:r>
                <a:r>
                  <a:rPr lang="en-US" dirty="0"/>
                  <a:t> m</a:t>
                </a:r>
                <a:r>
                  <a:rPr lang="en-US" baseline="-25000" dirty="0"/>
                  <a:t>2</a:t>
                </a:r>
                <a:r>
                  <a:rPr lang="en-US" dirty="0"/>
                  <a:t>, m</a:t>
                </a:r>
                <a:r>
                  <a:rPr lang="en-US" baseline="-25000" dirty="0"/>
                  <a:t>3</a:t>
                </a:r>
                <a:r>
                  <a:rPr lang="en-US" dirty="0"/>
                  <a:t>, </a:t>
                </a:r>
                <a:r>
                  <a:rPr lang="en-US" dirty="0" err="1"/>
                  <a:t>dan</a:t>
                </a:r>
                <a:r>
                  <a:rPr lang="en-US" dirty="0"/>
                  <a:t> m</a:t>
                </a:r>
                <a:r>
                  <a:rPr lang="en-US" baseline="-25000" dirty="0"/>
                  <a:t>4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b="1" dirty="0" err="1"/>
                  <a:t>Solusi</a:t>
                </a:r>
                <a:r>
                  <a:rPr lang="en-US" b="1" dirty="0"/>
                  <a:t>: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>
                    <a:solidFill>
                      <a:srgbClr val="FF0000"/>
                    </a:solidFill>
                  </a:rPr>
                  <a:t>Cara </a:t>
                </a:r>
                <a:r>
                  <a:rPr lang="en-US" dirty="0" err="1">
                    <a:solidFill>
                      <a:srgbClr val="FF0000"/>
                    </a:solidFill>
                  </a:rPr>
                  <a:t>Pertama</a:t>
                </a:r>
                <a:r>
                  <a:rPr lang="en-US" dirty="0">
                    <a:solidFill>
                      <a:srgbClr val="FF0000"/>
                    </a:solidFill>
                  </a:rPr>
                  <a:t>: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/>
                  <a:t>Dari data </a:t>
                </a:r>
                <a:r>
                  <a:rPr lang="en-US" dirty="0" err="1"/>
                  <a:t>tersebut</a:t>
                </a:r>
                <a:r>
                  <a:rPr lang="en-US" dirty="0"/>
                  <a:t> </a:t>
                </a:r>
                <a:r>
                  <a:rPr lang="en-US" dirty="0" err="1"/>
                  <a:t>diperoleh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/>
                          <m:t>X</m:t>
                        </m:r>
                      </m:e>
                    </m:acc>
                    <m:r>
                      <m:rPr>
                        <m:nor/>
                      </m:rPr>
                      <a:rPr lang="en-US"/>
                      <m:t> </m:t>
                    </m:r>
                    <m:r>
                      <m:rPr>
                        <m:nor/>
                      </m:rPr>
                      <a:rPr lang="en-US" i="0"/>
                      <m:t>= 4</m:t>
                    </m:r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sehingga</a:t>
                </a:r>
                <a:r>
                  <a:rPr lang="en-US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m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b>
                      </m:sSub>
                      <m:r>
                        <m:rPr>
                          <m:nor/>
                        </m:rPr>
                        <a:rPr lang="en-US"/>
                        <m:t> = </m:t>
                      </m:r>
                      <m:acc>
                        <m:accPr>
                          <m:chr m:val="̅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(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</m:acc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</m:e>
                      </m:acc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(</m:t>
                                  </m:r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m:rPr>
                                      <m:nor/>
                                    </m:rPr>
                                    <a:rPr lang="en-US"/>
                                    <m:t>4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1 + 1 + 0 + 0 + 4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/>
                        <m:t>1,2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m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3</m:t>
                          </m:r>
                        </m:sub>
                      </m:sSub>
                      <m:r>
                        <m:rPr>
                          <m:nor/>
                        </m:rPr>
                        <a:rPr lang="en-US"/>
                        <m:t> = </m:t>
                      </m:r>
                      <m:acc>
                        <m:accPr>
                          <m:chr m:val="̅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(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</m:acc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3</m:t>
                              </m:r>
                            </m:sup>
                          </m:sSup>
                        </m:e>
                      </m:acc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(</m:t>
                                  </m:r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m:rPr>
                                      <m:nor/>
                                    </m:rPr>
                                    <a:rPr lang="en-US"/>
                                    <m:t>4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3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(</m:t>
                          </m:r>
                          <m:r>
                            <m:rPr>
                              <m:nor/>
                            </m:rPr>
                            <a:rPr lang="en-US" i="1"/>
                            <m:t>−</m:t>
                          </m:r>
                          <m:r>
                            <m:rPr>
                              <m:nor/>
                            </m:rPr>
                            <a:rPr lang="en-US"/>
                            <m:t>1) + (</m:t>
                          </m:r>
                          <m:r>
                            <m:rPr>
                              <m:nor/>
                            </m:rPr>
                            <a:rPr lang="en-US" i="1"/>
                            <m:t>−</m:t>
                          </m:r>
                          <m:r>
                            <m:rPr>
                              <m:nor/>
                            </m:rPr>
                            <a:rPr lang="en-US"/>
                            <m:t>1) + 0 + 0 + 8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/>
                        <m:t>1,2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m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4</m:t>
                          </m:r>
                        </m:sub>
                      </m:sSub>
                      <m:r>
                        <m:rPr>
                          <m:nor/>
                        </m:rPr>
                        <a:rPr lang="en-US"/>
                        <m:t> = </m:t>
                      </m:r>
                      <m:acc>
                        <m:accPr>
                          <m:chr m:val="̅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(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</m:acc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4</m:t>
                              </m:r>
                            </m:sup>
                          </m:sSup>
                        </m:e>
                      </m:acc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(</m:t>
                                  </m:r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m:rPr>
                                      <m:nor/>
                                    </m:rPr>
                                    <a:rPr lang="en-US"/>
                                    <m:t>4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4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1 + 1 + 0 + 0 + 16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18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/>
                        <m:t>3,6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00252"/>
                <a:ext cx="8625292" cy="4900611"/>
              </a:xfrm>
              <a:blipFill rotWithShape="0">
                <a:blip r:embed="rId2"/>
                <a:stretch>
                  <a:fillRect l="-5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Momen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026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00252"/>
                <a:ext cx="8625292" cy="4900611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dirty="0" smtClean="0">
                    <a:solidFill>
                      <a:srgbClr val="FF0000"/>
                    </a:solidFill>
                  </a:rPr>
                  <a:t>Cara </a:t>
                </a:r>
                <a:r>
                  <a:rPr lang="en-US" dirty="0" err="1">
                    <a:solidFill>
                      <a:srgbClr val="FF0000"/>
                    </a:solidFill>
                  </a:rPr>
                  <a:t>Kedua</a:t>
                </a:r>
                <a:r>
                  <a:rPr lang="en-US" dirty="0">
                    <a:solidFill>
                      <a:srgbClr val="FF0000"/>
                    </a:solidFill>
                  </a:rPr>
                  <a:t>:</a:t>
                </a:r>
              </a:p>
              <a:p>
                <a:pPr marL="0" indent="0">
                  <a:lnSpc>
                    <a:spcPct val="150000"/>
                  </a:lnSpc>
                  <a:spcAft>
                    <a:spcPts val="1200"/>
                  </a:spcAft>
                  <a:buNone/>
                </a:pPr>
                <a:r>
                  <a:rPr lang="en-US" dirty="0" err="1"/>
                  <a:t>Dicari</a:t>
                </a:r>
                <a:r>
                  <a:rPr lang="en-US" dirty="0"/>
                  <a:t> </a:t>
                </a:r>
                <a:r>
                  <a:rPr lang="en-US" dirty="0" err="1"/>
                  <a:t>dulu</a:t>
                </a:r>
                <a:r>
                  <a:rPr lang="en-US" dirty="0"/>
                  <a:t> </a:t>
                </a:r>
                <a:r>
                  <a:rPr lang="en-GB" dirty="0"/>
                  <a:t>m</a:t>
                </a:r>
                <a:r>
                  <a:rPr lang="en-GB" baseline="-25000" dirty="0"/>
                  <a:t>1</a:t>
                </a:r>
                <a:r>
                  <a:rPr lang="en-GB" dirty="0"/>
                  <a:t>’</a:t>
                </a:r>
                <a:r>
                  <a:rPr lang="en-US" dirty="0"/>
                  <a:t>, </a:t>
                </a:r>
                <a:r>
                  <a:rPr lang="en-GB" dirty="0"/>
                  <a:t>m</a:t>
                </a:r>
                <a:r>
                  <a:rPr lang="en-GB" baseline="-25000" dirty="0"/>
                  <a:t>2</a:t>
                </a:r>
                <a:r>
                  <a:rPr lang="en-GB" dirty="0"/>
                  <a:t>’, m</a:t>
                </a:r>
                <a:r>
                  <a:rPr lang="en-GB" baseline="-25000" dirty="0"/>
                  <a:t>3</a:t>
                </a:r>
                <a:r>
                  <a:rPr lang="en-GB" dirty="0"/>
                  <a:t>’, </a:t>
                </a:r>
                <a:r>
                  <a:rPr lang="en-GB" dirty="0" err="1"/>
                  <a:t>dan</a:t>
                </a:r>
                <a:r>
                  <a:rPr lang="en-GB" dirty="0"/>
                  <a:t> m</a:t>
                </a:r>
                <a:r>
                  <a:rPr lang="en-GB" baseline="-25000" dirty="0"/>
                  <a:t>4</a:t>
                </a:r>
                <a:r>
                  <a:rPr lang="en-GB" dirty="0"/>
                  <a:t>’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m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1</m:t>
                          </m:r>
                        </m:sub>
                      </m:sSub>
                      <m:r>
                        <m:rPr>
                          <m:nor/>
                        </m:rPr>
                        <a:rPr lang="en-US" i="1"/>
                        <m:t>′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3 + 3 + 4 + 4 + 6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/>
                        <m:t>4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m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b>
                      </m:sSub>
                      <m:r>
                        <m:rPr>
                          <m:nor/>
                        </m:rPr>
                        <a:rPr lang="en-US" i="1"/>
                        <m:t>′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3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+ 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3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+ 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4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+ 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4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+ 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6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86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m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3</m:t>
                          </m:r>
                        </m:sub>
                      </m:sSub>
                      <m:r>
                        <m:rPr>
                          <m:nor/>
                        </m:rPr>
                        <a:rPr lang="en-US" i="1"/>
                        <m:t>′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3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3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3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+ 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3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3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+ 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4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3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+ 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4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3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+ 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6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398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m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4</m:t>
                          </m:r>
                        </m:sub>
                      </m:sSub>
                      <m:r>
                        <m:rPr>
                          <m:nor/>
                        </m:rPr>
                        <a:rPr lang="en-US" i="1"/>
                        <m:t>′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X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4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n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3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4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+ 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3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4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+ 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4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4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+ 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4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4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+ 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6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4</m:t>
                              </m:r>
                            </m:sup>
                          </m:sSup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1970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00252"/>
                <a:ext cx="8625292" cy="4900611"/>
              </a:xfrm>
              <a:blipFill rotWithShape="0">
                <a:blip r:embed="rId2"/>
                <a:stretch>
                  <a:fillRect l="-565" t="-6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Momen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0240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2000252"/>
                <a:ext cx="8625292" cy="4900611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dirty="0" err="1" smtClean="0">
                    <a:solidFill>
                      <a:srgbClr val="FF0000"/>
                    </a:solidFill>
                  </a:rPr>
                  <a:t>Lanjutan</a:t>
                </a:r>
                <a:r>
                  <a:rPr lang="en-US" dirty="0" smtClean="0">
                    <a:solidFill>
                      <a:srgbClr val="FF0000"/>
                    </a:solidFill>
                  </a:rPr>
                  <a:t> Cara </a:t>
                </a:r>
                <a:r>
                  <a:rPr lang="en-US" dirty="0" err="1" smtClean="0">
                    <a:solidFill>
                      <a:srgbClr val="FF0000"/>
                    </a:solidFill>
                  </a:rPr>
                  <a:t>Kedua</a:t>
                </a:r>
                <a:r>
                  <a:rPr lang="en-US" dirty="0" smtClean="0">
                    <a:solidFill>
                      <a:srgbClr val="FF0000"/>
                    </a:solidFill>
                  </a:rPr>
                  <a:t>:</a:t>
                </a:r>
              </a:p>
              <a:p>
                <a:pPr marL="0" indent="0">
                  <a:buNone/>
                </a:pPr>
                <a:r>
                  <a:rPr lang="en-US" dirty="0" smtClean="0"/>
                  <a:t>Sehingga</a:t>
                </a:r>
                <a:r>
                  <a:rPr lang="en-US" dirty="0"/>
                  <a:t> </a:t>
                </a:r>
                <a:r>
                  <a:rPr lang="en-US" dirty="0" err="1"/>
                  <a:t>diperoleh</a:t>
                </a:r>
                <a:r>
                  <a:rPr lang="en-US" dirty="0"/>
                  <a:t>:</a:t>
                </a:r>
              </a:p>
              <a:p>
                <a:pPr marL="0" indent="0">
                  <a:buNone/>
                </a:pPr>
                <a:r>
                  <a:rPr lang="en-GB" dirty="0"/>
                  <a:t>m</a:t>
                </a:r>
                <a:r>
                  <a:rPr lang="en-GB" baseline="-25000" dirty="0"/>
                  <a:t>2</a:t>
                </a:r>
                <a:r>
                  <a:rPr lang="en-GB" dirty="0"/>
                  <a:t>	= m</a:t>
                </a:r>
                <a:r>
                  <a:rPr lang="en-GB" baseline="-25000" dirty="0"/>
                  <a:t>2</a:t>
                </a:r>
                <a:r>
                  <a:rPr lang="en-GB" dirty="0"/>
                  <a:t>’ – m</a:t>
                </a:r>
                <a:r>
                  <a:rPr lang="en-GB" baseline="-25000" dirty="0"/>
                  <a:t>1</a:t>
                </a:r>
                <a:r>
                  <a:rPr lang="en-GB" dirty="0"/>
                  <a:t>’</a:t>
                </a:r>
                <a:r>
                  <a:rPr lang="en-GB" baseline="30000" dirty="0"/>
                  <a:t>2</a:t>
                </a:r>
                <a:endParaRPr lang="en-US" dirty="0"/>
              </a:p>
              <a:p>
                <a:pPr marL="457200" indent="0">
                  <a:buNone/>
                  <a:tabLst>
                    <a:tab pos="457200" algn="l"/>
                  </a:tabLs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86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/>
                            <m:t>4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/>
                        <m:t>1,2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r>
                  <a:rPr lang="en-GB" dirty="0"/>
                  <a:t>m</a:t>
                </a:r>
                <a:r>
                  <a:rPr lang="en-GB" baseline="-25000" dirty="0"/>
                  <a:t>3</a:t>
                </a:r>
                <a:r>
                  <a:rPr lang="en-GB" dirty="0"/>
                  <a:t>	= m</a:t>
                </a:r>
                <a:r>
                  <a:rPr lang="en-GB" baseline="-25000" dirty="0"/>
                  <a:t>3</a:t>
                </a:r>
                <a:r>
                  <a:rPr lang="en-GB" dirty="0"/>
                  <a:t>’ – 3m</a:t>
                </a:r>
                <a:r>
                  <a:rPr lang="en-GB" baseline="-25000" dirty="0"/>
                  <a:t>2</a:t>
                </a:r>
                <a:r>
                  <a:rPr lang="en-GB" dirty="0"/>
                  <a:t>’m</a:t>
                </a:r>
                <a:r>
                  <a:rPr lang="en-GB" baseline="-25000" dirty="0"/>
                  <a:t>1</a:t>
                </a:r>
                <a:r>
                  <a:rPr lang="en-GB" dirty="0"/>
                  <a:t>’ + 2m</a:t>
                </a:r>
                <a:r>
                  <a:rPr lang="en-GB" baseline="-25000" dirty="0"/>
                  <a:t>1</a:t>
                </a:r>
                <a:r>
                  <a:rPr lang="en-GB" dirty="0"/>
                  <a:t>’</a:t>
                </a:r>
                <a:r>
                  <a:rPr lang="en-GB" baseline="30000" dirty="0"/>
                  <a:t>3</a:t>
                </a:r>
                <a:endParaRPr lang="en-US" dirty="0"/>
              </a:p>
              <a:p>
                <a:pPr marL="45720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398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nor/>
                        </m:rPr>
                        <a:rPr lang="en-US"/>
                        <m:t>(3)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/>
                                <m:t>86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/>
                                <m:t>5</m:t>
                              </m:r>
                            </m:den>
                          </m:f>
                        </m:e>
                      </m:d>
                      <m:r>
                        <m:rPr>
                          <m:nor/>
                        </m:rPr>
                        <a:rPr lang="en-US"/>
                        <m:t>(4)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nor/>
                        </m:rPr>
                        <a:rPr lang="en-US"/>
                        <m:t>(2)(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/>
                            <m:t>4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3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)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398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/>
                            <m:t>1032 + 640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m:rPr>
                          <m:nor/>
                        </m:rPr>
                        <a:rPr lang="en-US"/>
                        <m:t>= 1,2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r>
                  <a:rPr lang="en-GB" dirty="0"/>
                  <a:t>m</a:t>
                </a:r>
                <a:r>
                  <a:rPr lang="en-GB" baseline="-25000" dirty="0"/>
                  <a:t>4</a:t>
                </a:r>
                <a:r>
                  <a:rPr lang="en-GB" dirty="0"/>
                  <a:t>	= m</a:t>
                </a:r>
                <a:r>
                  <a:rPr lang="en-GB" baseline="-25000" dirty="0"/>
                  <a:t>4</a:t>
                </a:r>
                <a:r>
                  <a:rPr lang="en-GB" dirty="0"/>
                  <a:t>’ – 4m</a:t>
                </a:r>
                <a:r>
                  <a:rPr lang="en-GB" baseline="-25000" dirty="0"/>
                  <a:t>3</a:t>
                </a:r>
                <a:r>
                  <a:rPr lang="en-GB" dirty="0"/>
                  <a:t>’m</a:t>
                </a:r>
                <a:r>
                  <a:rPr lang="en-GB" baseline="-25000" dirty="0"/>
                  <a:t>1</a:t>
                </a:r>
                <a:r>
                  <a:rPr lang="en-GB" dirty="0"/>
                  <a:t>’ + 6m</a:t>
                </a:r>
                <a:r>
                  <a:rPr lang="en-GB" baseline="-25000" dirty="0"/>
                  <a:t>2</a:t>
                </a:r>
                <a:r>
                  <a:rPr lang="en-GB" dirty="0"/>
                  <a:t>’m</a:t>
                </a:r>
                <a:r>
                  <a:rPr lang="en-GB" baseline="-25000" dirty="0"/>
                  <a:t>1</a:t>
                </a:r>
                <a:r>
                  <a:rPr lang="en-GB" dirty="0"/>
                  <a:t>’</a:t>
                </a:r>
                <a:r>
                  <a:rPr lang="en-GB" baseline="30000" dirty="0"/>
                  <a:t>2</a:t>
                </a:r>
                <a:r>
                  <a:rPr lang="en-GB" dirty="0"/>
                  <a:t> – 3m</a:t>
                </a:r>
                <a:r>
                  <a:rPr lang="en-GB" baseline="-25000" dirty="0"/>
                  <a:t>1</a:t>
                </a:r>
                <a:r>
                  <a:rPr lang="en-GB" dirty="0"/>
                  <a:t>’</a:t>
                </a:r>
                <a:r>
                  <a:rPr lang="en-GB" baseline="30000" dirty="0"/>
                  <a:t>4</a:t>
                </a:r>
                <a:endParaRPr lang="en-US" dirty="0"/>
              </a:p>
              <a:p>
                <a:pPr marL="45720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1970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nor/>
                        </m:rPr>
                        <a:rPr lang="en-US"/>
                        <m:t>(4)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/>
                                <m:t>398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/>
                                <m:t>5</m:t>
                              </m:r>
                            </m:den>
                          </m:f>
                        </m:e>
                      </m:d>
                      <m:r>
                        <m:rPr>
                          <m:nor/>
                        </m:rPr>
                        <a:rPr lang="en-US"/>
                        <m:t>(4)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nor/>
                        </m:rPr>
                        <a:rPr lang="en-US"/>
                        <m:t>(6)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/>
                                <m:t>86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/>
                                <m:t>5</m:t>
                              </m:r>
                            </m:den>
                          </m:f>
                        </m:e>
                      </m:d>
                      <m:r>
                        <m:rPr>
                          <m:nor/>
                        </m:rPr>
                        <a:rPr lang="en-US"/>
                        <m:t>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/>
                            <m:t>4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)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nor/>
                        </m:rPr>
                        <a:rPr lang="en-US"/>
                        <m:t>(3)(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/>
                            <m:t>4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3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)</m:t>
                      </m:r>
                    </m:oMath>
                  </m:oMathPara>
                </a14:m>
                <a:endParaRPr lang="en-US" dirty="0"/>
              </a:p>
              <a:p>
                <a:pPr marL="45720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1970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/>
                            <m:t>6368 + 8256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/>
                            <m:t>3840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18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/>
                        <m:t>3,6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2000252"/>
                <a:ext cx="8625292" cy="4900611"/>
              </a:xfrm>
              <a:blipFill rotWithShape="0">
                <a:blip r:embed="rId2"/>
                <a:stretch>
                  <a:fillRect l="-565" t="-6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Momen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68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1885951"/>
                <a:ext cx="8625292" cy="5000624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b="1" dirty="0" err="1" smtClean="0"/>
                  <a:t>Definisi</a:t>
                </a:r>
                <a:r>
                  <a:rPr lang="en-US" b="1" dirty="0" smtClean="0"/>
                  <a:t> </a:t>
                </a:r>
                <a:r>
                  <a:rPr lang="en-US" b="1" dirty="0"/>
                  <a:t>4.3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Koefisien</a:t>
                </a:r>
                <a:r>
                  <a:rPr lang="en-US" dirty="0"/>
                  <a:t> </a:t>
                </a:r>
                <a:r>
                  <a:rPr lang="en-US" dirty="0" err="1"/>
                  <a:t>momen</a:t>
                </a:r>
                <a:r>
                  <a:rPr lang="en-US" dirty="0"/>
                  <a:t> </a:t>
                </a:r>
                <a:r>
                  <a:rPr lang="en-US" dirty="0" err="1"/>
                  <a:t>kemiringan</a:t>
                </a:r>
                <a:r>
                  <a:rPr lang="en-US" dirty="0"/>
                  <a:t> (</a:t>
                </a:r>
                <a:r>
                  <a:rPr lang="en-US" i="1" dirty="0"/>
                  <a:t>moment coefficient of </a:t>
                </a:r>
                <a:r>
                  <a:rPr lang="en-US" i="1" dirty="0" err="1"/>
                  <a:t>skewness</a:t>
                </a:r>
                <a:r>
                  <a:rPr lang="en-US" dirty="0"/>
                  <a:t>) </a:t>
                </a:r>
                <a:r>
                  <a:rPr lang="en-US" dirty="0" err="1"/>
                  <a:t>sekelompok</a:t>
                </a:r>
                <a:r>
                  <a:rPr lang="en-US" dirty="0"/>
                  <a:t> data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</a:t>
                </a:r>
                <a:r>
                  <a:rPr lang="en-US" dirty="0" err="1"/>
                  <a:t>X</a:t>
                </a:r>
                <a:r>
                  <a:rPr lang="en-US" baseline="-25000" dirty="0" err="1"/>
                  <a:t>n</a:t>
                </a:r>
                <a:r>
                  <a:rPr lang="en-US" dirty="0"/>
                  <a:t>,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a</a:t>
                </a:r>
                <a:r>
                  <a:rPr lang="en-US" baseline="-25000" dirty="0"/>
                  <a:t>3</a:t>
                </a:r>
                <a:r>
                  <a:rPr lang="en-US" dirty="0"/>
                  <a:t>,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: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a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3</m:t>
                          </m:r>
                        </m:sub>
                      </m:sSub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m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/>
                                <m:t>3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s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dengan</a:t>
                </a:r>
                <a:r>
                  <a:rPr lang="en-US" dirty="0"/>
                  <a:t> s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deviasi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kelompok</a:t>
                </a:r>
                <a:r>
                  <a:rPr lang="en-US" dirty="0"/>
                  <a:t> </a:t>
                </a:r>
                <a:r>
                  <a:rPr lang="en-US" dirty="0" err="1"/>
                  <a:t>tersebut</a:t>
                </a:r>
                <a:r>
                  <a:rPr lang="en-US" dirty="0" smtClean="0"/>
                  <a:t>.</a:t>
                </a:r>
              </a:p>
              <a:p>
                <a:pPr marL="0" indent="0">
                  <a:lnSpc>
                    <a:spcPct val="170000"/>
                  </a:lnSpc>
                  <a:spcBef>
                    <a:spcPts val="600"/>
                  </a:spcBef>
                  <a:buNone/>
                </a:pPr>
                <a:r>
                  <a:rPr lang="en-US" dirty="0" err="1" smtClean="0"/>
                  <a:t>Koefisien</a:t>
                </a:r>
                <a:r>
                  <a:rPr lang="en-US" dirty="0" smtClean="0"/>
                  <a:t> </a:t>
                </a:r>
                <a:r>
                  <a:rPr lang="en-US" dirty="0" err="1"/>
                  <a:t>kemiringan</a:t>
                </a:r>
                <a:r>
                  <a:rPr lang="en-US" dirty="0"/>
                  <a:t> (a</a:t>
                </a:r>
                <a:r>
                  <a:rPr lang="en-US" baseline="-25000" dirty="0"/>
                  <a:t>3</a:t>
                </a:r>
                <a:r>
                  <a:rPr lang="en-US" dirty="0"/>
                  <a:t>) </a:t>
                </a:r>
                <a:r>
                  <a:rPr lang="en-US" dirty="0" err="1" smtClean="0"/>
                  <a:t>merupakan</a:t>
                </a:r>
                <a:r>
                  <a:rPr lang="en-US" dirty="0" smtClean="0"/>
                  <a:t>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kesimetrikan</a:t>
                </a:r>
                <a:r>
                  <a:rPr lang="en-US" dirty="0"/>
                  <a:t> </a:t>
                </a:r>
                <a:r>
                  <a:rPr lang="en-US" dirty="0" err="1"/>
                  <a:t>suatu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data,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pengelompokan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lvl="0">
                  <a:lnSpc>
                    <a:spcPct val="120000"/>
                  </a:lnSpc>
                  <a:spcBef>
                    <a:spcPts val="0"/>
                  </a:spcBef>
                </a:pPr>
                <a:r>
                  <a:rPr lang="en-GB" dirty="0" err="1"/>
                  <a:t>jika</a:t>
                </a:r>
                <a:r>
                  <a:rPr lang="en-GB" dirty="0"/>
                  <a:t> a</a:t>
                </a:r>
                <a:r>
                  <a:rPr lang="en-GB" baseline="-25000" dirty="0"/>
                  <a:t>3</a:t>
                </a:r>
                <a:r>
                  <a:rPr lang="en-GB" dirty="0"/>
                  <a:t> &gt; 0, </a:t>
                </a:r>
                <a:r>
                  <a:rPr lang="en-GB" dirty="0" err="1"/>
                  <a:t>distribusi</a:t>
                </a:r>
                <a:r>
                  <a:rPr lang="en-GB" dirty="0"/>
                  <a:t> </a:t>
                </a:r>
                <a:r>
                  <a:rPr lang="en-GB" dirty="0" err="1"/>
                  <a:t>tersebut</a:t>
                </a:r>
                <a:r>
                  <a:rPr lang="en-GB" dirty="0"/>
                  <a:t> </a:t>
                </a:r>
                <a:r>
                  <a:rPr lang="en-GB" dirty="0" err="1"/>
                  <a:t>mempunyai</a:t>
                </a:r>
                <a:r>
                  <a:rPr lang="en-GB" dirty="0"/>
                  <a:t> </a:t>
                </a:r>
                <a:r>
                  <a:rPr lang="en-GB" dirty="0" err="1"/>
                  <a:t>kemiringan</a:t>
                </a:r>
                <a:r>
                  <a:rPr lang="en-GB" dirty="0"/>
                  <a:t> </a:t>
                </a:r>
                <a:r>
                  <a:rPr lang="en-GB" dirty="0" err="1"/>
                  <a:t>positif</a:t>
                </a:r>
                <a:endParaRPr lang="en-US" dirty="0"/>
              </a:p>
              <a:p>
                <a:pPr lvl="0">
                  <a:lnSpc>
                    <a:spcPct val="120000"/>
                  </a:lnSpc>
                </a:pPr>
                <a:r>
                  <a:rPr lang="en-GB" dirty="0" err="1"/>
                  <a:t>jika</a:t>
                </a:r>
                <a:r>
                  <a:rPr lang="en-GB" dirty="0"/>
                  <a:t> a</a:t>
                </a:r>
                <a:r>
                  <a:rPr lang="en-GB" baseline="-25000" dirty="0"/>
                  <a:t>3</a:t>
                </a:r>
                <a:r>
                  <a:rPr lang="en-GB" dirty="0"/>
                  <a:t> &lt; 0, </a:t>
                </a:r>
                <a:r>
                  <a:rPr lang="en-GB" dirty="0" err="1"/>
                  <a:t>distribusinya</a:t>
                </a:r>
                <a:r>
                  <a:rPr lang="en-GB" dirty="0"/>
                  <a:t> </a:t>
                </a:r>
                <a:r>
                  <a:rPr lang="en-GB" dirty="0" err="1"/>
                  <a:t>mempunyai</a:t>
                </a:r>
                <a:r>
                  <a:rPr lang="en-GB" dirty="0"/>
                  <a:t> </a:t>
                </a:r>
                <a:r>
                  <a:rPr lang="en-GB" dirty="0" err="1"/>
                  <a:t>kemiringan</a:t>
                </a:r>
                <a:r>
                  <a:rPr lang="en-GB" dirty="0"/>
                  <a:t> </a:t>
                </a:r>
                <a:r>
                  <a:rPr lang="en-GB" dirty="0" err="1"/>
                  <a:t>negatif</a:t>
                </a:r>
                <a:r>
                  <a:rPr lang="en-GB" dirty="0"/>
                  <a:t>, </a:t>
                </a:r>
                <a:r>
                  <a:rPr lang="en-GB" dirty="0" err="1"/>
                  <a:t>dan</a:t>
                </a:r>
                <a:endParaRPr lang="en-US" dirty="0"/>
              </a:p>
              <a:p>
                <a:pPr lvl="0">
                  <a:lnSpc>
                    <a:spcPct val="120000"/>
                  </a:lnSpc>
                </a:pPr>
                <a:r>
                  <a:rPr lang="en-GB" dirty="0" err="1"/>
                  <a:t>jika</a:t>
                </a:r>
                <a:r>
                  <a:rPr lang="en-GB" dirty="0"/>
                  <a:t> a</a:t>
                </a:r>
                <a:r>
                  <a:rPr lang="en-GB" baseline="-25000" dirty="0"/>
                  <a:t>3</a:t>
                </a:r>
                <a:r>
                  <a:rPr lang="en-GB" dirty="0"/>
                  <a:t> = 0, </a:t>
                </a:r>
                <a:r>
                  <a:rPr lang="en-GB" dirty="0" err="1"/>
                  <a:t>distribusinya</a:t>
                </a:r>
                <a:r>
                  <a:rPr lang="en-GB" dirty="0"/>
                  <a:t> </a:t>
                </a:r>
                <a:r>
                  <a:rPr lang="en-GB" dirty="0" err="1"/>
                  <a:t>simetrik</a:t>
                </a:r>
                <a:r>
                  <a:rPr lang="en-GB" dirty="0"/>
                  <a:t>.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Makin </a:t>
                </a:r>
                <a:r>
                  <a:rPr lang="en-US" dirty="0" err="1"/>
                  <a:t>dekat</a:t>
                </a:r>
                <a:r>
                  <a:rPr lang="en-US" dirty="0"/>
                  <a:t> </a:t>
                </a:r>
                <a:r>
                  <a:rPr lang="en-US" dirty="0" err="1"/>
                  <a:t>nilai</a:t>
                </a:r>
                <a:r>
                  <a:rPr lang="en-US" dirty="0"/>
                  <a:t> a</a:t>
                </a:r>
                <a:r>
                  <a:rPr lang="en-US" baseline="-25000" dirty="0"/>
                  <a:t>3</a:t>
                </a:r>
                <a:r>
                  <a:rPr lang="en-US" dirty="0"/>
                  <a:t> </a:t>
                </a:r>
                <a:r>
                  <a:rPr lang="en-US" dirty="0" err="1"/>
                  <a:t>ke</a:t>
                </a:r>
                <a:r>
                  <a:rPr lang="en-US" dirty="0"/>
                  <a:t> </a:t>
                </a:r>
                <a:r>
                  <a:rPr lang="en-US" dirty="0" err="1"/>
                  <a:t>nol</a:t>
                </a:r>
                <a:r>
                  <a:rPr lang="en-US" dirty="0"/>
                  <a:t>, </a:t>
                </a:r>
                <a:r>
                  <a:rPr lang="en-US" dirty="0" err="1"/>
                  <a:t>distribusinya</a:t>
                </a:r>
                <a:r>
                  <a:rPr lang="en-US" dirty="0"/>
                  <a:t> </a:t>
                </a:r>
                <a:r>
                  <a:rPr lang="en-US" dirty="0" err="1"/>
                  <a:t>semakin</a:t>
                </a:r>
                <a:r>
                  <a:rPr lang="en-US" dirty="0"/>
                  <a:t> </a:t>
                </a:r>
                <a:r>
                  <a:rPr lang="en-US" dirty="0" err="1"/>
                  <a:t>simetrik</a:t>
                </a:r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1885951"/>
                <a:ext cx="8625292" cy="5000624"/>
              </a:xfrm>
              <a:blipFill rotWithShape="0">
                <a:blip r:embed="rId2"/>
                <a:stretch>
                  <a:fillRect l="-565" t="-609" r="-1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Kemiringan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34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1971670"/>
                <a:ext cx="8625292" cy="474344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b="1" dirty="0" err="1"/>
                  <a:t>Definisi</a:t>
                </a:r>
                <a:r>
                  <a:rPr lang="en-US" b="1" dirty="0"/>
                  <a:t> 4.4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Koefisien</a:t>
                </a:r>
                <a:r>
                  <a:rPr lang="en-US" dirty="0"/>
                  <a:t> </a:t>
                </a:r>
                <a:r>
                  <a:rPr lang="en-US" dirty="0" err="1"/>
                  <a:t>momen</a:t>
                </a:r>
                <a:r>
                  <a:rPr lang="en-US" dirty="0"/>
                  <a:t> </a:t>
                </a:r>
                <a:r>
                  <a:rPr lang="en-US" dirty="0" err="1"/>
                  <a:t>keruncingan</a:t>
                </a:r>
                <a:r>
                  <a:rPr lang="en-US" dirty="0"/>
                  <a:t> (</a:t>
                </a:r>
                <a:r>
                  <a:rPr lang="en-US" i="1" dirty="0"/>
                  <a:t>moment coefficient of kurtosis</a:t>
                </a:r>
                <a:r>
                  <a:rPr lang="en-US" dirty="0"/>
                  <a:t>) </a:t>
                </a:r>
                <a:r>
                  <a:rPr lang="en-US" dirty="0" err="1"/>
                  <a:t>sekelompok</a:t>
                </a:r>
                <a:r>
                  <a:rPr lang="en-US" dirty="0"/>
                  <a:t> data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…, </a:t>
                </a:r>
                <a:r>
                  <a:rPr lang="en-US" dirty="0" err="1"/>
                  <a:t>X</a:t>
                </a:r>
                <a:r>
                  <a:rPr lang="en-US" baseline="-25000" dirty="0" err="1"/>
                  <a:t>n</a:t>
                </a:r>
                <a:r>
                  <a:rPr lang="en-US" dirty="0"/>
                  <a:t>,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a</a:t>
                </a:r>
                <a:r>
                  <a:rPr lang="en-US" baseline="-25000" dirty="0"/>
                  <a:t>4</a:t>
                </a:r>
                <a:r>
                  <a:rPr lang="en-US" dirty="0"/>
                  <a:t>,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: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a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4</m:t>
                          </m:r>
                        </m:sub>
                      </m:sSub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m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/>
                                <m:t>4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s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4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dengan</a:t>
                </a:r>
                <a:r>
                  <a:rPr lang="en-US" dirty="0"/>
                  <a:t> s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deviasi</a:t>
                </a:r>
                <a:r>
                  <a:rPr lang="en-US" dirty="0"/>
                  <a:t> </a:t>
                </a:r>
                <a:r>
                  <a:rPr lang="en-US" dirty="0" err="1"/>
                  <a:t>baku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kelompok</a:t>
                </a:r>
                <a:r>
                  <a:rPr lang="en-US" dirty="0"/>
                  <a:t> </a:t>
                </a:r>
                <a:r>
                  <a:rPr lang="en-US" dirty="0" err="1"/>
                  <a:t>tersebut</a:t>
                </a:r>
                <a:r>
                  <a:rPr lang="en-US" dirty="0" smtClean="0"/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 smtClean="0"/>
                  <a:t>Koefisien</a:t>
                </a:r>
                <a:r>
                  <a:rPr lang="en-US" dirty="0" smtClean="0"/>
                  <a:t> </a:t>
                </a:r>
                <a:r>
                  <a:rPr lang="en-US" dirty="0" err="1"/>
                  <a:t>keruncingan</a:t>
                </a:r>
                <a:r>
                  <a:rPr lang="en-US" dirty="0"/>
                  <a:t> (</a:t>
                </a:r>
                <a:r>
                  <a:rPr lang="en-US" i="1" dirty="0"/>
                  <a:t>kurtosis</a:t>
                </a:r>
                <a:r>
                  <a:rPr lang="en-US" dirty="0"/>
                  <a:t>), </a:t>
                </a:r>
                <a:r>
                  <a:rPr lang="en-US" dirty="0" err="1"/>
                  <a:t>yaitu</a:t>
                </a:r>
                <a:r>
                  <a:rPr lang="en-US" dirty="0"/>
                  <a:t> a</a:t>
                </a:r>
                <a:r>
                  <a:rPr lang="en-US" baseline="-25000" dirty="0"/>
                  <a:t>4</a:t>
                </a:r>
                <a:r>
                  <a:rPr lang="en-US" dirty="0"/>
                  <a:t>,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keruncingan</a:t>
                </a:r>
                <a:r>
                  <a:rPr lang="en-US" dirty="0"/>
                  <a:t> </a:t>
                </a:r>
                <a:r>
                  <a:rPr lang="en-US" dirty="0" err="1"/>
                  <a:t>suatu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, yang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dibedakan</a:t>
                </a:r>
                <a:r>
                  <a:rPr lang="en-US" dirty="0"/>
                  <a:t> </a:t>
                </a:r>
                <a:r>
                  <a:rPr lang="en-US" dirty="0" err="1"/>
                  <a:t>menjadi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>
                  <a:lnSpc>
                    <a:spcPct val="110000"/>
                  </a:lnSpc>
                </a:pPr>
                <a:r>
                  <a:rPr lang="en-GB" dirty="0" err="1"/>
                  <a:t>jika</a:t>
                </a:r>
                <a:r>
                  <a:rPr lang="en-GB" dirty="0"/>
                  <a:t> a</a:t>
                </a:r>
                <a:r>
                  <a:rPr lang="en-GB" baseline="-25000" dirty="0"/>
                  <a:t>4</a:t>
                </a:r>
                <a:r>
                  <a:rPr lang="en-GB" dirty="0"/>
                  <a:t> = 3, </a:t>
                </a:r>
                <a:r>
                  <a:rPr lang="en-GB" dirty="0" err="1"/>
                  <a:t>maka</a:t>
                </a:r>
                <a:r>
                  <a:rPr lang="en-GB" dirty="0"/>
                  <a:t> </a:t>
                </a:r>
                <a:r>
                  <a:rPr lang="en-GB" dirty="0" err="1"/>
                  <a:t>distribusinya</a:t>
                </a:r>
                <a:r>
                  <a:rPr lang="en-GB" dirty="0"/>
                  <a:t> </a:t>
                </a:r>
                <a:r>
                  <a:rPr lang="en-GB" dirty="0" err="1"/>
                  <a:t>disebut</a:t>
                </a:r>
                <a:r>
                  <a:rPr lang="en-GB" dirty="0"/>
                  <a:t> normal,</a:t>
                </a:r>
                <a:endParaRPr lang="en-US" dirty="0"/>
              </a:p>
              <a:p>
                <a:pPr>
                  <a:lnSpc>
                    <a:spcPct val="110000"/>
                  </a:lnSpc>
                </a:pPr>
                <a:r>
                  <a:rPr lang="en-GB" dirty="0" err="1"/>
                  <a:t>jika</a:t>
                </a:r>
                <a:r>
                  <a:rPr lang="en-GB" dirty="0"/>
                  <a:t> a</a:t>
                </a:r>
                <a:r>
                  <a:rPr lang="en-GB" baseline="-25000" dirty="0"/>
                  <a:t>4</a:t>
                </a:r>
                <a:r>
                  <a:rPr lang="en-GB" dirty="0"/>
                  <a:t> &gt; 3, </a:t>
                </a:r>
                <a:r>
                  <a:rPr lang="en-GB" dirty="0" err="1"/>
                  <a:t>maka</a:t>
                </a:r>
                <a:r>
                  <a:rPr lang="en-GB" dirty="0"/>
                  <a:t> </a:t>
                </a:r>
                <a:r>
                  <a:rPr lang="en-GB" dirty="0" err="1"/>
                  <a:t>distribusinya</a:t>
                </a:r>
                <a:r>
                  <a:rPr lang="en-GB" dirty="0"/>
                  <a:t> </a:t>
                </a:r>
                <a:r>
                  <a:rPr lang="en-GB" dirty="0" err="1"/>
                  <a:t>disebut</a:t>
                </a:r>
                <a:r>
                  <a:rPr lang="en-GB" dirty="0"/>
                  <a:t> </a:t>
                </a:r>
                <a:r>
                  <a:rPr lang="en-GB" dirty="0" err="1"/>
                  <a:t>leptokurtik</a:t>
                </a:r>
                <a:r>
                  <a:rPr lang="en-GB" dirty="0"/>
                  <a:t> (</a:t>
                </a:r>
                <a:r>
                  <a:rPr lang="en-GB" dirty="0" err="1"/>
                  <a:t>runcing</a:t>
                </a:r>
                <a:r>
                  <a:rPr lang="en-GB" dirty="0"/>
                  <a:t>), </a:t>
                </a:r>
                <a:r>
                  <a:rPr lang="en-GB" dirty="0" err="1"/>
                  <a:t>dan</a:t>
                </a:r>
                <a:endParaRPr lang="en-US" dirty="0"/>
              </a:p>
              <a:p>
                <a:pPr>
                  <a:lnSpc>
                    <a:spcPct val="110000"/>
                  </a:lnSpc>
                </a:pPr>
                <a:r>
                  <a:rPr lang="en-GB" dirty="0" err="1"/>
                  <a:t>jika</a:t>
                </a:r>
                <a:r>
                  <a:rPr lang="en-GB" dirty="0"/>
                  <a:t> a</a:t>
                </a:r>
                <a:r>
                  <a:rPr lang="en-GB" baseline="-25000" dirty="0"/>
                  <a:t>4</a:t>
                </a:r>
                <a:r>
                  <a:rPr lang="en-GB" dirty="0"/>
                  <a:t> &lt; 3, </a:t>
                </a:r>
                <a:r>
                  <a:rPr lang="en-GB" dirty="0" err="1"/>
                  <a:t>maka</a:t>
                </a:r>
                <a:r>
                  <a:rPr lang="en-GB" dirty="0"/>
                  <a:t> </a:t>
                </a:r>
                <a:r>
                  <a:rPr lang="en-GB" dirty="0" err="1"/>
                  <a:t>distribusinya</a:t>
                </a:r>
                <a:r>
                  <a:rPr lang="en-GB" dirty="0"/>
                  <a:t> </a:t>
                </a:r>
                <a:r>
                  <a:rPr lang="en-GB" dirty="0" err="1"/>
                  <a:t>disebut</a:t>
                </a:r>
                <a:r>
                  <a:rPr lang="en-GB" dirty="0"/>
                  <a:t> </a:t>
                </a:r>
                <a:r>
                  <a:rPr lang="en-GB" dirty="0" err="1"/>
                  <a:t>platikurtik</a:t>
                </a:r>
                <a:r>
                  <a:rPr lang="en-GB" dirty="0"/>
                  <a:t> (</a:t>
                </a:r>
                <a:r>
                  <a:rPr lang="en-GB" dirty="0" err="1"/>
                  <a:t>landai</a:t>
                </a:r>
                <a:r>
                  <a:rPr lang="en-GB" dirty="0"/>
                  <a:t>).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1971670"/>
                <a:ext cx="8625292" cy="4743449"/>
              </a:xfrm>
              <a:blipFill rotWithShape="0">
                <a:blip r:embed="rId2"/>
                <a:stretch>
                  <a:fillRect l="-565" t="-1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Keruncingan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14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8683" y="1928816"/>
                <a:ext cx="8168092" cy="5072063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b="1" dirty="0" smtClean="0"/>
                  <a:t>Contoh</a:t>
                </a:r>
                <a:r>
                  <a:rPr lang="en-US" b="1" dirty="0"/>
                  <a:t> 4.2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dirty="0" err="1"/>
                  <a:t>Diketahui</a:t>
                </a:r>
                <a:r>
                  <a:rPr lang="en-US" dirty="0"/>
                  <a:t> data: 1, 1, 1, 1, 1, 2, 2, 2, 2, 2, 2, 2, 3, 3, 4, 5, 5, 6, 7, 8.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dirty="0" err="1"/>
                  <a:t>Carilah</a:t>
                </a:r>
                <a:r>
                  <a:rPr lang="en-US" dirty="0"/>
                  <a:t> a</a:t>
                </a:r>
                <a:r>
                  <a:rPr lang="en-US" baseline="-25000" dirty="0"/>
                  <a:t>3</a:t>
                </a:r>
                <a:r>
                  <a:rPr lang="en-US" dirty="0"/>
                  <a:t>, a</a:t>
                </a:r>
                <a:r>
                  <a:rPr lang="en-US" baseline="-25000" dirty="0"/>
                  <a:t>4</a:t>
                </a:r>
                <a:r>
                  <a:rPr lang="en-US" dirty="0"/>
                  <a:t>,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gambarlah</a:t>
                </a:r>
                <a:r>
                  <a:rPr lang="en-US" dirty="0"/>
                  <a:t> </a:t>
                </a:r>
                <a:r>
                  <a:rPr lang="en-US" dirty="0" err="1"/>
                  <a:t>histogramnya</a:t>
                </a:r>
                <a:r>
                  <a:rPr lang="en-US" dirty="0"/>
                  <a:t>!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b="1" dirty="0" err="1"/>
                  <a:t>Solusi</a:t>
                </a:r>
                <a:r>
                  <a:rPr lang="en-US" b="1" dirty="0"/>
                  <a:t>:</a:t>
                </a:r>
              </a:p>
              <a:p>
                <a:pPr marL="0" indent="0">
                  <a:lnSpc>
                    <a:spcPct val="11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Diperoleh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m:rPr>
                            <m:nor/>
                          </m:rPr>
                          <a:rPr lang="en-US"/>
                          <m:t>X</m:t>
                        </m:r>
                        <m:r>
                          <m:rPr>
                            <m:nor/>
                          </m:rPr>
                          <a:rPr lang="en-US"/>
                          <m:t> = 60</m:t>
                        </m:r>
                      </m:e>
                    </m:nary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/>
                              <m:t>X</m:t>
                            </m:r>
                          </m:e>
                          <m:sup>
                            <m:r>
                              <m:rPr>
                                <m:nor/>
                              </m:rPr>
                              <a:rPr lang="en-US"/>
                              <m:t>2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/>
                          <m:t> = 266</m:t>
                        </m:r>
                      </m:e>
                    </m:nary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sehingga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/>
                          <m:t>X</m:t>
                        </m:r>
                      </m:e>
                    </m:acc>
                    <m:r>
                      <m:rPr>
                        <m:nor/>
                      </m:rPr>
                      <a:rPr lang="en-US"/>
                      <m:t> = 3</m:t>
                    </m:r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s = 2,128.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dirty="0" err="1"/>
                  <a:t>Kemudian</a:t>
                </a:r>
                <a:r>
                  <a:rPr lang="en-US" dirty="0"/>
                  <a:t> </a:t>
                </a:r>
                <a:r>
                  <a:rPr lang="en-US" dirty="0" err="1"/>
                  <a:t>dicari</a:t>
                </a:r>
                <a:r>
                  <a:rPr lang="en-US" dirty="0"/>
                  <a:t> a</a:t>
                </a:r>
                <a:r>
                  <a:rPr lang="en-US" baseline="-25000" dirty="0"/>
                  <a:t>3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a</a:t>
                </a:r>
                <a:r>
                  <a:rPr lang="en-US" baseline="-25000" dirty="0"/>
                  <a:t>4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/>
                              <m:t>(</m:t>
                            </m:r>
                            <m:r>
                              <m:rPr>
                                <m:nor/>
                              </m:rPr>
                              <a:rPr lang="en-US"/>
                              <m:t>X</m:t>
                            </m:r>
                            <m:r>
                              <m:rPr>
                                <m:nor/>
                              </m:rPr>
                              <a:rPr lang="en-US"/>
                              <m:t> 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m:rPr>
                                <m:nor/>
                              </m:rPr>
                              <a:rPr lang="en-US"/>
                              <m:t> 3)</m:t>
                            </m:r>
                          </m:e>
                          <m:sup>
                            <m:r>
                              <m:rPr>
                                <m:nor/>
                              </m:rPr>
                              <a:rPr lang="en-US"/>
                              <m:t>3</m:t>
                            </m:r>
                          </m:sup>
                        </m:sSup>
                      </m:e>
                    </m:nary>
                    <m:r>
                      <m:rPr>
                        <m:nor/>
                      </m:rPr>
                      <a:rPr lang="en-US"/>
                      <m:t>=186</m:t>
                    </m:r>
                  </m:oMath>
                </a14:m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GB" b="0" i="0" smtClean="0">
                        <a:latin typeface="Cambria Math" panose="02040503050406030204" pitchFamily="18" charset="0"/>
                      </a:rPr>
                      <m:t>                                       </m:t>
                    </m:r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/>
                              <m:t>(</m:t>
                            </m:r>
                            <m:r>
                              <m:rPr>
                                <m:nor/>
                              </m:rPr>
                              <a:rPr lang="en-US"/>
                              <m:t>X</m:t>
                            </m:r>
                            <m:r>
                              <m:rPr>
                                <m:nor/>
                              </m:rPr>
                              <a:rPr lang="en-US"/>
                              <m:t> 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m:rPr>
                                <m:nor/>
                              </m:rPr>
                              <a:rPr lang="en-US"/>
                              <m:t> 3)</m:t>
                            </m:r>
                          </m:e>
                          <m:sup>
                            <m:r>
                              <m:rPr>
                                <m:nor/>
                              </m:rPr>
                              <a:rPr lang="en-US"/>
                              <m:t>4</m:t>
                            </m:r>
                          </m:sup>
                        </m:sSup>
                      </m:e>
                    </m:nary>
                    <m:r>
                      <m:rPr>
                        <m:nor/>
                      </m:rPr>
                      <a:rPr lang="en-US"/>
                      <m:t>=1082</m:t>
                    </m:r>
                  </m:oMath>
                </a14:m>
                <a:r>
                  <a:rPr lang="en-US" dirty="0"/>
                  <a:t>;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/>
                          <m:t>s</m:t>
                        </m:r>
                      </m:e>
                      <m:sup>
                        <m:r>
                          <m:rPr>
                            <m:nor/>
                          </m:rPr>
                          <a:rPr lang="en-US"/>
                          <m:t>3 </m:t>
                        </m:r>
                      </m:sup>
                    </m:sSup>
                    <m:r>
                      <m:rPr>
                        <m:nor/>
                      </m:rPr>
                      <a:rPr lang="en-US"/>
                      <m:t>= 9,636</m:t>
                    </m:r>
                  </m:oMath>
                </a14:m>
                <a:r>
                  <a:rPr lang="en-US" dirty="0"/>
                  <a:t>	</a:t>
                </a:r>
                <a:r>
                  <a:rPr lang="en-US" dirty="0" smtClean="0"/>
                  <a:t>                            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/>
                          <m:t>s</m:t>
                        </m:r>
                      </m:e>
                      <m:sup>
                        <m:r>
                          <m:rPr>
                            <m:nor/>
                          </m:rPr>
                          <a:rPr lang="en-US"/>
                          <m:t>4</m:t>
                        </m:r>
                      </m:sup>
                    </m:sSup>
                    <m:r>
                      <m:rPr>
                        <m:nor/>
                      </m:rPr>
                      <a:rPr lang="en-US"/>
                      <m:t> = 20,506</m:t>
                    </m:r>
                  </m:oMath>
                </a14:m>
                <a:endParaRPr lang="en-US" dirty="0"/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m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3</m:t>
                          </m:r>
                        </m:sub>
                      </m:sSub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186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20</m:t>
                          </m:r>
                        </m:den>
                      </m:f>
                      <m:r>
                        <m:rPr>
                          <m:nor/>
                        </m:rPr>
                        <a:rPr lang="en-US"/>
                        <m:t>= 9,30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0</m:t>
                      </m:r>
                      <m:r>
                        <m:rPr>
                          <m:nor/>
                        </m:rPr>
                        <a:rPr lang="en-US"/>
                        <m:t>                                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m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4</m:t>
                          </m:r>
                        </m:sub>
                      </m:sSub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1082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20</m:t>
                          </m:r>
                        </m:den>
                      </m:f>
                      <m:r>
                        <m:rPr>
                          <m:nor/>
                        </m:rPr>
                        <a:rPr lang="en-US"/>
                        <m:t>= 54,1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00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a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3</m:t>
                          </m:r>
                        </m:sub>
                      </m:sSub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9,300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9,636</m:t>
                          </m:r>
                        </m:den>
                      </m:f>
                      <m:r>
                        <m:rPr>
                          <m:nor/>
                        </m:rPr>
                        <a:rPr lang="en-US"/>
                        <m:t>= 0,965                              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a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4</m:t>
                          </m:r>
                        </m:sub>
                      </m:sSub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54,100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20,506</m:t>
                          </m:r>
                        </m:den>
                      </m:f>
                      <m:r>
                        <m:rPr>
                          <m:nor/>
                        </m:rPr>
                        <a:rPr lang="en-US"/>
                        <m:t>= 2,638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dirty="0"/>
                  <a:t>Dari </a:t>
                </a:r>
                <a:r>
                  <a:rPr lang="en-US" dirty="0" err="1"/>
                  <a:t>nilai</a:t>
                </a:r>
                <a:r>
                  <a:rPr lang="en-US" dirty="0"/>
                  <a:t> a</a:t>
                </a:r>
                <a:r>
                  <a:rPr lang="en-US" baseline="-25000" dirty="0"/>
                  <a:t>3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a</a:t>
                </a:r>
                <a:r>
                  <a:rPr lang="en-US" baseline="-25000" dirty="0"/>
                  <a:t>4</a:t>
                </a:r>
                <a:r>
                  <a:rPr lang="en-US" dirty="0"/>
                  <a:t>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disimpulkan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datanya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miring </a:t>
                </a:r>
                <a:r>
                  <a:rPr lang="en-US" dirty="0" err="1"/>
                  <a:t>ke</a:t>
                </a:r>
                <a:r>
                  <a:rPr lang="en-US" dirty="0"/>
                  <a:t> </a:t>
                </a:r>
                <a:r>
                  <a:rPr lang="en-US" dirty="0" err="1"/>
                  <a:t>kanan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platikurtik</a:t>
                </a:r>
                <a:r>
                  <a:rPr lang="en-US" dirty="0" smtClean="0"/>
                  <a:t>.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683" y="1928816"/>
                <a:ext cx="8168092" cy="5072063"/>
              </a:xfrm>
              <a:blipFill rotWithShape="0">
                <a:blip r:embed="rId2"/>
                <a:stretch>
                  <a:fillRect l="-3657" t="-7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Kemiringan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Keruncingan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61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ca6bf3abc8c515d48857a5c5328843bb275e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2274</TotalTime>
  <Words>385</Words>
  <Application>Microsoft Office PowerPoint</Application>
  <PresentationFormat>On-screen Show (4:3)</PresentationFormat>
  <Paragraphs>92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Cambria Math</vt:lpstr>
      <vt:lpstr>Century Gothic</vt:lpstr>
      <vt:lpstr>Wingdings 3</vt:lpstr>
      <vt:lpstr>Ion Boardroom</vt:lpstr>
      <vt:lpstr>STATISTIKA DASAR</vt:lpstr>
      <vt:lpstr>Materi:</vt:lpstr>
      <vt:lpstr>Pendahuluan</vt:lpstr>
      <vt:lpstr>Pendahuluan</vt:lpstr>
      <vt:lpstr>Momen</vt:lpstr>
      <vt:lpstr>Momen</vt:lpstr>
      <vt:lpstr>Momen</vt:lpstr>
      <vt:lpstr>Momen</vt:lpstr>
      <vt:lpstr>Momen</vt:lpstr>
      <vt:lpstr>Momen</vt:lpstr>
      <vt:lpstr>Kemiringan</vt:lpstr>
      <vt:lpstr>Keruncingan</vt:lpstr>
      <vt:lpstr>Kemiringan dan Keruncingan</vt:lpstr>
    </vt:vector>
  </TitlesOfParts>
  <Company>heaven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ALJABAR</dc:title>
  <dc:creator>trysna</dc:creator>
  <cp:lastModifiedBy>trysna</cp:lastModifiedBy>
  <cp:revision>395</cp:revision>
  <dcterms:created xsi:type="dcterms:W3CDTF">2013-09-28T07:14:32Z</dcterms:created>
  <dcterms:modified xsi:type="dcterms:W3CDTF">2016-04-26T11:01:05Z</dcterms:modified>
</cp:coreProperties>
</file>