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56" r:id="rId5"/>
    <p:sldId id="257" r:id="rId6"/>
    <p:sldId id="258" r:id="rId7"/>
    <p:sldId id="259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90245-DA11-44DD-B279-7888A9450419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D55F1-3613-4DD1-8356-5018F7E8A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691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90245-DA11-44DD-B279-7888A9450419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D55F1-3613-4DD1-8356-5018F7E8A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406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90245-DA11-44DD-B279-7888A9450419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D55F1-3613-4DD1-8356-5018F7E8A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151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90245-DA11-44DD-B279-7888A9450419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D55F1-3613-4DD1-8356-5018F7E8A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112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90245-DA11-44DD-B279-7888A9450419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D55F1-3613-4DD1-8356-5018F7E8A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496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90245-DA11-44DD-B279-7888A9450419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D55F1-3613-4DD1-8356-5018F7E8A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629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90245-DA11-44DD-B279-7888A9450419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D55F1-3613-4DD1-8356-5018F7E8A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787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90245-DA11-44DD-B279-7888A9450419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D55F1-3613-4DD1-8356-5018F7E8A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704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90245-DA11-44DD-B279-7888A9450419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D55F1-3613-4DD1-8356-5018F7E8A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67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90245-DA11-44DD-B279-7888A9450419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D55F1-3613-4DD1-8356-5018F7E8A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500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90245-DA11-44DD-B279-7888A9450419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D55F1-3613-4DD1-8356-5018F7E8A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63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90245-DA11-44DD-B279-7888A9450419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9D55F1-3613-4DD1-8356-5018F7E8A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88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Karya</a:t>
            </a:r>
            <a:r>
              <a:rPr lang="en-US" dirty="0" smtClean="0"/>
              <a:t> </a:t>
            </a:r>
            <a:r>
              <a:rPr lang="en-US" dirty="0" err="1" smtClean="0"/>
              <a:t>Sastra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Pusi</a:t>
            </a:r>
            <a:endParaRPr lang="en-US" dirty="0" smtClean="0"/>
          </a:p>
          <a:p>
            <a:r>
              <a:rPr lang="en-US" dirty="0" smtClean="0"/>
              <a:t>Drama</a:t>
            </a:r>
          </a:p>
          <a:p>
            <a:r>
              <a:rPr lang="en-US" dirty="0" err="1" smtClean="0"/>
              <a:t>Prosa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249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Prosa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Cerpen</a:t>
            </a:r>
            <a:endParaRPr lang="en-US" dirty="0" smtClean="0"/>
          </a:p>
          <a:p>
            <a:r>
              <a:rPr lang="en-US" dirty="0" smtClean="0"/>
              <a:t>Novel</a:t>
            </a:r>
          </a:p>
          <a:p>
            <a:r>
              <a:rPr lang="en-US" dirty="0" err="1" smtClean="0"/>
              <a:t>Novelet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136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Novel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Faruk</a:t>
            </a:r>
            <a:r>
              <a:rPr lang="en-US" dirty="0" smtClean="0"/>
              <a:t> </a:t>
            </a:r>
            <a:r>
              <a:rPr lang="en-US" dirty="0" err="1" smtClean="0"/>
              <a:t>mendefenisikan</a:t>
            </a:r>
            <a:r>
              <a:rPr lang="en-US" dirty="0" smtClean="0"/>
              <a:t> novel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cerita</a:t>
            </a:r>
            <a:r>
              <a:rPr lang="en-US" dirty="0" smtClean="0"/>
              <a:t> </a:t>
            </a:r>
            <a:r>
              <a:rPr lang="en-US" dirty="0" err="1" smtClean="0"/>
              <a:t>mengenai</a:t>
            </a:r>
            <a:r>
              <a:rPr lang="en-US" dirty="0" smtClean="0"/>
              <a:t> </a:t>
            </a:r>
            <a:r>
              <a:rPr lang="en-US" dirty="0" err="1" smtClean="0"/>
              <a:t>pencarian</a:t>
            </a:r>
            <a:r>
              <a:rPr lang="en-US" dirty="0" smtClean="0"/>
              <a:t> yang </a:t>
            </a:r>
            <a:r>
              <a:rPr lang="en-US" dirty="0" err="1" smtClean="0"/>
              <a:t>terdegredasi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nilai-nilai</a:t>
            </a:r>
            <a:r>
              <a:rPr lang="en-US" dirty="0" smtClean="0"/>
              <a:t> yang </a:t>
            </a:r>
            <a:r>
              <a:rPr lang="en-US" dirty="0" err="1" smtClean="0"/>
              <a:t>otentik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yang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terdegredasi</a:t>
            </a:r>
            <a:r>
              <a:rPr lang="en-US" dirty="0" smtClean="0"/>
              <a:t>. </a:t>
            </a:r>
            <a:r>
              <a:rPr lang="en-US" dirty="0" err="1" smtClean="0"/>
              <a:t>Pencarian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seorang</a:t>
            </a:r>
            <a:r>
              <a:rPr lang="en-US" dirty="0" smtClean="0"/>
              <a:t> hero yang </a:t>
            </a:r>
            <a:r>
              <a:rPr lang="en-US" dirty="0" err="1" smtClean="0"/>
              <a:t>problematik</a:t>
            </a:r>
            <a:r>
              <a:rPr lang="en-US" dirty="0" smtClean="0"/>
              <a:t>. </a:t>
            </a:r>
            <a:r>
              <a:rPr lang="en-US" dirty="0" err="1" smtClean="0"/>
              <a:t>Nilai-nilai</a:t>
            </a:r>
            <a:r>
              <a:rPr lang="en-US" dirty="0" smtClean="0"/>
              <a:t> </a:t>
            </a:r>
            <a:r>
              <a:rPr lang="en-US" dirty="0" err="1" smtClean="0"/>
              <a:t>otentik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totalitas</a:t>
            </a:r>
            <a:r>
              <a:rPr lang="en-US" dirty="0" smtClean="0"/>
              <a:t> yang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tersirat</a:t>
            </a:r>
            <a:r>
              <a:rPr lang="en-US" dirty="0" smtClean="0"/>
              <a:t> </a:t>
            </a:r>
            <a:r>
              <a:rPr lang="en-US" dirty="0" err="1" smtClean="0"/>
              <a:t>muncul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novel, </a:t>
            </a:r>
            <a:r>
              <a:rPr lang="en-US" dirty="0" err="1" smtClean="0"/>
              <a:t>nilai-nilai</a:t>
            </a:r>
            <a:r>
              <a:rPr lang="en-US" dirty="0" smtClean="0"/>
              <a:t> yang </a:t>
            </a:r>
            <a:r>
              <a:rPr lang="en-US" dirty="0" err="1" smtClean="0"/>
              <a:t>mengorganisasi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mode </a:t>
            </a:r>
            <a:r>
              <a:rPr lang="en-US" dirty="0" err="1" smtClean="0"/>
              <a:t>dunia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totalitas</a:t>
            </a:r>
            <a:r>
              <a:rPr lang="en-US" dirty="0" smtClean="0"/>
              <a:t>.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pengertian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, </a:t>
            </a:r>
            <a:r>
              <a:rPr lang="en-US" dirty="0" err="1" smtClean="0"/>
              <a:t>nilai-nilai</a:t>
            </a:r>
            <a:r>
              <a:rPr lang="en-US" dirty="0" smtClean="0"/>
              <a:t> </a:t>
            </a:r>
            <a:r>
              <a:rPr lang="en-US" dirty="0" err="1" smtClean="0"/>
              <a:t>otentik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dilihat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kecenderungan</a:t>
            </a:r>
            <a:r>
              <a:rPr lang="en-US" dirty="0" smtClean="0"/>
              <a:t> </a:t>
            </a:r>
            <a:r>
              <a:rPr lang="en-US" dirty="0" err="1" smtClean="0"/>
              <a:t>terdegredasinya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problematiknya</a:t>
            </a:r>
            <a:r>
              <a:rPr lang="en-US" dirty="0" smtClean="0"/>
              <a:t> sang hero.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, </a:t>
            </a:r>
            <a:r>
              <a:rPr lang="en-US" dirty="0" err="1" smtClean="0"/>
              <a:t>nilai-nilai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kesadaran</a:t>
            </a:r>
            <a:r>
              <a:rPr lang="en-US" dirty="0" smtClean="0"/>
              <a:t> </a:t>
            </a:r>
            <a:r>
              <a:rPr lang="en-US" dirty="0" err="1" smtClean="0"/>
              <a:t>penulis</a:t>
            </a:r>
            <a:r>
              <a:rPr lang="en-US" dirty="0" smtClean="0"/>
              <a:t>/ </a:t>
            </a:r>
            <a:r>
              <a:rPr lang="en-US" dirty="0" err="1" smtClean="0"/>
              <a:t>pengarang</a:t>
            </a:r>
            <a:r>
              <a:rPr lang="en-US" dirty="0" smtClean="0"/>
              <a:t> </a:t>
            </a:r>
            <a:r>
              <a:rPr lang="en-US" dirty="0" err="1" smtClean="0"/>
              <a:t>novelis</a:t>
            </a:r>
            <a:r>
              <a:rPr lang="en-US" dirty="0" smtClean="0"/>
              <a:t>,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yang </a:t>
            </a:r>
            <a:r>
              <a:rPr lang="en-US" dirty="0" err="1" smtClean="0"/>
              <a:t>konseptual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abstrak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337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Novel </a:t>
            </a:r>
            <a:r>
              <a:rPr lang="en-US" dirty="0" err="1" smtClean="0"/>
              <a:t>Serius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Novel </a:t>
            </a:r>
            <a:r>
              <a:rPr lang="en-US" dirty="0" err="1" smtClean="0"/>
              <a:t>Populer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574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Novel </a:t>
            </a:r>
            <a:r>
              <a:rPr lang="en-US" dirty="0" err="1" smtClean="0"/>
              <a:t>Populer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Nurgiantoro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Gunawan</a:t>
            </a:r>
            <a:r>
              <a:rPr lang="en-US" dirty="0" smtClean="0"/>
              <a:t> (2010:24) </a:t>
            </a:r>
            <a:r>
              <a:rPr lang="en-US" dirty="0" err="1" smtClean="0"/>
              <a:t>membagi</a:t>
            </a:r>
            <a:r>
              <a:rPr lang="en-US" dirty="0" smtClean="0"/>
              <a:t> novel </a:t>
            </a:r>
            <a:r>
              <a:rPr lang="en-US" dirty="0" err="1" smtClean="0"/>
              <a:t>dalam</a:t>
            </a:r>
            <a:r>
              <a:rPr lang="en-US" dirty="0" smtClean="0"/>
              <a:t> 2 </a:t>
            </a:r>
            <a:r>
              <a:rPr lang="en-US" dirty="0" err="1" smtClean="0"/>
              <a:t>golongan</a:t>
            </a:r>
            <a:r>
              <a:rPr lang="en-US" dirty="0" smtClean="0"/>
              <a:t>, </a:t>
            </a:r>
            <a:r>
              <a:rPr lang="en-US" dirty="0" err="1" smtClean="0"/>
              <a:t>yaitu</a:t>
            </a:r>
            <a:r>
              <a:rPr lang="en-US" dirty="0" smtClean="0"/>
              <a:t> novel </a:t>
            </a:r>
            <a:r>
              <a:rPr lang="en-US" dirty="0" err="1" smtClean="0"/>
              <a:t>populer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novel </a:t>
            </a:r>
            <a:r>
              <a:rPr lang="en-US" dirty="0" err="1" smtClean="0"/>
              <a:t>serius</a:t>
            </a:r>
            <a:r>
              <a:rPr lang="en-US" dirty="0" smtClean="0"/>
              <a:t>. </a:t>
            </a:r>
            <a:r>
              <a:rPr lang="en-US" b="1" dirty="0" smtClean="0"/>
              <a:t>Novel </a:t>
            </a:r>
            <a:r>
              <a:rPr lang="en-US" b="1" dirty="0" err="1" smtClean="0"/>
              <a:t>populer</a:t>
            </a:r>
            <a:r>
              <a:rPr lang="en-US" b="1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novel yang </a:t>
            </a:r>
            <a:r>
              <a:rPr lang="en-US" dirty="0" err="1" smtClean="0"/>
              <a:t>populer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masanya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penggemarnya</a:t>
            </a:r>
            <a:r>
              <a:rPr lang="en-US" dirty="0" smtClean="0"/>
              <a:t>. </a:t>
            </a:r>
            <a:r>
              <a:rPr lang="en-US" dirty="0" err="1" smtClean="0"/>
              <a:t>Khususnya</a:t>
            </a:r>
            <a:r>
              <a:rPr lang="en-US" dirty="0" smtClean="0"/>
              <a:t> </a:t>
            </a:r>
            <a:r>
              <a:rPr lang="en-US" dirty="0" err="1" smtClean="0"/>
              <a:t>pembaca</a:t>
            </a:r>
            <a:r>
              <a:rPr lang="en-US" dirty="0" smtClean="0"/>
              <a:t> di </a:t>
            </a:r>
            <a:r>
              <a:rPr lang="en-US" dirty="0" err="1" smtClean="0"/>
              <a:t>kalangan</a:t>
            </a:r>
            <a:r>
              <a:rPr lang="en-US" dirty="0" smtClean="0"/>
              <a:t> </a:t>
            </a:r>
            <a:r>
              <a:rPr lang="en-US" dirty="0" err="1" smtClean="0"/>
              <a:t>remaja</a:t>
            </a:r>
            <a:r>
              <a:rPr lang="en-US" dirty="0" smtClean="0"/>
              <a:t>. Novel </a:t>
            </a:r>
            <a:r>
              <a:rPr lang="en-US" dirty="0" err="1" smtClean="0"/>
              <a:t>golongan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menampilkan</a:t>
            </a:r>
            <a:r>
              <a:rPr lang="en-US" dirty="0" smtClean="0"/>
              <a:t> </a:t>
            </a:r>
            <a:r>
              <a:rPr lang="en-US" dirty="0" err="1" smtClean="0"/>
              <a:t>masalah-masalah</a:t>
            </a:r>
            <a:r>
              <a:rPr lang="en-US" dirty="0" smtClean="0"/>
              <a:t> yang </a:t>
            </a:r>
            <a:r>
              <a:rPr lang="en-US" dirty="0" err="1" smtClean="0"/>
              <a:t>aktual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selalu</a:t>
            </a:r>
            <a:r>
              <a:rPr lang="en-US" dirty="0" smtClean="0"/>
              <a:t> </a:t>
            </a:r>
            <a:r>
              <a:rPr lang="en-US" dirty="0" err="1" smtClean="0"/>
              <a:t>menzaman</a:t>
            </a:r>
            <a:r>
              <a:rPr lang="en-US" dirty="0" smtClean="0"/>
              <a:t>, </a:t>
            </a:r>
            <a:r>
              <a:rPr lang="en-US" dirty="0" err="1" smtClean="0"/>
              <a:t>namun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sampai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tingkat</a:t>
            </a:r>
            <a:r>
              <a:rPr lang="en-US" dirty="0" smtClean="0"/>
              <a:t> </a:t>
            </a:r>
            <a:r>
              <a:rPr lang="en-US" dirty="0" err="1" smtClean="0"/>
              <a:t>permukaan</a:t>
            </a:r>
            <a:r>
              <a:rPr lang="en-US" dirty="0" smtClean="0"/>
              <a:t>. Novel </a:t>
            </a:r>
            <a:r>
              <a:rPr lang="en-US" dirty="0" err="1" smtClean="0"/>
              <a:t>populer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menampilkan</a:t>
            </a:r>
            <a:r>
              <a:rPr lang="en-US" dirty="0" smtClean="0"/>
              <a:t> </a:t>
            </a:r>
            <a:r>
              <a:rPr lang="en-US" dirty="0" err="1" smtClean="0"/>
              <a:t>permasalahan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intens</a:t>
            </a:r>
            <a:r>
              <a:rPr lang="en-US" dirty="0" smtClean="0"/>
              <a:t>,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berusaha</a:t>
            </a:r>
            <a:r>
              <a:rPr lang="en-US" dirty="0" smtClean="0"/>
              <a:t> </a:t>
            </a:r>
            <a:r>
              <a:rPr lang="en-US" dirty="0" err="1" smtClean="0"/>
              <a:t>meresapi</a:t>
            </a:r>
            <a:r>
              <a:rPr lang="en-US" dirty="0" smtClean="0"/>
              <a:t> </a:t>
            </a:r>
            <a:r>
              <a:rPr lang="en-US" dirty="0" err="1" smtClean="0"/>
              <a:t>hakikat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657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Novel </a:t>
            </a:r>
            <a:r>
              <a:rPr lang="en-US" dirty="0" err="1" smtClean="0"/>
              <a:t>populer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Sebab</a:t>
            </a:r>
            <a:r>
              <a:rPr lang="en-US" dirty="0" smtClean="0"/>
              <a:t> novel </a:t>
            </a:r>
            <a:r>
              <a:rPr lang="en-US" dirty="0" err="1" smtClean="0"/>
              <a:t>populer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umumnya</a:t>
            </a:r>
            <a:r>
              <a:rPr lang="en-US" dirty="0" smtClean="0"/>
              <a:t> </a:t>
            </a:r>
            <a:r>
              <a:rPr lang="en-US" dirty="0" err="1" smtClean="0"/>
              <a:t>bersifat</a:t>
            </a:r>
            <a:r>
              <a:rPr lang="en-US" dirty="0" smtClean="0"/>
              <a:t> artificial,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sementara</a:t>
            </a:r>
            <a:r>
              <a:rPr lang="en-US" dirty="0" smtClean="0"/>
              <a:t>, </a:t>
            </a:r>
            <a:r>
              <a:rPr lang="en-US" dirty="0" err="1" smtClean="0"/>
              <a:t>cepat</a:t>
            </a:r>
            <a:r>
              <a:rPr lang="en-US" dirty="0" smtClean="0"/>
              <a:t> </a:t>
            </a:r>
            <a:r>
              <a:rPr lang="en-US" dirty="0" err="1" smtClean="0"/>
              <a:t>ketinggalan</a:t>
            </a:r>
            <a:r>
              <a:rPr lang="en-US" dirty="0" smtClean="0"/>
              <a:t> </a:t>
            </a:r>
            <a:r>
              <a:rPr lang="en-US" dirty="0" err="1" smtClean="0"/>
              <a:t>zaman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memaksa</a:t>
            </a:r>
            <a:r>
              <a:rPr lang="en-US" dirty="0" smtClean="0"/>
              <a:t> orang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membacanya</a:t>
            </a:r>
            <a:r>
              <a:rPr lang="en-US" dirty="0" smtClean="0"/>
              <a:t> </a:t>
            </a:r>
            <a:r>
              <a:rPr lang="en-US" dirty="0" err="1" smtClean="0"/>
              <a:t>sekali</a:t>
            </a:r>
            <a:r>
              <a:rPr lang="en-US" dirty="0" smtClean="0"/>
              <a:t> </a:t>
            </a:r>
            <a:r>
              <a:rPr lang="en-US" dirty="0" err="1" smtClean="0"/>
              <a:t>lagi</a:t>
            </a:r>
            <a:r>
              <a:rPr lang="en-US" dirty="0" smtClean="0"/>
              <a:t>. Novel </a:t>
            </a:r>
            <a:r>
              <a:rPr lang="en-US" dirty="0" err="1" smtClean="0"/>
              <a:t>populer</a:t>
            </a:r>
            <a:r>
              <a:rPr lang="en-US" dirty="0" smtClean="0"/>
              <a:t> </a:t>
            </a:r>
            <a:r>
              <a:rPr lang="en-US" dirty="0" err="1" smtClean="0"/>
              <a:t>biasanya</a:t>
            </a:r>
            <a:r>
              <a:rPr lang="en-US" dirty="0" smtClean="0"/>
              <a:t> </a:t>
            </a:r>
            <a:r>
              <a:rPr lang="en-US" dirty="0" err="1" smtClean="0"/>
              <a:t>cepat</a:t>
            </a:r>
            <a:r>
              <a:rPr lang="en-US" dirty="0" smtClean="0"/>
              <a:t> </a:t>
            </a:r>
            <a:r>
              <a:rPr lang="en-US" dirty="0" err="1" smtClean="0"/>
              <a:t>dilupakan</a:t>
            </a:r>
            <a:r>
              <a:rPr lang="en-US" dirty="0" smtClean="0"/>
              <a:t> orang, </a:t>
            </a:r>
            <a:r>
              <a:rPr lang="en-US" dirty="0" err="1" smtClean="0"/>
              <a:t>apalagi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munculnya</a:t>
            </a:r>
            <a:r>
              <a:rPr lang="en-US" dirty="0" smtClean="0"/>
              <a:t> novel-novel </a:t>
            </a:r>
            <a:r>
              <a:rPr lang="en-US" dirty="0" err="1" smtClean="0"/>
              <a:t>baru</a:t>
            </a:r>
            <a:r>
              <a:rPr lang="en-US" dirty="0" smtClean="0"/>
              <a:t> yang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populer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sesudahnya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020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Novel </a:t>
            </a:r>
            <a:r>
              <a:rPr lang="en-US" dirty="0" err="1" smtClean="0"/>
              <a:t>Serius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Novel </a:t>
            </a:r>
            <a:r>
              <a:rPr lang="en-US" dirty="0" err="1" smtClean="0"/>
              <a:t>serius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novel yang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isi</a:t>
            </a:r>
            <a:r>
              <a:rPr lang="en-US" dirty="0" smtClean="0"/>
              <a:t> </a:t>
            </a:r>
            <a:r>
              <a:rPr lang="en-US" dirty="0" err="1" smtClean="0"/>
              <a:t>cerita</a:t>
            </a:r>
            <a:r>
              <a:rPr lang="en-US" dirty="0" smtClean="0"/>
              <a:t> yang </a:t>
            </a:r>
            <a:r>
              <a:rPr lang="en-US" dirty="0" err="1" smtClean="0"/>
              <a:t>serba</a:t>
            </a:r>
            <a:r>
              <a:rPr lang="en-US" dirty="0" smtClean="0"/>
              <a:t> </a:t>
            </a:r>
            <a:r>
              <a:rPr lang="en-US" dirty="0" err="1" smtClean="0"/>
              <a:t>berkemungkinan</a:t>
            </a:r>
            <a:r>
              <a:rPr lang="en-US" dirty="0" smtClean="0"/>
              <a:t>, </a:t>
            </a:r>
            <a:r>
              <a:rPr lang="en-US" dirty="0" err="1" smtClean="0"/>
              <a:t>jadi</a:t>
            </a:r>
            <a:r>
              <a:rPr lang="en-US" dirty="0" smtClean="0"/>
              <a:t> </a:t>
            </a:r>
            <a:r>
              <a:rPr lang="en-US" dirty="0" err="1" smtClean="0"/>
              <a:t>dituntut</a:t>
            </a:r>
            <a:r>
              <a:rPr lang="en-US" dirty="0" smtClean="0"/>
              <a:t> </a:t>
            </a:r>
            <a:r>
              <a:rPr lang="en-US" dirty="0" err="1" smtClean="0"/>
              <a:t>konsentrasi</a:t>
            </a:r>
            <a:r>
              <a:rPr lang="en-US" dirty="0" smtClean="0"/>
              <a:t> yang </a:t>
            </a:r>
            <a:r>
              <a:rPr lang="en-US" dirty="0" err="1" smtClean="0"/>
              <a:t>tinggi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cerita</a:t>
            </a:r>
            <a:r>
              <a:rPr lang="en-US" dirty="0" smtClean="0"/>
              <a:t> yang </a:t>
            </a:r>
            <a:r>
              <a:rPr lang="en-US" dirty="0" err="1" smtClean="0"/>
              <a:t>dipaparkan</a:t>
            </a:r>
            <a:r>
              <a:rPr lang="en-US" dirty="0" smtClean="0"/>
              <a:t> di </a:t>
            </a:r>
            <a:r>
              <a:rPr lang="en-US" dirty="0" err="1" smtClean="0"/>
              <a:t>dalamnya</a:t>
            </a:r>
            <a:r>
              <a:rPr lang="en-US" dirty="0" smtClean="0"/>
              <a:t>. </a:t>
            </a:r>
            <a:r>
              <a:rPr lang="en-US" dirty="0" err="1" smtClean="0"/>
              <a:t>Pengalaman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permasalahan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yang </a:t>
            </a:r>
            <a:r>
              <a:rPr lang="en-US" dirty="0" err="1" smtClean="0"/>
              <a:t>ditampilkan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novel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disoroti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diungkapkan</a:t>
            </a:r>
            <a:r>
              <a:rPr lang="en-US" dirty="0" smtClean="0"/>
              <a:t> </a:t>
            </a:r>
            <a:r>
              <a:rPr lang="en-US" dirty="0" err="1" smtClean="0"/>
              <a:t>sampai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inti</a:t>
            </a:r>
            <a:r>
              <a:rPr lang="en-US" dirty="0" smtClean="0"/>
              <a:t> </a:t>
            </a:r>
            <a:r>
              <a:rPr lang="en-US" dirty="0" err="1" smtClean="0"/>
              <a:t>hakikat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yang </a:t>
            </a:r>
            <a:r>
              <a:rPr lang="en-US" dirty="0" err="1" smtClean="0"/>
              <a:t>bersifat</a:t>
            </a:r>
            <a:r>
              <a:rPr lang="en-US" dirty="0" smtClean="0"/>
              <a:t> universal. Novel </a:t>
            </a:r>
            <a:r>
              <a:rPr lang="en-US" dirty="0" err="1" smtClean="0"/>
              <a:t>serius</a:t>
            </a:r>
            <a:r>
              <a:rPr lang="en-US" dirty="0" smtClean="0"/>
              <a:t> di </a:t>
            </a:r>
            <a:r>
              <a:rPr lang="en-US" dirty="0" err="1" smtClean="0"/>
              <a:t>samping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hiburan</a:t>
            </a:r>
            <a:r>
              <a:rPr lang="en-US" dirty="0" smtClean="0"/>
              <a:t>,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terimplisit</a:t>
            </a:r>
            <a:r>
              <a:rPr lang="en-US" dirty="0" smtClean="0"/>
              <a:t> </a:t>
            </a: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pengalaman</a:t>
            </a:r>
            <a:r>
              <a:rPr lang="en-US" dirty="0" smtClean="0"/>
              <a:t> yang </a:t>
            </a:r>
            <a:r>
              <a:rPr lang="en-US" dirty="0" err="1" smtClean="0"/>
              <a:t>berharga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pembaca</a:t>
            </a:r>
            <a:r>
              <a:rPr lang="en-US" dirty="0" smtClean="0"/>
              <a:t>, </a:t>
            </a:r>
            <a:r>
              <a:rPr lang="en-US" dirty="0" err="1" smtClean="0"/>
              <a:t>atau</a:t>
            </a:r>
            <a:r>
              <a:rPr lang="en-US" dirty="0" smtClean="0"/>
              <a:t> paling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mengajak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meresapi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merenungkan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sungguh-sungguh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permasalahan</a:t>
            </a:r>
            <a:r>
              <a:rPr lang="en-US" dirty="0" smtClean="0"/>
              <a:t> yang </a:t>
            </a:r>
            <a:r>
              <a:rPr lang="en-US" dirty="0" err="1" smtClean="0"/>
              <a:t>dikemukakan</a:t>
            </a:r>
            <a:r>
              <a:rPr lang="en-US" dirty="0" smtClean="0"/>
              <a:t>.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keunggulan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novel </a:t>
            </a:r>
            <a:r>
              <a:rPr lang="en-US" dirty="0" err="1" smtClean="0"/>
              <a:t>serius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</a:t>
            </a:r>
            <a:r>
              <a:rPr lang="en-US" dirty="0" err="1" smtClean="0"/>
              <a:t>bertahan</a:t>
            </a:r>
            <a:r>
              <a:rPr lang="en-US" dirty="0" smtClean="0"/>
              <a:t> </a:t>
            </a:r>
            <a:r>
              <a:rPr lang="en-US" dirty="0" err="1" smtClean="0"/>
              <a:t>sepanjang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</a:t>
            </a:r>
            <a:r>
              <a:rPr lang="en-US" dirty="0" err="1" smtClean="0"/>
              <a:t>menarik</a:t>
            </a:r>
            <a:r>
              <a:rPr lang="en-US" dirty="0" smtClean="0"/>
              <a:t> </a:t>
            </a:r>
            <a:r>
              <a:rPr lang="en-US" dirty="0" err="1" smtClean="0"/>
              <a:t>sepanjang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257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teori</a:t>
            </a:r>
            <a:r>
              <a:rPr lang="en-US" dirty="0" smtClean="0"/>
              <a:t> </a:t>
            </a:r>
            <a:r>
              <a:rPr lang="en-US" dirty="0" err="1" smtClean="0"/>
              <a:t>Lukacs</a:t>
            </a:r>
            <a:r>
              <a:rPr lang="en-US" dirty="0" smtClean="0"/>
              <a:t>, Goldman </a:t>
            </a:r>
            <a:r>
              <a:rPr lang="en-US" dirty="0" err="1" smtClean="0"/>
              <a:t>membagi</a:t>
            </a:r>
            <a:r>
              <a:rPr lang="en-US" dirty="0" smtClean="0"/>
              <a:t> novel </a:t>
            </a:r>
            <a:r>
              <a:rPr lang="en-US" dirty="0" err="1" smtClean="0"/>
              <a:t>menjadi</a:t>
            </a:r>
            <a:r>
              <a:rPr lang="en-US" dirty="0" smtClean="0"/>
              <a:t> 3 </a:t>
            </a:r>
            <a:r>
              <a:rPr lang="en-US" dirty="0" err="1" smtClean="0"/>
              <a:t>jenis</a:t>
            </a:r>
            <a:r>
              <a:rPr lang="en-US" dirty="0" smtClean="0"/>
              <a:t>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 smtClean="0"/>
              <a:t>Novel “</a:t>
            </a:r>
            <a:r>
              <a:rPr lang="en-US" b="1" dirty="0" err="1" smtClean="0"/>
              <a:t>Idealisme</a:t>
            </a:r>
            <a:r>
              <a:rPr lang="en-US" b="1" dirty="0" smtClean="0"/>
              <a:t> </a:t>
            </a:r>
            <a:r>
              <a:rPr lang="en-US" b="1" dirty="0" err="1" smtClean="0"/>
              <a:t>Abstrak</a:t>
            </a:r>
            <a:r>
              <a:rPr lang="en-US" b="1" dirty="0" smtClean="0"/>
              <a:t>”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dirty="0" err="1" smtClean="0"/>
              <a:t>demikian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novel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menampilkan</a:t>
            </a:r>
            <a:r>
              <a:rPr lang="en-US" dirty="0" smtClean="0"/>
              <a:t> 2 </a:t>
            </a:r>
            <a:r>
              <a:rPr lang="en-US" dirty="0" err="1" smtClean="0"/>
              <a:t>hal</a:t>
            </a:r>
            <a:r>
              <a:rPr lang="en-US" dirty="0" smtClean="0"/>
              <a:t>. </a:t>
            </a:r>
            <a:r>
              <a:rPr lang="en-US" dirty="0" err="1" smtClean="0"/>
              <a:t>Pertama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menampilkan</a:t>
            </a:r>
            <a:r>
              <a:rPr lang="en-US" dirty="0" smtClean="0"/>
              <a:t> </a:t>
            </a:r>
            <a:r>
              <a:rPr lang="en-US" dirty="0" err="1" smtClean="0"/>
              <a:t>tokoh</a:t>
            </a:r>
            <a:r>
              <a:rPr lang="en-US" dirty="0" smtClean="0"/>
              <a:t> yang </a:t>
            </a:r>
            <a:r>
              <a:rPr lang="en-US" dirty="0" err="1" smtClean="0"/>
              <a:t>masih</a:t>
            </a:r>
            <a:r>
              <a:rPr lang="en-US" dirty="0" smtClean="0"/>
              <a:t> </a:t>
            </a:r>
            <a:r>
              <a:rPr lang="en-US" dirty="0" err="1" smtClean="0"/>
              <a:t>ingin</a:t>
            </a:r>
            <a:r>
              <a:rPr lang="en-US" dirty="0" smtClean="0"/>
              <a:t> </a:t>
            </a:r>
            <a:r>
              <a:rPr lang="en-US" dirty="0" err="1" smtClean="0"/>
              <a:t>bersatu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, novel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masih</a:t>
            </a:r>
            <a:r>
              <a:rPr lang="en-US" dirty="0" smtClean="0"/>
              <a:t> </a:t>
            </a:r>
            <a:r>
              <a:rPr lang="en-US" dirty="0" err="1" smtClean="0"/>
              <a:t>memperlihatkan</a:t>
            </a:r>
            <a:r>
              <a:rPr lang="en-US" dirty="0" smtClean="0"/>
              <a:t> </a:t>
            </a:r>
            <a:r>
              <a:rPr lang="en-US" dirty="0" err="1" smtClean="0"/>
              <a:t>idealisme</a:t>
            </a:r>
            <a:r>
              <a:rPr lang="en-US" dirty="0" smtClean="0"/>
              <a:t>. </a:t>
            </a:r>
            <a:r>
              <a:rPr lang="en-US" dirty="0" err="1" smtClean="0"/>
              <a:t>Kedua</a:t>
            </a:r>
            <a:r>
              <a:rPr lang="en-US" dirty="0" smtClean="0"/>
              <a:t>, </a:t>
            </a:r>
            <a:r>
              <a:rPr lang="en-US" dirty="0" err="1" smtClean="0"/>
              <a:t>walaupun</a:t>
            </a:r>
            <a:r>
              <a:rPr lang="en-US" dirty="0" smtClean="0"/>
              <a:t> </a:t>
            </a:r>
            <a:r>
              <a:rPr lang="en-US" dirty="0" err="1" smtClean="0"/>
              <a:t>memperlihatkan</a:t>
            </a:r>
            <a:r>
              <a:rPr lang="en-US" dirty="0" smtClean="0"/>
              <a:t> </a:t>
            </a:r>
            <a:r>
              <a:rPr lang="en-US" dirty="0" err="1" smtClean="0"/>
              <a:t>idealisme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persepsi</a:t>
            </a:r>
            <a:r>
              <a:rPr lang="en-US" dirty="0" smtClean="0"/>
              <a:t> </a:t>
            </a:r>
            <a:r>
              <a:rPr lang="en-US" dirty="0" err="1" smtClean="0"/>
              <a:t>tokoh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subjektif</a:t>
            </a:r>
            <a:r>
              <a:rPr lang="en-US" dirty="0" smtClean="0"/>
              <a:t>, </a:t>
            </a:r>
            <a:r>
              <a:rPr lang="en-US" dirty="0" err="1" smtClean="0"/>
              <a:t>didasarkan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kesadaran</a:t>
            </a:r>
            <a:r>
              <a:rPr lang="en-US" dirty="0" smtClean="0"/>
              <a:t> yang </a:t>
            </a:r>
            <a:r>
              <a:rPr lang="en-US" dirty="0" err="1" smtClean="0"/>
              <a:t>sempit</a:t>
            </a:r>
            <a:r>
              <a:rPr lang="en-US" dirty="0" smtClean="0"/>
              <a:t>, </a:t>
            </a:r>
            <a:r>
              <a:rPr lang="en-US" dirty="0" err="1" smtClean="0"/>
              <a:t>idealismenya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abstrak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544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Novel “</a:t>
            </a:r>
            <a:r>
              <a:rPr lang="en-US" b="1" dirty="0" err="1" smtClean="0"/>
              <a:t>Romantisisme</a:t>
            </a:r>
            <a:r>
              <a:rPr lang="en-US" b="1" dirty="0" smtClean="0"/>
              <a:t> </a:t>
            </a:r>
            <a:r>
              <a:rPr lang="en-US" b="1" dirty="0" err="1" smtClean="0"/>
              <a:t>Keputusasaan</a:t>
            </a:r>
            <a:r>
              <a:rPr lang="en-US" b="1" dirty="0" smtClean="0"/>
              <a:t>”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Novel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menampilkan</a:t>
            </a:r>
            <a:r>
              <a:rPr lang="en-US" dirty="0" smtClean="0"/>
              <a:t> </a:t>
            </a:r>
            <a:r>
              <a:rPr lang="en-US" dirty="0" err="1" smtClean="0"/>
              <a:t>kesadaran</a:t>
            </a:r>
            <a:r>
              <a:rPr lang="en-US" dirty="0" smtClean="0"/>
              <a:t> hero yang </a:t>
            </a:r>
            <a:r>
              <a:rPr lang="en-US" dirty="0" err="1" smtClean="0"/>
              <a:t>terlampau</a:t>
            </a:r>
            <a:r>
              <a:rPr lang="en-US" dirty="0" smtClean="0"/>
              <a:t> </a:t>
            </a:r>
            <a:r>
              <a:rPr lang="en-US" dirty="0" err="1" smtClean="0"/>
              <a:t>luas</a:t>
            </a:r>
            <a:r>
              <a:rPr lang="en-US" dirty="0" smtClean="0"/>
              <a:t>. </a:t>
            </a:r>
            <a:r>
              <a:rPr lang="en-US" dirty="0" err="1" smtClean="0"/>
              <a:t>Kesadaranya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luas</a:t>
            </a:r>
            <a:r>
              <a:rPr lang="en-US" dirty="0" smtClean="0"/>
              <a:t> </a:t>
            </a:r>
            <a:r>
              <a:rPr lang="en-US" dirty="0" err="1" smtClean="0"/>
              <a:t>daripada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berdiri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terpisah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.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sebabnya</a:t>
            </a:r>
            <a:r>
              <a:rPr lang="en-US" dirty="0" smtClean="0"/>
              <a:t>, sang hero </a:t>
            </a:r>
            <a:r>
              <a:rPr lang="en-US" dirty="0" err="1" smtClean="0"/>
              <a:t>cenderung</a:t>
            </a:r>
            <a:r>
              <a:rPr lang="en-US" dirty="0" smtClean="0"/>
              <a:t> </a:t>
            </a:r>
            <a:r>
              <a:rPr lang="en-US" dirty="0" err="1" smtClean="0"/>
              <a:t>pasif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cerita</a:t>
            </a:r>
            <a:r>
              <a:rPr lang="en-US" dirty="0" smtClean="0"/>
              <a:t> </a:t>
            </a:r>
            <a:r>
              <a:rPr lang="en-US" dirty="0" err="1" smtClean="0"/>
              <a:t>berkembang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analisis</a:t>
            </a:r>
            <a:r>
              <a:rPr lang="en-US" dirty="0" smtClean="0"/>
              <a:t> </a:t>
            </a:r>
            <a:r>
              <a:rPr lang="en-US" dirty="0" err="1" smtClean="0"/>
              <a:t>psikologis</a:t>
            </a:r>
            <a:r>
              <a:rPr lang="en-US" dirty="0" smtClean="0"/>
              <a:t> </a:t>
            </a:r>
            <a:r>
              <a:rPr lang="en-US" dirty="0" err="1" smtClean="0"/>
              <a:t>semata-mata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686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3. Novel “</a:t>
            </a:r>
            <a:r>
              <a:rPr lang="en-US" b="1" dirty="0" err="1" smtClean="0"/>
              <a:t>Pendidikan</a:t>
            </a:r>
            <a:r>
              <a:rPr lang="en-US" b="1" dirty="0" smtClean="0"/>
              <a:t>” 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dirty="0" smtClean="0"/>
              <a:t>Novel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memaparkan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sang hero di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interioritas</a:t>
            </a:r>
            <a:r>
              <a:rPr lang="en-US" dirty="0" smtClean="0"/>
              <a:t>, </a:t>
            </a:r>
            <a:r>
              <a:rPr lang="en-US" dirty="0" err="1" smtClean="0"/>
              <a:t>tetapi</a:t>
            </a:r>
            <a:r>
              <a:rPr lang="en-US" dirty="0" smtClean="0"/>
              <a:t> di lain </a:t>
            </a:r>
            <a:r>
              <a:rPr lang="en-US" dirty="0" err="1" smtClean="0"/>
              <a:t>pihak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ingin</a:t>
            </a:r>
            <a:r>
              <a:rPr lang="en-US" dirty="0" smtClean="0"/>
              <a:t> </a:t>
            </a:r>
            <a:r>
              <a:rPr lang="en-US" dirty="0" err="1" smtClean="0"/>
              <a:t>bersatu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.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interaksi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dirinya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dunia,hero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mengalami</a:t>
            </a:r>
            <a:r>
              <a:rPr lang="en-US" dirty="0" smtClean="0"/>
              <a:t> </a:t>
            </a:r>
            <a:r>
              <a:rPr lang="en-US" dirty="0" err="1" smtClean="0"/>
              <a:t>kegagalan</a:t>
            </a:r>
            <a:r>
              <a:rPr lang="en-US" dirty="0" smtClean="0"/>
              <a:t>.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interioritas</a:t>
            </a:r>
            <a:r>
              <a:rPr lang="en-US" dirty="0" smtClean="0"/>
              <a:t>, </a:t>
            </a:r>
            <a:r>
              <a:rPr lang="en-US" dirty="0" err="1" smtClean="0"/>
              <a:t>ia</a:t>
            </a:r>
            <a:r>
              <a:rPr lang="en-US" dirty="0" smtClean="0"/>
              <a:t> </a:t>
            </a:r>
            <a:r>
              <a:rPr lang="en-US" dirty="0" err="1" smtClean="0"/>
              <a:t>menyadari</a:t>
            </a:r>
            <a:r>
              <a:rPr lang="en-US" dirty="0" smtClean="0"/>
              <a:t> </a:t>
            </a:r>
            <a:r>
              <a:rPr lang="en-US" dirty="0" err="1" smtClean="0"/>
              <a:t>sebab</a:t>
            </a:r>
            <a:r>
              <a:rPr lang="en-US" dirty="0" smtClean="0"/>
              <a:t> </a:t>
            </a:r>
            <a:r>
              <a:rPr lang="en-US" dirty="0" err="1" smtClean="0"/>
              <a:t>kegagalan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496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Tugas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err="1" smtClean="0"/>
              <a:t>Carilah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sinopsis</a:t>
            </a:r>
            <a:r>
              <a:rPr lang="en-US" dirty="0" smtClean="0"/>
              <a:t> novel </a:t>
            </a:r>
            <a:r>
              <a:rPr lang="en-US" dirty="0" err="1" smtClean="0"/>
              <a:t>populer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Carilah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sinopsis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novel </a:t>
            </a:r>
            <a:r>
              <a:rPr lang="en-US" dirty="0" err="1" smtClean="0"/>
              <a:t>serius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602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407</Words>
  <Application>Microsoft Office PowerPoint</Application>
  <PresentationFormat>On-screen Show (4:3)</PresentationFormat>
  <Paragraphs>28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Karya Sastra</vt:lpstr>
      <vt:lpstr>Prosa </vt:lpstr>
      <vt:lpstr>Novel </vt:lpstr>
      <vt:lpstr>Novel Serius dan Novel Populer</vt:lpstr>
      <vt:lpstr>Novel Populer</vt:lpstr>
      <vt:lpstr>Novel populer </vt:lpstr>
      <vt:lpstr>Novel Serius </vt:lpstr>
      <vt:lpstr>Berdasarkan teori Lukacs, Goldman membagi novel menjadi 3 jenis: </vt:lpstr>
      <vt:lpstr>PowerPoint Presentation</vt:lpstr>
      <vt:lpstr>PowerPoint Presentation</vt:lpstr>
      <vt:lpstr>Tugas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Karya Sastra</dc:title>
  <dc:creator>Acer</dc:creator>
  <cp:lastModifiedBy>Acer</cp:lastModifiedBy>
  <cp:revision>3</cp:revision>
  <dcterms:created xsi:type="dcterms:W3CDTF">2021-03-04T01:12:55Z</dcterms:created>
  <dcterms:modified xsi:type="dcterms:W3CDTF">2021-03-04T01:38:13Z</dcterms:modified>
</cp:coreProperties>
</file>