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75" d="100"/>
          <a:sy n="75" d="100"/>
        </p:scale>
        <p:origin x="1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8003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4719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5567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44362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96948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5780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84536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84718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10295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164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30409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11797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31072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15725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96803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90537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1675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A879E91-F645-49F3-8C2F-52131EB8B4B9}" type="datetimeFigureOut">
              <a:rPr lang="id-ID" smtClean="0"/>
              <a:t>31/10/2018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7D43839-A0C7-41F5-8D8A-35EE3E265CA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360331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Materi dan perubahannya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d-ID" dirty="0" smtClean="0">
                <a:solidFill>
                  <a:schemeClr val="tx1"/>
                </a:solidFill>
              </a:rPr>
              <a:t>Taufik Alam Huda, </a:t>
            </a:r>
            <a:r>
              <a:rPr lang="id-ID" dirty="0" smtClean="0">
                <a:solidFill>
                  <a:schemeClr val="tx1"/>
                </a:solidFill>
              </a:rPr>
              <a:t>S.Pd</a:t>
            </a:r>
            <a:r>
              <a:rPr lang="id-ID" dirty="0" smtClean="0">
                <a:solidFill>
                  <a:schemeClr val="tx1"/>
                </a:solidFill>
              </a:rPr>
              <a:t>.</a:t>
            </a:r>
            <a:endParaRPr lang="id-ID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813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753532"/>
            <a:ext cx="8534400" cy="1507067"/>
          </a:xfrm>
        </p:spPr>
        <p:txBody>
          <a:bodyPr/>
          <a:lstStyle/>
          <a:p>
            <a:r>
              <a:rPr lang="id-ID" dirty="0" smtClean="0"/>
              <a:t>Perubahan materi atau benda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993900"/>
            <a:ext cx="8534400" cy="3615267"/>
          </a:xfrm>
        </p:spPr>
        <p:txBody>
          <a:bodyPr/>
          <a:lstStyle/>
          <a:p>
            <a:pPr marL="0" indent="0">
              <a:buNone/>
            </a:pPr>
            <a:r>
              <a:rPr lang="sv-SE" dirty="0">
                <a:solidFill>
                  <a:schemeClr val="tx1"/>
                </a:solidFill>
              </a:rPr>
              <a:t>Benda dapat berubah dari satu bentuk ke bentuk yang </a:t>
            </a:r>
            <a:r>
              <a:rPr lang="sv-SE" dirty="0" smtClean="0">
                <a:solidFill>
                  <a:schemeClr val="tx1"/>
                </a:solidFill>
              </a:rPr>
              <a:t>lain.</a:t>
            </a:r>
            <a:r>
              <a:rPr lang="id-ID" dirty="0" smtClean="0">
                <a:solidFill>
                  <a:schemeClr val="tx1"/>
                </a:solidFill>
              </a:rPr>
              <a:t> Perubahan </a:t>
            </a:r>
            <a:r>
              <a:rPr lang="id-ID" dirty="0">
                <a:solidFill>
                  <a:schemeClr val="tx1"/>
                </a:solidFill>
              </a:rPr>
              <a:t>pada suatu benda atau zat dapat digolongkan </a:t>
            </a:r>
            <a:r>
              <a:rPr lang="id-ID" dirty="0" smtClean="0">
                <a:solidFill>
                  <a:schemeClr val="tx1"/>
                </a:solidFill>
              </a:rPr>
              <a:t>menjadi perubahan </a:t>
            </a:r>
            <a:r>
              <a:rPr lang="id-ID" dirty="0">
                <a:solidFill>
                  <a:schemeClr val="tx1"/>
                </a:solidFill>
              </a:rPr>
              <a:t>fisika ataupun kimia.</a:t>
            </a:r>
          </a:p>
        </p:txBody>
      </p:sp>
    </p:spTree>
    <p:extLst>
      <p:ext uri="{BB962C8B-B14F-4D97-AF65-F5344CB8AC3E}">
        <p14:creationId xmlns:p14="http://schemas.microsoft.com/office/powerpoint/2010/main" val="4278301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118532"/>
            <a:ext cx="8534400" cy="1507067"/>
          </a:xfrm>
        </p:spPr>
        <p:txBody>
          <a:bodyPr/>
          <a:lstStyle/>
          <a:p>
            <a:r>
              <a:rPr lang="id-ID" dirty="0" smtClean="0"/>
              <a:t>Perubahan fisika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524000"/>
            <a:ext cx="8534400" cy="3615267"/>
          </a:xfrm>
        </p:spPr>
        <p:txBody>
          <a:bodyPr/>
          <a:lstStyle/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Perubahan fisika adalah perubahan pada zat atau benda </a:t>
            </a:r>
            <a:r>
              <a:rPr lang="id-ID" dirty="0" smtClean="0">
                <a:solidFill>
                  <a:schemeClr val="tx1"/>
                </a:solidFill>
              </a:rPr>
              <a:t>yang tidak </a:t>
            </a:r>
            <a:r>
              <a:rPr lang="id-ID" dirty="0">
                <a:solidFill>
                  <a:schemeClr val="tx1"/>
                </a:solidFill>
              </a:rPr>
              <a:t>menghasilkan zat baru. Sedangkan perubahan </a:t>
            </a:r>
            <a:r>
              <a:rPr lang="id-ID" dirty="0" smtClean="0">
                <a:solidFill>
                  <a:schemeClr val="tx1"/>
                </a:solidFill>
              </a:rPr>
              <a:t>kimia adalah </a:t>
            </a:r>
            <a:r>
              <a:rPr lang="id-ID" dirty="0">
                <a:solidFill>
                  <a:schemeClr val="tx1"/>
                </a:solidFill>
              </a:rPr>
              <a:t>perubahan pada zat atau benda yang menghasilkan </a:t>
            </a:r>
            <a:r>
              <a:rPr lang="id-ID" dirty="0" smtClean="0">
                <a:solidFill>
                  <a:schemeClr val="tx1"/>
                </a:solidFill>
              </a:rPr>
              <a:t>zat baru. Contoh </a:t>
            </a:r>
            <a:r>
              <a:rPr lang="id-ID" dirty="0">
                <a:solidFill>
                  <a:schemeClr val="tx1"/>
                </a:solidFill>
              </a:rPr>
              <a:t>perubahan fisika, diantaranya adalah es mencair </a:t>
            </a:r>
            <a:r>
              <a:rPr lang="id-ID" dirty="0" smtClean="0">
                <a:solidFill>
                  <a:schemeClr val="tx1"/>
                </a:solidFill>
              </a:rPr>
              <a:t>dan kamper </a:t>
            </a:r>
            <a:r>
              <a:rPr lang="id-ID" dirty="0">
                <a:solidFill>
                  <a:schemeClr val="tx1"/>
                </a:solidFill>
              </a:rPr>
              <a:t>menguap</a:t>
            </a:r>
            <a:r>
              <a:rPr lang="id-ID" dirty="0" smtClean="0">
                <a:solidFill>
                  <a:schemeClr val="tx1"/>
                </a:solidFill>
              </a:rPr>
              <a:t>. </a:t>
            </a:r>
            <a:r>
              <a:rPr lang="id-ID" dirty="0">
                <a:solidFill>
                  <a:schemeClr val="tx1"/>
                </a:solidFill>
              </a:rPr>
              <a:t>contoh di atas </a:t>
            </a:r>
            <a:r>
              <a:rPr lang="id-ID" dirty="0" smtClean="0">
                <a:solidFill>
                  <a:schemeClr val="tx1"/>
                </a:solidFill>
              </a:rPr>
              <a:t>yang berubah adalah wujudnya</a:t>
            </a:r>
            <a:r>
              <a:rPr lang="id-ID" dirty="0">
                <a:solidFill>
                  <a:schemeClr val="tx1"/>
                </a:solidFill>
              </a:rPr>
              <a:t>, namun senyawa atau </a:t>
            </a:r>
            <a:r>
              <a:rPr lang="id-ID" dirty="0" smtClean="0">
                <a:solidFill>
                  <a:schemeClr val="tx1"/>
                </a:solidFill>
              </a:rPr>
              <a:t>materi yang </a:t>
            </a:r>
            <a:r>
              <a:rPr lang="id-ID" dirty="0">
                <a:solidFill>
                  <a:schemeClr val="tx1"/>
                </a:solidFill>
              </a:rPr>
              <a:t>menyusunnya tidak berubah sama sekali.</a:t>
            </a:r>
            <a:endParaRPr lang="id-ID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id-ID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609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1"/>
            <a:ext cx="8534400" cy="27051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Suatu zat dapat berubah karena ada pengaruh energi pada zat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tersebut. Suatu zat padat dapat berubah menjadi zat cair atau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gas, zat cair dapat berubah menjadi zat padat atau gas, dan zat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gas dapat berubah menjadi zat cair atau padat, tetapi sifat zat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itu masih tetap. Mari kita simak beberapa perubahan wujud zat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tesebut, berdasarkan segitiga perubahan wujud zat pada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gambar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901" t="30262" r="31565" b="26075"/>
          <a:stretch/>
        </p:blipFill>
        <p:spPr>
          <a:xfrm>
            <a:off x="2870200" y="3162300"/>
            <a:ext cx="3835400" cy="354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900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220132"/>
            <a:ext cx="8534400" cy="1507067"/>
          </a:xfrm>
        </p:spPr>
        <p:txBody>
          <a:bodyPr/>
          <a:lstStyle/>
          <a:p>
            <a:r>
              <a:rPr lang="id-ID" dirty="0" smtClean="0"/>
              <a:t>Perubahan kimia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dirty="0">
                <a:solidFill>
                  <a:schemeClr val="tx1"/>
                </a:solidFill>
              </a:rPr>
              <a:t>Contoh dari perubahan kimia diantaranya kertas </a:t>
            </a:r>
            <a:r>
              <a:rPr lang="fi-FI" dirty="0" smtClean="0">
                <a:solidFill>
                  <a:schemeClr val="tx1"/>
                </a:solidFill>
              </a:rPr>
              <a:t>terbakar</a:t>
            </a:r>
            <a:r>
              <a:rPr lang="id-ID" dirty="0" smtClean="0">
                <a:solidFill>
                  <a:schemeClr val="tx1"/>
                </a:solidFill>
              </a:rPr>
              <a:t> menjadi </a:t>
            </a:r>
            <a:r>
              <a:rPr lang="id-ID" dirty="0">
                <a:solidFill>
                  <a:schemeClr val="tx1"/>
                </a:solidFill>
              </a:rPr>
              <a:t>asap dan abu, besi berkarat. Kertas berubah </a:t>
            </a:r>
            <a:r>
              <a:rPr lang="id-ID" dirty="0" smtClean="0">
                <a:solidFill>
                  <a:schemeClr val="tx1"/>
                </a:solidFill>
              </a:rPr>
              <a:t>menjadi zat </a:t>
            </a:r>
            <a:r>
              <a:rPr lang="id-ID" dirty="0">
                <a:solidFill>
                  <a:schemeClr val="tx1"/>
                </a:solidFill>
              </a:rPr>
              <a:t>baru yang berbeda dengan asalnya, demikian juga </a:t>
            </a:r>
            <a:r>
              <a:rPr lang="id-ID" dirty="0" smtClean="0">
                <a:solidFill>
                  <a:schemeClr val="tx1"/>
                </a:solidFill>
              </a:rPr>
              <a:t>dengan besi </a:t>
            </a:r>
            <a:r>
              <a:rPr lang="id-ID" dirty="0">
                <a:solidFill>
                  <a:schemeClr val="tx1"/>
                </a:solidFill>
              </a:rPr>
              <a:t>yang teroksidasi menjadi oksida besi yang </a:t>
            </a:r>
            <a:r>
              <a:rPr lang="id-ID" dirty="0" smtClean="0">
                <a:solidFill>
                  <a:schemeClr val="tx1"/>
                </a:solidFill>
              </a:rPr>
              <a:t>selanjutnya bereaksi </a:t>
            </a:r>
            <a:r>
              <a:rPr lang="id-ID" dirty="0">
                <a:solidFill>
                  <a:schemeClr val="tx1"/>
                </a:solidFill>
              </a:rPr>
              <a:t>dengan air membentuk karat. </a:t>
            </a:r>
          </a:p>
        </p:txBody>
      </p:sp>
    </p:spTree>
    <p:extLst>
      <p:ext uri="{BB962C8B-B14F-4D97-AF65-F5344CB8AC3E}">
        <p14:creationId xmlns:p14="http://schemas.microsoft.com/office/powerpoint/2010/main" val="3973115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2" y="283632"/>
            <a:ext cx="8534400" cy="1507067"/>
          </a:xfrm>
        </p:spPr>
        <p:txBody>
          <a:bodyPr/>
          <a:lstStyle/>
          <a:p>
            <a:r>
              <a:rPr lang="id-ID" b="1" dirty="0" smtClean="0"/>
              <a:t>Contoh perubahan kimia dalam kehidupan sehari-hari</a:t>
            </a:r>
            <a:endParaRPr lang="id-ID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4902" t="19881" r="16019" b="12399"/>
          <a:stretch/>
        </p:blipFill>
        <p:spPr>
          <a:xfrm>
            <a:off x="481012" y="1790699"/>
            <a:ext cx="5251268" cy="4492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5525" t="45525" r="20423" b="19942"/>
          <a:stretch/>
        </p:blipFill>
        <p:spPr>
          <a:xfrm>
            <a:off x="5995851" y="1790699"/>
            <a:ext cx="5918500" cy="23632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5013" t="27619" r="10655" b="32432"/>
          <a:stretch/>
        </p:blipFill>
        <p:spPr>
          <a:xfrm>
            <a:off x="5995851" y="4153989"/>
            <a:ext cx="5918500" cy="229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6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512" y="258232"/>
            <a:ext cx="8534400" cy="1507067"/>
          </a:xfrm>
        </p:spPr>
        <p:txBody>
          <a:bodyPr/>
          <a:lstStyle/>
          <a:p>
            <a:r>
              <a:rPr lang="id-ID" dirty="0" smtClean="0"/>
              <a:t>Lanjutan...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8512" y="1765299"/>
            <a:ext cx="8534400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>
                <a:solidFill>
                  <a:schemeClr val="tx1"/>
                </a:solidFill>
              </a:rPr>
              <a:t>Perubahan kimia disebut juga sebagai </a:t>
            </a:r>
            <a:r>
              <a:rPr lang="fi-FI" b="1" dirty="0">
                <a:solidFill>
                  <a:schemeClr val="tx1"/>
                </a:solidFill>
              </a:rPr>
              <a:t>reaksi kimia, </a:t>
            </a:r>
            <a:r>
              <a:rPr lang="fi-FI" dirty="0" smtClean="0">
                <a:solidFill>
                  <a:schemeClr val="tx1"/>
                </a:solidFill>
              </a:rPr>
              <a:t>yang</a:t>
            </a:r>
            <a:r>
              <a:rPr lang="id-ID" dirty="0" smtClean="0">
                <a:solidFill>
                  <a:schemeClr val="tx1"/>
                </a:solidFill>
              </a:rPr>
              <a:t> ditunjukkan </a:t>
            </a:r>
            <a:r>
              <a:rPr lang="id-ID" dirty="0">
                <a:solidFill>
                  <a:schemeClr val="tx1"/>
                </a:solidFill>
              </a:rPr>
              <a:t>oleh perubahan pada benda atau zat tersebut </a:t>
            </a:r>
            <a:r>
              <a:rPr lang="id-ID" dirty="0" smtClean="0">
                <a:solidFill>
                  <a:schemeClr val="tx1"/>
                </a:solidFill>
              </a:rPr>
              <a:t>yang bereaksi </a:t>
            </a:r>
            <a:r>
              <a:rPr lang="id-ID" dirty="0">
                <a:solidFill>
                  <a:schemeClr val="tx1"/>
                </a:solidFill>
              </a:rPr>
              <a:t>dengan zat lain yang menghasilkan suatu zat </a:t>
            </a:r>
            <a:r>
              <a:rPr lang="id-ID" dirty="0" smtClean="0">
                <a:solidFill>
                  <a:schemeClr val="tx1"/>
                </a:solidFill>
              </a:rPr>
              <a:t>yang baru </a:t>
            </a:r>
            <a:r>
              <a:rPr lang="id-ID" dirty="0">
                <a:solidFill>
                  <a:schemeClr val="tx1"/>
                </a:solidFill>
              </a:rPr>
              <a:t>sebagai hasil dari suatu reaksi. Zat yang bereaksi </a:t>
            </a:r>
            <a:r>
              <a:rPr lang="id-ID" dirty="0" smtClean="0">
                <a:solidFill>
                  <a:schemeClr val="tx1"/>
                </a:solidFill>
              </a:rPr>
              <a:t>disebut </a:t>
            </a:r>
            <a:r>
              <a:rPr lang="id-ID" i="1" dirty="0" smtClean="0">
                <a:solidFill>
                  <a:schemeClr val="tx1"/>
                </a:solidFill>
              </a:rPr>
              <a:t>reaktan </a:t>
            </a:r>
            <a:r>
              <a:rPr lang="id-ID" dirty="0">
                <a:solidFill>
                  <a:schemeClr val="tx1"/>
                </a:solidFill>
              </a:rPr>
              <a:t>atau pereaksi, sedangkan zat hasil reaksi </a:t>
            </a:r>
            <a:r>
              <a:rPr lang="id-ID" dirty="0" smtClean="0">
                <a:solidFill>
                  <a:schemeClr val="tx1"/>
                </a:solidFill>
              </a:rPr>
              <a:t>disebut </a:t>
            </a:r>
            <a:r>
              <a:rPr lang="id-ID" i="1" dirty="0" smtClean="0">
                <a:solidFill>
                  <a:schemeClr val="tx1"/>
                </a:solidFill>
              </a:rPr>
              <a:t>produk</a:t>
            </a:r>
            <a:r>
              <a:rPr lang="id-ID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Terjadinya suatu reaksi </a:t>
            </a:r>
            <a:r>
              <a:rPr lang="id-ID" dirty="0" smtClean="0">
                <a:solidFill>
                  <a:schemeClr val="tx1"/>
                </a:solidFill>
              </a:rPr>
              <a:t>dapat dikenali </a:t>
            </a:r>
            <a:r>
              <a:rPr lang="id-ID" dirty="0">
                <a:solidFill>
                  <a:schemeClr val="tx1"/>
                </a:solidFill>
              </a:rPr>
              <a:t>dari ciri-ciri </a:t>
            </a:r>
            <a:r>
              <a:rPr lang="id-ID" dirty="0" smtClean="0">
                <a:solidFill>
                  <a:schemeClr val="tx1"/>
                </a:solidFill>
              </a:rPr>
              <a:t>yang </a:t>
            </a:r>
            <a:r>
              <a:rPr lang="pt-BR" dirty="0" smtClean="0">
                <a:solidFill>
                  <a:schemeClr val="tx1"/>
                </a:solidFill>
              </a:rPr>
              <a:t>timbul </a:t>
            </a:r>
            <a:r>
              <a:rPr lang="pt-BR" dirty="0">
                <a:solidFill>
                  <a:schemeClr val="tx1"/>
                </a:solidFill>
              </a:rPr>
              <a:t>pada saat dua </a:t>
            </a:r>
            <a:r>
              <a:rPr lang="pt-BR" dirty="0" smtClean="0">
                <a:solidFill>
                  <a:schemeClr val="tx1"/>
                </a:solidFill>
              </a:rPr>
              <a:t>zat</a:t>
            </a:r>
            <a:r>
              <a:rPr lang="id-ID" dirty="0" smtClean="0">
                <a:solidFill>
                  <a:schemeClr val="tx1"/>
                </a:solidFill>
              </a:rPr>
              <a:t> direaksikan</a:t>
            </a:r>
            <a:r>
              <a:rPr lang="id-ID" dirty="0">
                <a:solidFill>
                  <a:schemeClr val="tx1"/>
                </a:solidFill>
              </a:rPr>
              <a:t>. Adapun </a:t>
            </a:r>
            <a:r>
              <a:rPr lang="id-ID" dirty="0" smtClean="0">
                <a:solidFill>
                  <a:schemeClr val="tx1"/>
                </a:solidFill>
              </a:rPr>
              <a:t>ciri-ciri reaksi </a:t>
            </a:r>
            <a:r>
              <a:rPr lang="id-ID" dirty="0">
                <a:solidFill>
                  <a:schemeClr val="tx1"/>
                </a:solidFill>
              </a:rPr>
              <a:t>kimia dapat </a:t>
            </a:r>
            <a:r>
              <a:rPr lang="id-ID" dirty="0" smtClean="0">
                <a:solidFill>
                  <a:schemeClr val="tx1"/>
                </a:solidFill>
              </a:rPr>
              <a:t>didasarkan adanya </a:t>
            </a:r>
            <a:r>
              <a:rPr lang="id-ID" dirty="0">
                <a:solidFill>
                  <a:schemeClr val="tx1"/>
                </a:solidFill>
              </a:rPr>
              <a:t>perubahan </a:t>
            </a:r>
            <a:r>
              <a:rPr lang="id-ID" dirty="0" smtClean="0">
                <a:solidFill>
                  <a:schemeClr val="tx1"/>
                </a:solidFill>
              </a:rPr>
              <a:t>warna, terbentuknya endapan, terbentuknya </a:t>
            </a:r>
            <a:r>
              <a:rPr lang="id-ID" dirty="0">
                <a:solidFill>
                  <a:schemeClr val="tx1"/>
                </a:solidFill>
              </a:rPr>
              <a:t>gas, </a:t>
            </a:r>
            <a:r>
              <a:rPr lang="id-ID" dirty="0" smtClean="0">
                <a:solidFill>
                  <a:schemeClr val="tx1"/>
                </a:solidFill>
              </a:rPr>
              <a:t>dan perubahan </a:t>
            </a:r>
            <a:r>
              <a:rPr lang="id-ID" dirty="0">
                <a:solidFill>
                  <a:schemeClr val="tx1"/>
                </a:solidFill>
              </a:rPr>
              <a:t>suhu.</a:t>
            </a:r>
          </a:p>
        </p:txBody>
      </p:sp>
    </p:spTree>
    <p:extLst>
      <p:ext uri="{BB962C8B-B14F-4D97-AF65-F5344CB8AC3E}">
        <p14:creationId xmlns:p14="http://schemas.microsoft.com/office/powerpoint/2010/main" val="216733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685800"/>
            <a:ext cx="8534400" cy="1507067"/>
          </a:xfrm>
        </p:spPr>
        <p:txBody>
          <a:bodyPr/>
          <a:lstStyle/>
          <a:p>
            <a:r>
              <a:rPr lang="id-ID" dirty="0" smtClean="0"/>
              <a:t>Faktor-faktor penyebab perubahan benda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019300"/>
            <a:ext cx="8534400" cy="3615267"/>
          </a:xfrm>
        </p:spPr>
        <p:txBody>
          <a:bodyPr/>
          <a:lstStyle/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Pada umumnya benda mengalami perubahan. Banyak faktor </a:t>
            </a:r>
            <a:r>
              <a:rPr lang="id-ID" dirty="0" smtClean="0">
                <a:solidFill>
                  <a:schemeClr val="tx1"/>
                </a:solidFill>
              </a:rPr>
              <a:t>yang menyebabkan </a:t>
            </a:r>
            <a:r>
              <a:rPr lang="id-ID" dirty="0">
                <a:solidFill>
                  <a:schemeClr val="tx1"/>
                </a:solidFill>
              </a:rPr>
              <a:t>perubahan pada benda, diantaranya </a:t>
            </a:r>
            <a:r>
              <a:rPr lang="id-ID" dirty="0" smtClean="0">
                <a:solidFill>
                  <a:schemeClr val="tx1"/>
                </a:solidFill>
              </a:rPr>
              <a:t>pelapukan, perkaratan</a:t>
            </a:r>
            <a:r>
              <a:rPr lang="id-ID" dirty="0">
                <a:solidFill>
                  <a:schemeClr val="tx1"/>
                </a:solidFill>
              </a:rPr>
              <a:t>, dan pembusukan.</a:t>
            </a:r>
          </a:p>
        </p:txBody>
      </p:sp>
    </p:spTree>
    <p:extLst>
      <p:ext uri="{BB962C8B-B14F-4D97-AF65-F5344CB8AC3E}">
        <p14:creationId xmlns:p14="http://schemas.microsoft.com/office/powerpoint/2010/main" val="2293810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220132"/>
            <a:ext cx="8534400" cy="1507067"/>
          </a:xfrm>
        </p:spPr>
        <p:txBody>
          <a:bodyPr/>
          <a:lstStyle/>
          <a:p>
            <a:r>
              <a:rPr lang="id-ID" dirty="0" smtClean="0"/>
              <a:t>pelapukan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358900"/>
            <a:ext cx="8534400" cy="48768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sv-SE" dirty="0">
                <a:solidFill>
                  <a:schemeClr val="tx1"/>
                </a:solidFill>
              </a:rPr>
              <a:t>Pelapukan adalah peristiwa perubahan bentuk dan sifat </a:t>
            </a:r>
            <a:r>
              <a:rPr lang="sv-SE" dirty="0" smtClean="0">
                <a:solidFill>
                  <a:schemeClr val="tx1"/>
                </a:solidFill>
              </a:rPr>
              <a:t>benda</a:t>
            </a:r>
            <a:r>
              <a:rPr lang="id-ID" dirty="0" smtClean="0">
                <a:solidFill>
                  <a:schemeClr val="tx1"/>
                </a:solidFill>
              </a:rPr>
              <a:t> karena </a:t>
            </a:r>
            <a:r>
              <a:rPr lang="id-ID" dirty="0">
                <a:solidFill>
                  <a:schemeClr val="tx1"/>
                </a:solidFill>
              </a:rPr>
              <a:t>beberapa faktor. Pelapukan merupakan proses </a:t>
            </a:r>
            <a:r>
              <a:rPr lang="id-ID" dirty="0" smtClean="0">
                <a:solidFill>
                  <a:schemeClr val="tx1"/>
                </a:solidFill>
              </a:rPr>
              <a:t>yang berhubungan </a:t>
            </a:r>
            <a:r>
              <a:rPr lang="id-ID" dirty="0">
                <a:solidFill>
                  <a:schemeClr val="tx1"/>
                </a:solidFill>
              </a:rPr>
              <a:t>dengan penghancuran bahan. Hal itu </a:t>
            </a:r>
            <a:r>
              <a:rPr lang="id-ID" dirty="0" smtClean="0">
                <a:solidFill>
                  <a:schemeClr val="tx1"/>
                </a:solidFill>
              </a:rPr>
              <a:t>dapat disebabkan </a:t>
            </a:r>
            <a:r>
              <a:rPr lang="id-ID" dirty="0">
                <a:solidFill>
                  <a:schemeClr val="tx1"/>
                </a:solidFill>
              </a:rPr>
              <a:t>oleh organisme (makhluk hidup) </a:t>
            </a:r>
            <a:r>
              <a:rPr lang="id-ID" dirty="0" smtClean="0">
                <a:solidFill>
                  <a:schemeClr val="tx1"/>
                </a:solidFill>
              </a:rPr>
              <a:t>maupun anorganisme </a:t>
            </a:r>
            <a:r>
              <a:rPr lang="id-ID" dirty="0">
                <a:solidFill>
                  <a:schemeClr val="tx1"/>
                </a:solidFill>
              </a:rPr>
              <a:t>(benda mati). Waktu yang diperlukan </a:t>
            </a:r>
            <a:r>
              <a:rPr lang="id-ID" dirty="0" smtClean="0">
                <a:solidFill>
                  <a:schemeClr val="tx1"/>
                </a:solidFill>
              </a:rPr>
              <a:t>untuk </a:t>
            </a:r>
            <a:r>
              <a:rPr lang="fi-FI" dirty="0" smtClean="0">
                <a:solidFill>
                  <a:schemeClr val="tx1"/>
                </a:solidFill>
              </a:rPr>
              <a:t>proses </a:t>
            </a:r>
            <a:r>
              <a:rPr lang="fi-FI" dirty="0">
                <a:solidFill>
                  <a:schemeClr val="tx1"/>
                </a:solidFill>
              </a:rPr>
              <a:t>pelapukan itu sangat lama. Pelapukan biasanya </a:t>
            </a:r>
            <a:r>
              <a:rPr lang="fi-FI" dirty="0" smtClean="0">
                <a:solidFill>
                  <a:schemeClr val="tx1"/>
                </a:solidFill>
              </a:rPr>
              <a:t>terjadi</a:t>
            </a:r>
            <a:r>
              <a:rPr lang="id-ID" dirty="0" smtClean="0">
                <a:solidFill>
                  <a:schemeClr val="tx1"/>
                </a:solidFill>
              </a:rPr>
              <a:t> pada </a:t>
            </a:r>
            <a:r>
              <a:rPr lang="id-ID" dirty="0">
                <a:solidFill>
                  <a:schemeClr val="tx1"/>
                </a:solidFill>
              </a:rPr>
              <a:t>bahan yang terbuat dari kayu. </a:t>
            </a:r>
            <a:endParaRPr lang="id-ID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id-ID" dirty="0" smtClean="0">
                <a:solidFill>
                  <a:schemeClr val="tx1"/>
                </a:solidFill>
              </a:rPr>
              <a:t>Pelapukan dapat dibedakan </a:t>
            </a:r>
            <a:r>
              <a:rPr lang="id-ID" dirty="0">
                <a:solidFill>
                  <a:schemeClr val="tx1"/>
                </a:solidFill>
              </a:rPr>
              <a:t>menjadi 2 jenis, yaitu pelapukan biologis </a:t>
            </a:r>
            <a:r>
              <a:rPr lang="id-ID" dirty="0" smtClean="0">
                <a:solidFill>
                  <a:schemeClr val="tx1"/>
                </a:solidFill>
              </a:rPr>
              <a:t>dan </a:t>
            </a:r>
            <a:r>
              <a:rPr lang="sv-SE" dirty="0" smtClean="0">
                <a:solidFill>
                  <a:schemeClr val="tx1"/>
                </a:solidFill>
              </a:rPr>
              <a:t>pelapukan </a:t>
            </a:r>
            <a:r>
              <a:rPr lang="sv-SE" dirty="0">
                <a:solidFill>
                  <a:schemeClr val="tx1"/>
                </a:solidFill>
              </a:rPr>
              <a:t>mekanik. </a:t>
            </a:r>
            <a:endParaRPr lang="id-ID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sv-SE" dirty="0" smtClean="0">
                <a:solidFill>
                  <a:schemeClr val="tx1"/>
                </a:solidFill>
              </a:rPr>
              <a:t>Pelapukan </a:t>
            </a:r>
            <a:r>
              <a:rPr lang="sv-SE" dirty="0">
                <a:solidFill>
                  <a:schemeClr val="tx1"/>
                </a:solidFill>
              </a:rPr>
              <a:t>biologis disebabkan </a:t>
            </a:r>
            <a:r>
              <a:rPr lang="sv-SE" dirty="0" smtClean="0">
                <a:solidFill>
                  <a:schemeClr val="tx1"/>
                </a:solidFill>
              </a:rPr>
              <a:t>oleh</a:t>
            </a:r>
            <a:r>
              <a:rPr lang="id-ID" dirty="0" smtClean="0">
                <a:solidFill>
                  <a:schemeClr val="tx1"/>
                </a:solidFill>
              </a:rPr>
              <a:t> aktivitas </a:t>
            </a:r>
            <a:r>
              <a:rPr lang="id-ID" dirty="0">
                <a:solidFill>
                  <a:schemeClr val="tx1"/>
                </a:solidFill>
              </a:rPr>
              <a:t>organisme, seperti jamur dan jasad renik </a:t>
            </a:r>
            <a:r>
              <a:rPr lang="id-ID" dirty="0" smtClean="0">
                <a:solidFill>
                  <a:schemeClr val="tx1"/>
                </a:solidFill>
              </a:rPr>
              <a:t>lainnya. </a:t>
            </a:r>
            <a:r>
              <a:rPr lang="fi-FI" dirty="0" smtClean="0">
                <a:solidFill>
                  <a:schemeClr val="tx1"/>
                </a:solidFill>
              </a:rPr>
              <a:t>Contohnya</a:t>
            </a:r>
            <a:r>
              <a:rPr lang="fi-FI" dirty="0">
                <a:solidFill>
                  <a:schemeClr val="tx1"/>
                </a:solidFill>
              </a:rPr>
              <a:t>, kayu yang tadinya keras, lama-kelamaan </a:t>
            </a:r>
            <a:r>
              <a:rPr lang="fi-FI" dirty="0" smtClean="0">
                <a:solidFill>
                  <a:schemeClr val="tx1"/>
                </a:solidFill>
              </a:rPr>
              <a:t>akan</a:t>
            </a:r>
            <a:r>
              <a:rPr lang="id-ID" dirty="0" smtClean="0">
                <a:solidFill>
                  <a:schemeClr val="tx1"/>
                </a:solidFill>
              </a:rPr>
              <a:t> hancur </a:t>
            </a:r>
            <a:r>
              <a:rPr lang="id-ID" dirty="0">
                <a:solidFill>
                  <a:schemeClr val="tx1"/>
                </a:solidFill>
              </a:rPr>
              <a:t>dimakan rayap. Untuk menghindarinya, kayu </a:t>
            </a:r>
            <a:r>
              <a:rPr lang="id-ID" dirty="0" smtClean="0">
                <a:solidFill>
                  <a:schemeClr val="tx1"/>
                </a:solidFill>
              </a:rPr>
              <a:t>tersebut harus </a:t>
            </a:r>
            <a:r>
              <a:rPr lang="id-ID" dirty="0">
                <a:solidFill>
                  <a:schemeClr val="tx1"/>
                </a:solidFill>
              </a:rPr>
              <a:t>dicat terlebih dahulu</a:t>
            </a:r>
            <a:r>
              <a:rPr lang="id-ID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fi-FI" dirty="0">
                <a:solidFill>
                  <a:schemeClr val="tx1"/>
                </a:solidFill>
              </a:rPr>
              <a:t>Pelapukan mekanik terjadi akibat suhu, tekanan, angin, dan </a:t>
            </a:r>
            <a:r>
              <a:rPr lang="fi-FI" dirty="0" smtClean="0">
                <a:solidFill>
                  <a:schemeClr val="tx1"/>
                </a:solidFill>
              </a:rPr>
              <a:t>air.</a:t>
            </a:r>
            <a:r>
              <a:rPr lang="id-ID" dirty="0" smtClean="0">
                <a:solidFill>
                  <a:schemeClr val="tx1"/>
                </a:solidFill>
              </a:rPr>
              <a:t> Pelapukan </a:t>
            </a:r>
            <a:r>
              <a:rPr lang="id-ID" dirty="0">
                <a:solidFill>
                  <a:schemeClr val="tx1"/>
                </a:solidFill>
              </a:rPr>
              <a:t>mekanik dapat berlangsung lama atau </a:t>
            </a:r>
            <a:r>
              <a:rPr lang="id-ID" dirty="0" smtClean="0">
                <a:solidFill>
                  <a:schemeClr val="tx1"/>
                </a:solidFill>
              </a:rPr>
              <a:t>sebentar. Contohnya</a:t>
            </a:r>
            <a:r>
              <a:rPr lang="id-ID" dirty="0">
                <a:solidFill>
                  <a:schemeClr val="tx1"/>
                </a:solidFill>
              </a:rPr>
              <a:t>, kamu pasti pernah melihat batuan yang </a:t>
            </a:r>
            <a:r>
              <a:rPr lang="id-ID" dirty="0" smtClean="0">
                <a:solidFill>
                  <a:schemeClr val="tx1"/>
                </a:solidFill>
              </a:rPr>
              <a:t>ketika dipegang </a:t>
            </a:r>
            <a:r>
              <a:rPr lang="id-ID" dirty="0">
                <a:solidFill>
                  <a:schemeClr val="tx1"/>
                </a:solidFill>
              </a:rPr>
              <a:t>dan ditekan sedikit akan hancur. Batuan </a:t>
            </a:r>
            <a:r>
              <a:rPr lang="id-ID" dirty="0" smtClean="0">
                <a:solidFill>
                  <a:schemeClr val="tx1"/>
                </a:solidFill>
              </a:rPr>
              <a:t>tersebut sudah </a:t>
            </a:r>
            <a:r>
              <a:rPr lang="id-ID" dirty="0">
                <a:solidFill>
                  <a:schemeClr val="tx1"/>
                </a:solidFill>
              </a:rPr>
              <a:t>mengalami proses pelapukan yang sangat lama </a:t>
            </a:r>
            <a:r>
              <a:rPr lang="id-ID" dirty="0" smtClean="0">
                <a:solidFill>
                  <a:schemeClr val="tx1"/>
                </a:solidFill>
              </a:rPr>
              <a:t>akibat </a:t>
            </a:r>
            <a:r>
              <a:rPr lang="fi-FI" dirty="0" smtClean="0">
                <a:solidFill>
                  <a:schemeClr val="tx1"/>
                </a:solidFill>
              </a:rPr>
              <a:t>terkena </a:t>
            </a:r>
            <a:r>
              <a:rPr lang="fi-FI" dirty="0">
                <a:solidFill>
                  <a:schemeClr val="tx1"/>
                </a:solidFill>
              </a:rPr>
              <a:t>air, perubahan, suhu, dan tekanan.</a:t>
            </a:r>
            <a:endParaRPr lang="id-ID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928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112" y="270932"/>
            <a:ext cx="8534400" cy="1507067"/>
          </a:xfrm>
        </p:spPr>
        <p:txBody>
          <a:bodyPr/>
          <a:lstStyle/>
          <a:p>
            <a:r>
              <a:rPr lang="id-ID" dirty="0" smtClean="0"/>
              <a:t>Perkaratan (Korosi)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3112" y="1917700"/>
            <a:ext cx="8534400" cy="361526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d-ID" dirty="0" smtClean="0">
                <a:solidFill>
                  <a:schemeClr val="tx1"/>
                </a:solidFill>
              </a:rPr>
              <a:t>Perkaratan </a:t>
            </a:r>
            <a:r>
              <a:rPr lang="id-ID" dirty="0">
                <a:solidFill>
                  <a:schemeClr val="tx1"/>
                </a:solidFill>
              </a:rPr>
              <a:t>atau korosi terjadi ketika logam besi </a:t>
            </a:r>
            <a:r>
              <a:rPr lang="id-ID" dirty="0" smtClean="0">
                <a:solidFill>
                  <a:schemeClr val="tx1"/>
                </a:solidFill>
              </a:rPr>
              <a:t>berikatan dengan </a:t>
            </a:r>
            <a:r>
              <a:rPr lang="id-ID" dirty="0">
                <a:solidFill>
                  <a:schemeClr val="tx1"/>
                </a:solidFill>
              </a:rPr>
              <a:t>udara dan </a:t>
            </a:r>
            <a:r>
              <a:rPr lang="id-ID" dirty="0" smtClean="0">
                <a:solidFill>
                  <a:schemeClr val="tx1"/>
                </a:solidFill>
              </a:rPr>
              <a:t>air</a:t>
            </a:r>
            <a:r>
              <a:rPr lang="id-ID" dirty="0">
                <a:solidFill>
                  <a:schemeClr val="tx1"/>
                </a:solidFill>
              </a:rPr>
              <a:t>.</a:t>
            </a:r>
            <a:r>
              <a:rPr lang="id-ID" dirty="0" smtClean="0">
                <a:solidFill>
                  <a:schemeClr val="tx1"/>
                </a:solidFill>
              </a:rPr>
              <a:t> Udara </a:t>
            </a:r>
            <a:r>
              <a:rPr lang="id-ID" dirty="0">
                <a:solidFill>
                  <a:schemeClr val="tx1"/>
                </a:solidFill>
              </a:rPr>
              <a:t>yang ada di sekitar kita mengandung oksigen. </a:t>
            </a:r>
            <a:r>
              <a:rPr lang="id-ID" dirty="0" smtClean="0">
                <a:solidFill>
                  <a:schemeClr val="tx1"/>
                </a:solidFill>
              </a:rPr>
              <a:t>Oksigen mengoksidasi </a:t>
            </a:r>
            <a:r>
              <a:rPr lang="id-ID" dirty="0">
                <a:solidFill>
                  <a:schemeClr val="tx1"/>
                </a:solidFill>
              </a:rPr>
              <a:t>besi secara terus menerus dalam waktu </a:t>
            </a:r>
            <a:r>
              <a:rPr lang="id-ID" dirty="0" smtClean="0">
                <a:solidFill>
                  <a:schemeClr val="tx1"/>
                </a:solidFill>
              </a:rPr>
              <a:t>tertentu, maka </a:t>
            </a:r>
            <a:r>
              <a:rPr lang="id-ID" dirty="0">
                <a:solidFill>
                  <a:schemeClr val="tx1"/>
                </a:solidFill>
              </a:rPr>
              <a:t>akan timbul karat</a:t>
            </a:r>
            <a:r>
              <a:rPr lang="id-ID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sv-SE" dirty="0">
                <a:solidFill>
                  <a:schemeClr val="tx1"/>
                </a:solidFill>
              </a:rPr>
              <a:t>Contoh perkaratan yaitu pada besi yang dibiarkan di </a:t>
            </a:r>
            <a:r>
              <a:rPr lang="sv-SE" dirty="0" smtClean="0">
                <a:solidFill>
                  <a:schemeClr val="tx1"/>
                </a:solidFill>
              </a:rPr>
              <a:t>udara</a:t>
            </a:r>
            <a:r>
              <a:rPr lang="id-ID" dirty="0" smtClean="0">
                <a:solidFill>
                  <a:schemeClr val="tx1"/>
                </a:solidFill>
              </a:rPr>
              <a:t> terbuka </a:t>
            </a:r>
            <a:r>
              <a:rPr lang="id-ID" dirty="0">
                <a:solidFill>
                  <a:schemeClr val="tx1"/>
                </a:solidFill>
              </a:rPr>
              <a:t>dalam waktu yang lama. Perkaratan suatu </a:t>
            </a:r>
            <a:r>
              <a:rPr lang="id-ID" dirty="0" smtClean="0">
                <a:solidFill>
                  <a:schemeClr val="tx1"/>
                </a:solidFill>
              </a:rPr>
              <a:t>benda sangat </a:t>
            </a:r>
            <a:r>
              <a:rPr lang="id-ID" dirty="0">
                <a:solidFill>
                  <a:schemeClr val="tx1"/>
                </a:solidFill>
              </a:rPr>
              <a:t>mudah terjadi di daerah pantai. Hal ini karena air </a:t>
            </a:r>
            <a:r>
              <a:rPr lang="id-ID" dirty="0" smtClean="0">
                <a:solidFill>
                  <a:schemeClr val="tx1"/>
                </a:solidFill>
              </a:rPr>
              <a:t>pantai mengandung </a:t>
            </a:r>
            <a:r>
              <a:rPr lang="id-ID" dirty="0">
                <a:solidFill>
                  <a:schemeClr val="tx1"/>
                </a:solidFill>
              </a:rPr>
              <a:t>kadar garam yang </a:t>
            </a:r>
            <a:r>
              <a:rPr lang="id-ID" dirty="0" smtClean="0">
                <a:solidFill>
                  <a:schemeClr val="tx1"/>
                </a:solidFill>
              </a:rPr>
              <a:t>tinggi. Logam </a:t>
            </a:r>
            <a:r>
              <a:rPr lang="id-ID" dirty="0">
                <a:solidFill>
                  <a:schemeClr val="tx1"/>
                </a:solidFill>
              </a:rPr>
              <a:t>besi sebelum berkarat memiliki sifat yang kuat, </a:t>
            </a:r>
            <a:r>
              <a:rPr lang="id-ID" dirty="0" smtClean="0">
                <a:solidFill>
                  <a:schemeClr val="tx1"/>
                </a:solidFill>
              </a:rPr>
              <a:t>keras </a:t>
            </a:r>
            <a:r>
              <a:rPr lang="sv-SE" dirty="0" smtClean="0">
                <a:solidFill>
                  <a:schemeClr val="tx1"/>
                </a:solidFill>
              </a:rPr>
              <a:t>dan </a:t>
            </a:r>
            <a:r>
              <a:rPr lang="sv-SE" dirty="0">
                <a:solidFill>
                  <a:schemeClr val="tx1"/>
                </a:solidFill>
              </a:rPr>
              <a:t>mengkilap. Namun jika besi tersebut sudah </a:t>
            </a:r>
            <a:r>
              <a:rPr lang="sv-SE" dirty="0" smtClean="0">
                <a:solidFill>
                  <a:schemeClr val="tx1"/>
                </a:solidFill>
              </a:rPr>
              <a:t>mengalami</a:t>
            </a:r>
            <a:r>
              <a:rPr lang="id-ID" dirty="0" smtClean="0">
                <a:solidFill>
                  <a:schemeClr val="tx1"/>
                </a:solidFill>
              </a:rPr>
              <a:t> perkaratan </a:t>
            </a:r>
            <a:r>
              <a:rPr lang="id-ID" dirty="0">
                <a:solidFill>
                  <a:schemeClr val="tx1"/>
                </a:solidFill>
              </a:rPr>
              <a:t>sangat merugikan bagi manusia, karena </a:t>
            </a:r>
            <a:r>
              <a:rPr lang="id-ID" dirty="0" smtClean="0">
                <a:solidFill>
                  <a:schemeClr val="tx1"/>
                </a:solidFill>
              </a:rPr>
              <a:t>besi tersebut </a:t>
            </a:r>
            <a:r>
              <a:rPr lang="id-ID" dirty="0">
                <a:solidFill>
                  <a:schemeClr val="tx1"/>
                </a:solidFill>
              </a:rPr>
              <a:t>menjadi rusak, mudah patah, rapuh, </a:t>
            </a:r>
            <a:r>
              <a:rPr lang="id-ID" dirty="0" smtClean="0">
                <a:solidFill>
                  <a:schemeClr val="tx1"/>
                </a:solidFill>
              </a:rPr>
              <a:t>warnanya berubah </a:t>
            </a:r>
            <a:r>
              <a:rPr lang="id-ID" dirty="0">
                <a:solidFill>
                  <a:schemeClr val="tx1"/>
                </a:solidFill>
              </a:rPr>
              <a:t>menjadi coklat bahkan menjadi hitam. </a:t>
            </a:r>
            <a:r>
              <a:rPr lang="id-ID" dirty="0" smtClean="0">
                <a:solidFill>
                  <a:schemeClr val="tx1"/>
                </a:solidFill>
              </a:rPr>
              <a:t>Untuk </a:t>
            </a:r>
            <a:r>
              <a:rPr lang="sv-SE" dirty="0" smtClean="0">
                <a:solidFill>
                  <a:schemeClr val="tx1"/>
                </a:solidFill>
              </a:rPr>
              <a:t>menghindari </a:t>
            </a:r>
            <a:r>
              <a:rPr lang="sv-SE" dirty="0">
                <a:solidFill>
                  <a:schemeClr val="tx1"/>
                </a:solidFill>
              </a:rPr>
              <a:t>perkaratan benda-benda yang terbuat dari </a:t>
            </a:r>
            <a:r>
              <a:rPr lang="sv-SE" dirty="0" smtClean="0">
                <a:solidFill>
                  <a:schemeClr val="tx1"/>
                </a:solidFill>
              </a:rPr>
              <a:t>besi</a:t>
            </a:r>
            <a:r>
              <a:rPr lang="id-ID" dirty="0" smtClean="0">
                <a:solidFill>
                  <a:schemeClr val="tx1"/>
                </a:solidFill>
              </a:rPr>
              <a:t> dapat </a:t>
            </a:r>
            <a:r>
              <a:rPr lang="id-ID" dirty="0">
                <a:solidFill>
                  <a:schemeClr val="tx1"/>
                </a:solidFill>
              </a:rPr>
              <a:t>dicat atau dilapisi nikel.</a:t>
            </a:r>
          </a:p>
        </p:txBody>
      </p:sp>
    </p:spTree>
    <p:extLst>
      <p:ext uri="{BB962C8B-B14F-4D97-AF65-F5344CB8AC3E}">
        <p14:creationId xmlns:p14="http://schemas.microsoft.com/office/powerpoint/2010/main" val="1434210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436033"/>
            <a:ext cx="8534400" cy="1507067"/>
          </a:xfrm>
        </p:spPr>
        <p:txBody>
          <a:bodyPr/>
          <a:lstStyle/>
          <a:p>
            <a:r>
              <a:rPr lang="id-ID" dirty="0" smtClean="0"/>
              <a:t>pembusukan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943100"/>
            <a:ext cx="8534400" cy="3615267"/>
          </a:xfrm>
        </p:spPr>
        <p:txBody>
          <a:bodyPr/>
          <a:lstStyle/>
          <a:p>
            <a:r>
              <a:rPr lang="sv-SE" dirty="0">
                <a:solidFill>
                  <a:schemeClr val="tx1"/>
                </a:solidFill>
              </a:rPr>
              <a:t>Pembusukan benda terjadi karena adanya pengaruh </a:t>
            </a:r>
            <a:r>
              <a:rPr lang="sv-SE" dirty="0" smtClean="0">
                <a:solidFill>
                  <a:schemeClr val="tx1"/>
                </a:solidFill>
              </a:rPr>
              <a:t>bakteri</a:t>
            </a:r>
            <a:r>
              <a:rPr lang="id-ID" dirty="0" smtClean="0">
                <a:solidFill>
                  <a:schemeClr val="tx1"/>
                </a:solidFill>
              </a:rPr>
              <a:t> pembusuk</a:t>
            </a:r>
            <a:r>
              <a:rPr lang="id-ID" dirty="0">
                <a:solidFill>
                  <a:schemeClr val="tx1"/>
                </a:solidFill>
              </a:rPr>
              <a:t>. Pembusukan lebih sering terjadi pada benda </a:t>
            </a:r>
            <a:r>
              <a:rPr lang="id-ID" dirty="0" smtClean="0">
                <a:solidFill>
                  <a:schemeClr val="tx1"/>
                </a:solidFill>
              </a:rPr>
              <a:t>atau </a:t>
            </a:r>
            <a:r>
              <a:rPr lang="fi-FI" dirty="0">
                <a:solidFill>
                  <a:schemeClr val="tx1"/>
                </a:solidFill>
              </a:rPr>
              <a:t>makanan yang basah dan </a:t>
            </a:r>
            <a:r>
              <a:rPr lang="fi-FI" dirty="0" smtClean="0">
                <a:solidFill>
                  <a:schemeClr val="tx1"/>
                </a:solidFill>
              </a:rPr>
              <a:t>lembab</a:t>
            </a:r>
            <a:r>
              <a:rPr lang="id-ID" dirty="0" smtClean="0">
                <a:solidFill>
                  <a:schemeClr val="tx1"/>
                </a:solidFill>
              </a:rPr>
              <a:t>. </a:t>
            </a:r>
            <a:r>
              <a:rPr lang="sv-SE" dirty="0">
                <a:solidFill>
                  <a:schemeClr val="tx1"/>
                </a:solidFill>
              </a:rPr>
              <a:t>Hal ini karena kadar air yang tinggi dalam </a:t>
            </a:r>
            <a:r>
              <a:rPr lang="sv-SE" dirty="0" smtClean="0">
                <a:solidFill>
                  <a:schemeClr val="tx1"/>
                </a:solidFill>
              </a:rPr>
              <a:t>makanan</a:t>
            </a:r>
            <a:r>
              <a:rPr lang="id-ID" dirty="0" smtClean="0">
                <a:solidFill>
                  <a:schemeClr val="tx1"/>
                </a:solidFill>
              </a:rPr>
              <a:t> mempercepat </a:t>
            </a:r>
            <a:r>
              <a:rPr lang="id-ID" dirty="0">
                <a:solidFill>
                  <a:schemeClr val="tx1"/>
                </a:solidFill>
              </a:rPr>
              <a:t>proses </a:t>
            </a:r>
            <a:r>
              <a:rPr lang="id-ID" dirty="0" smtClean="0">
                <a:solidFill>
                  <a:schemeClr val="tx1"/>
                </a:solidFill>
              </a:rPr>
              <a:t>pembusukan. Supaya makanan tidak cepat </a:t>
            </a:r>
            <a:r>
              <a:rPr lang="id-ID" dirty="0">
                <a:solidFill>
                  <a:schemeClr val="tx1"/>
                </a:solidFill>
              </a:rPr>
              <a:t>busuk dapat diberi </a:t>
            </a:r>
            <a:r>
              <a:rPr lang="id-ID" dirty="0" smtClean="0">
                <a:solidFill>
                  <a:schemeClr val="tx1"/>
                </a:solidFill>
              </a:rPr>
              <a:t>bahan pengawet alami seperti kunyit, garam </a:t>
            </a:r>
            <a:r>
              <a:rPr lang="id-ID" dirty="0">
                <a:solidFill>
                  <a:schemeClr val="tx1"/>
                </a:solidFill>
              </a:rPr>
              <a:t>(diasinkan), atau dimasukan ke dalam kulkas.</a:t>
            </a:r>
            <a:endParaRPr lang="id-ID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id-ID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126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9012" y="359832"/>
            <a:ext cx="8534400" cy="1507067"/>
          </a:xfrm>
        </p:spPr>
        <p:txBody>
          <a:bodyPr/>
          <a:lstStyle/>
          <a:p>
            <a:r>
              <a:rPr lang="id-ID" b="1" dirty="0" smtClean="0"/>
              <a:t>Materi atau benda</a:t>
            </a:r>
            <a:endParaRPr lang="id-ID" b="1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89012" y="1752600"/>
            <a:ext cx="8534400" cy="3615267"/>
          </a:xfrm>
        </p:spPr>
        <p:txBody>
          <a:bodyPr/>
          <a:lstStyle/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Materi/benda adalah segala sesuatu yang memiliki massa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dan menempati ruang. Semua benda di sekitar kita, termasuk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makhluk hidup termasuk golongan materi karena memiliki massa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dan menempati ruang. Semua materi memiliki sifat-sifat tertentu.</a:t>
            </a:r>
          </a:p>
        </p:txBody>
      </p:sp>
    </p:spTree>
    <p:extLst>
      <p:ext uri="{BB962C8B-B14F-4D97-AF65-F5344CB8AC3E}">
        <p14:creationId xmlns:p14="http://schemas.microsoft.com/office/powerpoint/2010/main" val="11766202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612" y="1477432"/>
            <a:ext cx="8534400" cy="1507067"/>
          </a:xfrm>
        </p:spPr>
        <p:txBody>
          <a:bodyPr/>
          <a:lstStyle/>
          <a:p>
            <a:pPr algn="ctr"/>
            <a:r>
              <a:rPr lang="id-ID" dirty="0" smtClean="0"/>
              <a:t>Terimakasih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7375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112" y="309032"/>
            <a:ext cx="8534400" cy="1507067"/>
          </a:xfrm>
        </p:spPr>
        <p:txBody>
          <a:bodyPr/>
          <a:lstStyle/>
          <a:p>
            <a:r>
              <a:rPr lang="id-ID" b="1" dirty="0" smtClean="0"/>
              <a:t>Sifat-sifat materi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3112" y="1511300"/>
            <a:ext cx="8724900" cy="485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Sifat-sifat materi dapat dibedakan menjadi dua macam, </a:t>
            </a:r>
            <a:r>
              <a:rPr lang="id-ID" dirty="0" smtClean="0">
                <a:solidFill>
                  <a:schemeClr val="tx1"/>
                </a:solidFill>
              </a:rPr>
              <a:t>yaitu</a:t>
            </a:r>
          </a:p>
          <a:p>
            <a:r>
              <a:rPr lang="id-ID" b="1" dirty="0" smtClean="0">
                <a:solidFill>
                  <a:schemeClr val="tx1"/>
                </a:solidFill>
              </a:rPr>
              <a:t>Sifat </a:t>
            </a:r>
            <a:r>
              <a:rPr lang="id-ID" b="1" dirty="0">
                <a:solidFill>
                  <a:schemeClr val="tx1"/>
                </a:solidFill>
              </a:rPr>
              <a:t>fisika benda </a:t>
            </a:r>
            <a:endParaRPr lang="id-ID" b="1" dirty="0" smtClean="0">
              <a:solidFill>
                <a:schemeClr val="tx1"/>
              </a:solidFill>
            </a:endParaRPr>
          </a:p>
          <a:p>
            <a:pPr marL="266700" indent="0">
              <a:buNone/>
            </a:pPr>
            <a:r>
              <a:rPr lang="id-ID" dirty="0" smtClean="0">
                <a:solidFill>
                  <a:schemeClr val="tx1"/>
                </a:solidFill>
              </a:rPr>
              <a:t>adalah sifat yang </a:t>
            </a:r>
            <a:r>
              <a:rPr lang="id-ID" dirty="0">
                <a:solidFill>
                  <a:schemeClr val="tx1"/>
                </a:solidFill>
              </a:rPr>
              <a:t>dapat diukur dan diteliti tanpa mengubah komposisi </a:t>
            </a:r>
            <a:r>
              <a:rPr lang="id-ID" dirty="0" smtClean="0">
                <a:solidFill>
                  <a:schemeClr val="tx1"/>
                </a:solidFill>
              </a:rPr>
              <a:t>atau susunan </a:t>
            </a:r>
            <a:r>
              <a:rPr lang="id-ID" dirty="0">
                <a:solidFill>
                  <a:schemeClr val="tx1"/>
                </a:solidFill>
              </a:rPr>
              <a:t>dari zat tersebut, contohnya wujud, warna benda, </a:t>
            </a:r>
            <a:r>
              <a:rPr lang="id-ID" dirty="0" smtClean="0">
                <a:solidFill>
                  <a:schemeClr val="tx1"/>
                </a:solidFill>
              </a:rPr>
              <a:t>rasa suatu </a:t>
            </a:r>
            <a:r>
              <a:rPr lang="id-ID" dirty="0">
                <a:solidFill>
                  <a:schemeClr val="tx1"/>
                </a:solidFill>
              </a:rPr>
              <a:t>benda (yang tak bahaya, tidak semua benda </a:t>
            </a:r>
            <a:r>
              <a:rPr lang="id-ID" dirty="0" smtClean="0">
                <a:solidFill>
                  <a:schemeClr val="tx1"/>
                </a:solidFill>
              </a:rPr>
              <a:t>harus dirasakan</a:t>
            </a:r>
            <a:r>
              <a:rPr lang="id-ID" dirty="0">
                <a:solidFill>
                  <a:schemeClr val="tx1"/>
                </a:solidFill>
              </a:rPr>
              <a:t>), massa jenis, titik leleh, titik didih atau sifat lainnya.</a:t>
            </a:r>
          </a:p>
          <a:p>
            <a:r>
              <a:rPr lang="id-ID" b="1" dirty="0" smtClean="0">
                <a:solidFill>
                  <a:schemeClr val="tx1"/>
                </a:solidFill>
              </a:rPr>
              <a:t>Sifat </a:t>
            </a:r>
            <a:r>
              <a:rPr lang="id-ID" b="1" dirty="0">
                <a:solidFill>
                  <a:schemeClr val="tx1"/>
                </a:solidFill>
              </a:rPr>
              <a:t>kimia benda </a:t>
            </a:r>
            <a:endParaRPr lang="id-ID" b="1" dirty="0" smtClean="0">
              <a:solidFill>
                <a:schemeClr val="tx1"/>
              </a:solidFill>
            </a:endParaRPr>
          </a:p>
          <a:p>
            <a:pPr marL="266700" indent="0">
              <a:buNone/>
            </a:pPr>
            <a:r>
              <a:rPr lang="id-ID" dirty="0" smtClean="0">
                <a:solidFill>
                  <a:schemeClr val="tx1"/>
                </a:solidFill>
              </a:rPr>
              <a:t>adalah </a:t>
            </a:r>
            <a:r>
              <a:rPr lang="id-ID" dirty="0">
                <a:solidFill>
                  <a:schemeClr val="tx1"/>
                </a:solidFill>
              </a:rPr>
              <a:t>sifat suatu benda </a:t>
            </a:r>
            <a:r>
              <a:rPr lang="id-ID" dirty="0" smtClean="0">
                <a:solidFill>
                  <a:schemeClr val="tx1"/>
                </a:solidFill>
              </a:rPr>
              <a:t>yang dapat </a:t>
            </a:r>
            <a:r>
              <a:rPr lang="id-ID" dirty="0">
                <a:solidFill>
                  <a:schemeClr val="tx1"/>
                </a:solidFill>
              </a:rPr>
              <a:t>diketahui jika benda tersebut bercampur dengan </a:t>
            </a:r>
            <a:r>
              <a:rPr lang="id-ID" dirty="0" smtClean="0">
                <a:solidFill>
                  <a:schemeClr val="tx1"/>
                </a:solidFill>
              </a:rPr>
              <a:t>benda lainnya</a:t>
            </a:r>
            <a:r>
              <a:rPr lang="id-ID" dirty="0">
                <a:solidFill>
                  <a:schemeClr val="tx1"/>
                </a:solidFill>
              </a:rPr>
              <a:t>. Misalnya bensin dikatakan mudah terbakar jika </a:t>
            </a:r>
            <a:r>
              <a:rPr lang="id-ID" dirty="0" smtClean="0">
                <a:solidFill>
                  <a:schemeClr val="tx1"/>
                </a:solidFill>
              </a:rPr>
              <a:t>disulut dengan </a:t>
            </a:r>
            <a:r>
              <a:rPr lang="id-ID" dirty="0">
                <a:solidFill>
                  <a:schemeClr val="tx1"/>
                </a:solidFill>
              </a:rPr>
              <a:t>api maka dapat dikatakan bahwa sifat kimia bensin </a:t>
            </a:r>
            <a:r>
              <a:rPr lang="id-ID" dirty="0" smtClean="0">
                <a:solidFill>
                  <a:schemeClr val="tx1"/>
                </a:solidFill>
              </a:rPr>
              <a:t>adalah mudah </a:t>
            </a:r>
            <a:r>
              <a:rPr lang="id-ID" dirty="0">
                <a:solidFill>
                  <a:schemeClr val="tx1"/>
                </a:solidFill>
              </a:rPr>
              <a:t>terbakar. </a:t>
            </a:r>
            <a:endParaRPr lang="id-ID" dirty="0" smtClean="0">
              <a:solidFill>
                <a:schemeClr val="tx1"/>
              </a:solidFill>
            </a:endParaRPr>
          </a:p>
          <a:p>
            <a:pPr marL="266700" indent="0">
              <a:buNone/>
            </a:pPr>
            <a:r>
              <a:rPr lang="id-ID" dirty="0" smtClean="0">
                <a:solidFill>
                  <a:schemeClr val="tx1"/>
                </a:solidFill>
              </a:rPr>
              <a:t>Contoh </a:t>
            </a:r>
            <a:r>
              <a:rPr lang="id-ID" dirty="0">
                <a:solidFill>
                  <a:schemeClr val="tx1"/>
                </a:solidFill>
              </a:rPr>
              <a:t>lain sifat kimia benda adalah </a:t>
            </a:r>
            <a:r>
              <a:rPr lang="id-ID" dirty="0" smtClean="0">
                <a:solidFill>
                  <a:schemeClr val="tx1"/>
                </a:solidFill>
              </a:rPr>
              <a:t>mudah berkarat </a:t>
            </a:r>
            <a:r>
              <a:rPr lang="id-ID" dirty="0">
                <a:solidFill>
                  <a:schemeClr val="tx1"/>
                </a:solidFill>
              </a:rPr>
              <a:t>dan mudah meledak.</a:t>
            </a:r>
          </a:p>
        </p:txBody>
      </p:sp>
    </p:spTree>
    <p:extLst>
      <p:ext uri="{BB962C8B-B14F-4D97-AF65-F5344CB8AC3E}">
        <p14:creationId xmlns:p14="http://schemas.microsoft.com/office/powerpoint/2010/main" val="1834787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0"/>
            <a:ext cx="8534400" cy="1507067"/>
          </a:xfrm>
        </p:spPr>
        <p:txBody>
          <a:bodyPr/>
          <a:lstStyle/>
          <a:p>
            <a:r>
              <a:rPr lang="id-ID" b="1" dirty="0" smtClean="0"/>
              <a:t>Wujud materi atau zat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990599"/>
            <a:ext cx="8534400" cy="2400301"/>
          </a:xfrm>
        </p:spPr>
        <p:txBody>
          <a:bodyPr/>
          <a:lstStyle/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Berdasarkan wujudnya materi atau zat dibedakan menjadi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tiga golongan yaitu padat, cair, dan gas. Setiap materi tersusun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atas partikel-partikel yang mempunyai gaya tarik-menarik yang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berbeda, berikut ini ciri-ciri partikel masing-masing wujud zat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tertera pada tabel </a:t>
            </a:r>
            <a:r>
              <a:rPr lang="id-ID" dirty="0" smtClean="0">
                <a:solidFill>
                  <a:schemeClr val="tx1"/>
                </a:solidFill>
              </a:rPr>
              <a:t>berikut ini,</a:t>
            </a:r>
            <a:endParaRPr lang="id-ID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916" t="22322" r="13438" b="21964"/>
          <a:stretch/>
        </p:blipFill>
        <p:spPr>
          <a:xfrm>
            <a:off x="850900" y="3390900"/>
            <a:ext cx="71501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19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912" y="232832"/>
            <a:ext cx="8534400" cy="1507067"/>
          </a:xfrm>
        </p:spPr>
        <p:txBody>
          <a:bodyPr/>
          <a:lstStyle/>
          <a:p>
            <a:r>
              <a:rPr lang="id-ID" b="1" dirty="0" smtClean="0"/>
              <a:t>Contoh visualisasi partikel padat, cair dan gas</a:t>
            </a:r>
            <a:endParaRPr lang="id-ID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6667" t="44889" r="13000" b="7644"/>
          <a:stretch/>
        </p:blipFill>
        <p:spPr>
          <a:xfrm>
            <a:off x="761999" y="1879599"/>
            <a:ext cx="8807377" cy="433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751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575732"/>
            <a:ext cx="8534400" cy="1507067"/>
          </a:xfrm>
        </p:spPr>
        <p:txBody>
          <a:bodyPr/>
          <a:lstStyle/>
          <a:p>
            <a:r>
              <a:rPr lang="id-ID" b="1" dirty="0" smtClean="0"/>
              <a:t>Zat-zat penyusun materi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879600"/>
            <a:ext cx="8534400" cy="3615267"/>
          </a:xfrm>
        </p:spPr>
        <p:txBody>
          <a:bodyPr/>
          <a:lstStyle/>
          <a:p>
            <a:pPr marL="0" indent="0">
              <a:buNone/>
            </a:pPr>
            <a:r>
              <a:rPr lang="id-ID" dirty="0" smtClean="0">
                <a:solidFill>
                  <a:schemeClr val="tx1"/>
                </a:solidFill>
              </a:rPr>
              <a:t>Berdasarkan zat-zat penyusunnya, materi dapat dibedakan menjadi dua golongan, yaitu zat murni dan zat campuran. </a:t>
            </a:r>
          </a:p>
          <a:p>
            <a:pPr marL="0" indent="0">
              <a:buNone/>
            </a:pPr>
            <a:r>
              <a:rPr lang="id-ID" dirty="0" smtClean="0">
                <a:solidFill>
                  <a:schemeClr val="tx1"/>
                </a:solidFill>
              </a:rPr>
              <a:t>Zat murni menurut </a:t>
            </a:r>
            <a:r>
              <a:rPr lang="id-ID" dirty="0">
                <a:solidFill>
                  <a:schemeClr val="tx1"/>
                </a:solidFill>
              </a:rPr>
              <a:t>susunan kimianya dapat dibedakan menjadi dua macam</a:t>
            </a:r>
            <a:r>
              <a:rPr lang="id-ID" dirty="0" smtClean="0">
                <a:solidFill>
                  <a:schemeClr val="tx1"/>
                </a:solidFill>
              </a:rPr>
              <a:t>, yaitu Unsur dan Senyawa.</a:t>
            </a:r>
          </a:p>
          <a:p>
            <a:pPr marL="0" indent="0">
              <a:buNone/>
            </a:pPr>
            <a:r>
              <a:rPr lang="id-ID" dirty="0" smtClean="0">
                <a:solidFill>
                  <a:schemeClr val="tx1"/>
                </a:solidFill>
              </a:rPr>
              <a:t>Unsur </a:t>
            </a:r>
            <a:r>
              <a:rPr lang="id-ID" dirty="0">
                <a:solidFill>
                  <a:schemeClr val="tx1"/>
                </a:solidFill>
              </a:rPr>
              <a:t>merupakan jenis materi </a:t>
            </a:r>
            <a:r>
              <a:rPr lang="id-ID" dirty="0" smtClean="0">
                <a:solidFill>
                  <a:schemeClr val="tx1"/>
                </a:solidFill>
              </a:rPr>
              <a:t>yang paling </a:t>
            </a:r>
            <a:r>
              <a:rPr lang="id-ID" dirty="0">
                <a:solidFill>
                  <a:schemeClr val="tx1"/>
                </a:solidFill>
              </a:rPr>
              <a:t>sederhana dan tidak dapat dipecah menjadi dua macam </a:t>
            </a:r>
            <a:r>
              <a:rPr lang="id-ID" dirty="0" smtClean="0">
                <a:solidFill>
                  <a:schemeClr val="tx1"/>
                </a:solidFill>
              </a:rPr>
              <a:t>zat </a:t>
            </a:r>
            <a:r>
              <a:rPr lang="fr-FR" dirty="0" smtClean="0">
                <a:solidFill>
                  <a:schemeClr val="tx1"/>
                </a:solidFill>
              </a:rPr>
              <a:t>yang </a:t>
            </a:r>
            <a:r>
              <a:rPr lang="fr-FR" dirty="0" err="1">
                <a:solidFill>
                  <a:schemeClr val="tx1"/>
                </a:solidFill>
              </a:rPr>
              <a:t>lain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atau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lebih</a:t>
            </a:r>
            <a:r>
              <a:rPr lang="fr-FR" dirty="0">
                <a:solidFill>
                  <a:schemeClr val="tx1"/>
                </a:solidFill>
              </a:rPr>
              <a:t>. </a:t>
            </a:r>
            <a:r>
              <a:rPr lang="fr-FR" dirty="0" err="1">
                <a:solidFill>
                  <a:schemeClr val="tx1"/>
                </a:solidFill>
              </a:rPr>
              <a:t>Suatu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unsur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hanya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memiliki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satu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jenis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atom</a:t>
            </a:r>
            <a:r>
              <a:rPr lang="id-ID" dirty="0" smtClean="0">
                <a:solidFill>
                  <a:schemeClr val="tx1"/>
                </a:solidFill>
              </a:rPr>
              <a:t> penyusun</a:t>
            </a:r>
            <a:r>
              <a:rPr lang="id-ID" dirty="0">
                <a:solidFill>
                  <a:schemeClr val="tx1"/>
                </a:solidFill>
              </a:rPr>
              <a:t>. </a:t>
            </a:r>
            <a:endParaRPr lang="id-ID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id-ID" dirty="0" smtClean="0">
                <a:solidFill>
                  <a:schemeClr val="tx1"/>
                </a:solidFill>
              </a:rPr>
              <a:t>Senyawa </a:t>
            </a:r>
            <a:r>
              <a:rPr lang="id-ID" dirty="0">
                <a:solidFill>
                  <a:schemeClr val="tx1"/>
                </a:solidFill>
              </a:rPr>
              <a:t>merupakan jenis materi yang tersusun </a:t>
            </a:r>
            <a:r>
              <a:rPr lang="id-ID" dirty="0" smtClean="0">
                <a:solidFill>
                  <a:schemeClr val="tx1"/>
                </a:solidFill>
              </a:rPr>
              <a:t>dari dua </a:t>
            </a:r>
            <a:r>
              <a:rPr lang="id-ID" dirty="0">
                <a:solidFill>
                  <a:schemeClr val="tx1"/>
                </a:solidFill>
              </a:rPr>
              <a:t>atau lebih unsur yang berikatan secara kimia.</a:t>
            </a:r>
          </a:p>
        </p:txBody>
      </p:sp>
    </p:spTree>
    <p:extLst>
      <p:ext uri="{BB962C8B-B14F-4D97-AF65-F5344CB8AC3E}">
        <p14:creationId xmlns:p14="http://schemas.microsoft.com/office/powerpoint/2010/main" val="3283448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9012" y="512232"/>
            <a:ext cx="8534400" cy="1507067"/>
          </a:xfrm>
        </p:spPr>
        <p:txBody>
          <a:bodyPr/>
          <a:lstStyle/>
          <a:p>
            <a:r>
              <a:rPr lang="id-ID" b="1" dirty="0" smtClean="0"/>
              <a:t>Contoh perbedaan unsur dan senyawa</a:t>
            </a:r>
            <a:endParaRPr lang="id-ID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7039" t="31842" r="14350" b="7010"/>
          <a:stretch/>
        </p:blipFill>
        <p:spPr>
          <a:xfrm>
            <a:off x="2146300" y="2019299"/>
            <a:ext cx="6985000" cy="455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910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812" y="347132"/>
            <a:ext cx="8534400" cy="1507067"/>
          </a:xfrm>
        </p:spPr>
        <p:txBody>
          <a:bodyPr/>
          <a:lstStyle/>
          <a:p>
            <a:r>
              <a:rPr lang="id-ID" dirty="0" smtClean="0"/>
              <a:t>Pengertian Senyawa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346200"/>
            <a:ext cx="8534400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Senyawa adalah suatu zat yang terbentuk dari ikatan dua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unsur atau lebih. Sebagai contoh air merupakan ikatan antara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unsur hidrogen (H) dengan unsur oksigen (O); garam dapur</a:t>
            </a:r>
          </a:p>
          <a:p>
            <a:pPr marL="0" indent="0">
              <a:buNone/>
            </a:pPr>
            <a:r>
              <a:rPr lang="sv-SE" dirty="0">
                <a:solidFill>
                  <a:schemeClr val="tx1"/>
                </a:solidFill>
              </a:rPr>
              <a:t>merupakan ikatan antara unsur natrium (Na) dengan unsur klor</a:t>
            </a:r>
          </a:p>
          <a:p>
            <a:pPr marL="0" indent="0">
              <a:buNone/>
            </a:pPr>
            <a:r>
              <a:rPr lang="sv-SE" dirty="0">
                <a:solidFill>
                  <a:schemeClr val="tx1"/>
                </a:solidFill>
              </a:rPr>
              <a:t>(Cl); asam klorida merupakan ikatan antara unsur hidrogen (H)</a:t>
            </a:r>
          </a:p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dengan unsur klor (Cl</a:t>
            </a:r>
            <a:r>
              <a:rPr lang="id-ID" dirty="0" smtClean="0">
                <a:solidFill>
                  <a:schemeClr val="tx1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819188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812" y="143933"/>
            <a:ext cx="8534400" cy="1507067"/>
          </a:xfrm>
        </p:spPr>
        <p:txBody>
          <a:bodyPr/>
          <a:lstStyle/>
          <a:p>
            <a:r>
              <a:rPr lang="id-ID" dirty="0" smtClean="0"/>
              <a:t>Pengertian zat campuran dan macamnya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412" y="1875366"/>
            <a:ext cx="8534400" cy="4343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id-ID" dirty="0">
                <a:solidFill>
                  <a:schemeClr val="tx1"/>
                </a:solidFill>
              </a:rPr>
              <a:t>Campuran adalah materi yang tersusun dari dua macam </a:t>
            </a:r>
            <a:r>
              <a:rPr lang="id-ID" dirty="0" smtClean="0">
                <a:solidFill>
                  <a:schemeClr val="tx1"/>
                </a:solidFill>
              </a:rPr>
              <a:t>zat atau </a:t>
            </a:r>
            <a:r>
              <a:rPr lang="id-ID" dirty="0">
                <a:solidFill>
                  <a:schemeClr val="tx1"/>
                </a:solidFill>
              </a:rPr>
              <a:t>lebih dengan perbandingan tidak tetap, campuran </a:t>
            </a:r>
            <a:r>
              <a:rPr lang="id-ID" dirty="0" smtClean="0">
                <a:solidFill>
                  <a:schemeClr val="tx1"/>
                </a:solidFill>
              </a:rPr>
              <a:t>masih memiliki </a:t>
            </a:r>
            <a:r>
              <a:rPr lang="id-ID" dirty="0">
                <a:solidFill>
                  <a:schemeClr val="tx1"/>
                </a:solidFill>
              </a:rPr>
              <a:t>sifat zat pembentuknya dan dapat dipisahkan menjadi </a:t>
            </a:r>
            <a:r>
              <a:rPr lang="id-ID" dirty="0" smtClean="0">
                <a:solidFill>
                  <a:schemeClr val="tx1"/>
                </a:solidFill>
              </a:rPr>
              <a:t>zat pembentuknya </a:t>
            </a:r>
            <a:r>
              <a:rPr lang="id-ID" dirty="0">
                <a:solidFill>
                  <a:schemeClr val="tx1"/>
                </a:solidFill>
              </a:rPr>
              <a:t>dengan cara fisika. </a:t>
            </a:r>
            <a:endParaRPr lang="id-ID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id-ID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id-ID" dirty="0" smtClean="0">
                <a:solidFill>
                  <a:schemeClr val="tx1"/>
                </a:solidFill>
              </a:rPr>
              <a:t>Berdasarkan susunannya </a:t>
            </a:r>
            <a:r>
              <a:rPr lang="es-ES" dirty="0" err="1" smtClean="0">
                <a:solidFill>
                  <a:schemeClr val="tx1"/>
                </a:solidFill>
              </a:rPr>
              <a:t>campuran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s-ES" dirty="0" err="1">
                <a:solidFill>
                  <a:schemeClr val="tx1"/>
                </a:solidFill>
              </a:rPr>
              <a:t>dapat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 err="1">
                <a:solidFill>
                  <a:schemeClr val="tx1"/>
                </a:solidFill>
              </a:rPr>
              <a:t>dibedakan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 err="1">
                <a:solidFill>
                  <a:schemeClr val="tx1"/>
                </a:solidFill>
              </a:rPr>
              <a:t>menjadi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 err="1">
                <a:solidFill>
                  <a:schemeClr val="tx1"/>
                </a:solidFill>
              </a:rPr>
              <a:t>dua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 err="1">
                <a:solidFill>
                  <a:schemeClr val="tx1"/>
                </a:solidFill>
              </a:rPr>
              <a:t>macam</a:t>
            </a:r>
            <a:r>
              <a:rPr lang="es-ES" dirty="0">
                <a:solidFill>
                  <a:schemeClr val="tx1"/>
                </a:solidFill>
              </a:rPr>
              <a:t>, </a:t>
            </a:r>
            <a:r>
              <a:rPr lang="es-ES" dirty="0" err="1">
                <a:solidFill>
                  <a:schemeClr val="tx1"/>
                </a:solidFill>
              </a:rPr>
              <a:t>yaitu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b="1" dirty="0" err="1" smtClean="0">
                <a:solidFill>
                  <a:schemeClr val="tx1"/>
                </a:solidFill>
              </a:rPr>
              <a:t>campuran</a:t>
            </a:r>
            <a:r>
              <a:rPr lang="id-ID" b="1" dirty="0" smtClean="0">
                <a:solidFill>
                  <a:schemeClr val="tx1"/>
                </a:solidFill>
              </a:rPr>
              <a:t> </a:t>
            </a:r>
            <a:r>
              <a:rPr lang="nl-NL" b="1" dirty="0" smtClean="0">
                <a:solidFill>
                  <a:schemeClr val="tx1"/>
                </a:solidFill>
              </a:rPr>
              <a:t>homogen </a:t>
            </a:r>
            <a:r>
              <a:rPr lang="nl-NL" dirty="0">
                <a:solidFill>
                  <a:schemeClr val="tx1"/>
                </a:solidFill>
              </a:rPr>
              <a:t>dan </a:t>
            </a:r>
            <a:r>
              <a:rPr lang="nl-NL" b="1" dirty="0">
                <a:solidFill>
                  <a:schemeClr val="tx1"/>
                </a:solidFill>
              </a:rPr>
              <a:t>campuran heterogen</a:t>
            </a:r>
            <a:r>
              <a:rPr lang="nl-NL" dirty="0">
                <a:solidFill>
                  <a:schemeClr val="tx1"/>
                </a:solidFill>
              </a:rPr>
              <a:t>. </a:t>
            </a:r>
            <a:endParaRPr lang="id-ID" dirty="0" smtClean="0">
              <a:solidFill>
                <a:schemeClr val="tx1"/>
              </a:solidFill>
            </a:endParaRPr>
          </a:p>
          <a:p>
            <a:r>
              <a:rPr lang="nl-NL" dirty="0" smtClean="0">
                <a:solidFill>
                  <a:schemeClr val="tx1"/>
                </a:solidFill>
              </a:rPr>
              <a:t>Campuran </a:t>
            </a:r>
            <a:r>
              <a:rPr lang="nl-NL" dirty="0">
                <a:solidFill>
                  <a:schemeClr val="tx1"/>
                </a:solidFill>
              </a:rPr>
              <a:t>homogen </a:t>
            </a:r>
            <a:r>
              <a:rPr lang="nl-NL" dirty="0" smtClean="0">
                <a:solidFill>
                  <a:schemeClr val="tx1"/>
                </a:solidFill>
              </a:rPr>
              <a:t>adalah</a:t>
            </a:r>
            <a:r>
              <a:rPr lang="id-ID" dirty="0" smtClean="0">
                <a:solidFill>
                  <a:schemeClr val="tx1"/>
                </a:solidFill>
              </a:rPr>
              <a:t> suatu </a:t>
            </a:r>
            <a:r>
              <a:rPr lang="id-ID" dirty="0">
                <a:solidFill>
                  <a:schemeClr val="tx1"/>
                </a:solidFill>
              </a:rPr>
              <a:t>campuran yang terdiri dari 2 zat atau lebih dalam fase </a:t>
            </a:r>
            <a:r>
              <a:rPr lang="id-ID" dirty="0" smtClean="0">
                <a:solidFill>
                  <a:schemeClr val="tx1"/>
                </a:solidFill>
              </a:rPr>
              <a:t>yang </a:t>
            </a:r>
            <a:r>
              <a:rPr lang="pt-BR" dirty="0" smtClean="0">
                <a:solidFill>
                  <a:schemeClr val="tx1"/>
                </a:solidFill>
              </a:rPr>
              <a:t>sama</a:t>
            </a:r>
            <a:r>
              <a:rPr lang="pt-BR" dirty="0">
                <a:solidFill>
                  <a:schemeClr val="tx1"/>
                </a:solidFill>
              </a:rPr>
              <a:t>. Sebagai contoh: air gula, air garam, dan udara. </a:t>
            </a:r>
            <a:endParaRPr lang="id-ID" dirty="0" smtClean="0">
              <a:solidFill>
                <a:schemeClr val="tx1"/>
              </a:solidFill>
            </a:endParaRPr>
          </a:p>
          <a:p>
            <a:r>
              <a:rPr lang="pt-BR" dirty="0" smtClean="0">
                <a:solidFill>
                  <a:schemeClr val="tx1"/>
                </a:solidFill>
              </a:rPr>
              <a:t>Campuran</a:t>
            </a:r>
            <a:r>
              <a:rPr lang="id-ID" dirty="0" smtClean="0">
                <a:solidFill>
                  <a:schemeClr val="tx1"/>
                </a:solidFill>
              </a:rPr>
              <a:t> heterogen </a:t>
            </a:r>
            <a:r>
              <a:rPr lang="id-ID" dirty="0">
                <a:solidFill>
                  <a:schemeClr val="tx1"/>
                </a:solidFill>
              </a:rPr>
              <a:t>adalah suatu campuran yang terdiri dari dua zat </a:t>
            </a:r>
            <a:r>
              <a:rPr lang="id-ID" dirty="0" smtClean="0">
                <a:solidFill>
                  <a:schemeClr val="tx1"/>
                </a:solidFill>
              </a:rPr>
              <a:t>atau lebih </a:t>
            </a:r>
            <a:r>
              <a:rPr lang="id-ID" dirty="0">
                <a:solidFill>
                  <a:schemeClr val="tx1"/>
                </a:solidFill>
              </a:rPr>
              <a:t>yang memiliki fasa yang berbeda, contohnya tanah </a:t>
            </a:r>
            <a:r>
              <a:rPr lang="id-ID" dirty="0" smtClean="0">
                <a:solidFill>
                  <a:schemeClr val="tx1"/>
                </a:solidFill>
              </a:rPr>
              <a:t>dan </a:t>
            </a:r>
            <a:r>
              <a:rPr lang="fr-FR" dirty="0" err="1" smtClean="0">
                <a:solidFill>
                  <a:schemeClr val="tx1"/>
                </a:solidFill>
              </a:rPr>
              <a:t>lumpur</a:t>
            </a:r>
            <a:r>
              <a:rPr lang="fr-FR" dirty="0">
                <a:solidFill>
                  <a:schemeClr val="tx1"/>
                </a:solidFill>
              </a:rPr>
              <a:t>, </a:t>
            </a:r>
            <a:r>
              <a:rPr lang="fr-FR" dirty="0" err="1">
                <a:solidFill>
                  <a:schemeClr val="tx1"/>
                </a:solidFill>
              </a:rPr>
              <a:t>atau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contoh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lain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yaitu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pasir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dimasukkan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ke</a:t>
            </a:r>
            <a:r>
              <a:rPr lang="fr-FR" dirty="0">
                <a:solidFill>
                  <a:schemeClr val="tx1"/>
                </a:solidFill>
              </a:rPr>
              <a:t> </a:t>
            </a:r>
            <a:r>
              <a:rPr lang="fr-FR" dirty="0" err="1">
                <a:solidFill>
                  <a:schemeClr val="tx1"/>
                </a:solidFill>
              </a:rPr>
              <a:t>dalam</a:t>
            </a:r>
            <a:r>
              <a:rPr lang="fr-FR" dirty="0">
                <a:solidFill>
                  <a:schemeClr val="tx1"/>
                </a:solidFill>
              </a:rPr>
              <a:t> air.</a:t>
            </a:r>
            <a:endParaRPr lang="id-ID" dirty="0">
              <a:solidFill>
                <a:schemeClr val="tx1"/>
              </a:solidFill>
            </a:endParaRPr>
          </a:p>
          <a:p>
            <a:endParaRPr lang="id-ID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779986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66</TotalTime>
  <Words>1160</Words>
  <Application>Microsoft Office PowerPoint</Application>
  <PresentationFormat>Widescreen</PresentationFormat>
  <Paragraphs>70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Century Gothic</vt:lpstr>
      <vt:lpstr>Wingdings 3</vt:lpstr>
      <vt:lpstr>Slice</vt:lpstr>
      <vt:lpstr>Materi dan perubahannya</vt:lpstr>
      <vt:lpstr>Materi atau benda</vt:lpstr>
      <vt:lpstr>Sifat-sifat materi</vt:lpstr>
      <vt:lpstr>Wujud materi atau zat</vt:lpstr>
      <vt:lpstr>Contoh visualisasi partikel padat, cair dan gas</vt:lpstr>
      <vt:lpstr>Zat-zat penyusun materi</vt:lpstr>
      <vt:lpstr>Contoh perbedaan unsur dan senyawa</vt:lpstr>
      <vt:lpstr>Pengertian Senyawa</vt:lpstr>
      <vt:lpstr>Pengertian zat campuran dan macamnya</vt:lpstr>
      <vt:lpstr>Perubahan materi atau benda</vt:lpstr>
      <vt:lpstr>Perubahan fisika</vt:lpstr>
      <vt:lpstr>PowerPoint Presentation</vt:lpstr>
      <vt:lpstr>Perubahan kimia</vt:lpstr>
      <vt:lpstr>Contoh perubahan kimia dalam kehidupan sehari-hari</vt:lpstr>
      <vt:lpstr>Lanjutan...</vt:lpstr>
      <vt:lpstr>Faktor-faktor penyebab perubahan benda</vt:lpstr>
      <vt:lpstr>pelapukan</vt:lpstr>
      <vt:lpstr>Perkaratan (Korosi)</vt:lpstr>
      <vt:lpstr>pembusukan</vt:lpstr>
      <vt:lpstr>Terimakasih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 dan perubahannya</dc:title>
  <dc:creator>asus</dc:creator>
  <cp:lastModifiedBy>asus</cp:lastModifiedBy>
  <cp:revision>9</cp:revision>
  <dcterms:created xsi:type="dcterms:W3CDTF">2018-10-31T01:13:30Z</dcterms:created>
  <dcterms:modified xsi:type="dcterms:W3CDTF">2018-10-31T04:18:34Z</dcterms:modified>
</cp:coreProperties>
</file>