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5" d="100"/>
          <a:sy n="75" d="100"/>
        </p:scale>
        <p:origin x="1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382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84173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198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3098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11773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760576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35744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06724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82457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70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140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50519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8804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98184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870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120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93409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13B398A-94CC-45E3-B9B2-07F616718D5E}" type="datetimeFigureOut">
              <a:rPr lang="id-ID" smtClean="0"/>
              <a:t>08/11/2018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ACF9D-CB7D-42FC-B422-63782374AA7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086984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unitedscience.files.wordpress.com/2011/12/jangka-sorong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nitedscience.files.wordpress.com/2011/12/mikrometer-sekrup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-88900"/>
            <a:ext cx="8825658" cy="3329581"/>
          </a:xfrm>
        </p:spPr>
        <p:txBody>
          <a:bodyPr/>
          <a:lstStyle/>
          <a:p>
            <a:pPr algn="ctr"/>
            <a:r>
              <a:rPr lang="id-ID" dirty="0" smtClean="0"/>
              <a:t>Besaran &amp; Pengukuran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3431180"/>
            <a:ext cx="8825658" cy="861420"/>
          </a:xfrm>
        </p:spPr>
        <p:txBody>
          <a:bodyPr/>
          <a:lstStyle/>
          <a:p>
            <a:pPr algn="ctr"/>
            <a:r>
              <a:rPr lang="id-ID" dirty="0" smtClean="0"/>
              <a:t>Taufik alam huda, s.pd.,m.pd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23581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Mistar / Penggaris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152983"/>
            <a:ext cx="8946541" cy="5184317"/>
          </a:xfrm>
        </p:spPr>
        <p:txBody>
          <a:bodyPr>
            <a:noAutofit/>
          </a:bodyPr>
          <a:lstStyle/>
          <a:p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umumnya</a:t>
            </a:r>
            <a:r>
              <a:rPr lang="en-US" dirty="0"/>
              <a:t> </a:t>
            </a:r>
            <a:r>
              <a:rPr lang="en-US" dirty="0" err="1"/>
              <a:t>mistar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ukur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2 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terkecil</a:t>
            </a:r>
            <a:r>
              <a:rPr lang="en-US" dirty="0"/>
              <a:t>.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sentimeter</a:t>
            </a:r>
            <a:r>
              <a:rPr lang="en-US" dirty="0"/>
              <a:t> (cm)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terkecil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milimeter</a:t>
            </a:r>
            <a:r>
              <a:rPr lang="en-US" dirty="0"/>
              <a:t> (mm). </a:t>
            </a:r>
            <a:endParaRPr lang="id-ID" dirty="0" smtClean="0"/>
          </a:p>
          <a:p>
            <a:r>
              <a:rPr lang="en-US" dirty="0" err="1" smtClean="0"/>
              <a:t>Skala</a:t>
            </a:r>
            <a:r>
              <a:rPr lang="en-US" dirty="0" smtClean="0"/>
              <a:t> </a:t>
            </a:r>
            <a:r>
              <a:rPr lang="en-US" dirty="0" err="1"/>
              <a:t>terkecil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mistar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1 </a:t>
            </a:r>
            <a:r>
              <a:rPr lang="en-US" dirty="0" err="1"/>
              <a:t>milimeter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antar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1 </a:t>
            </a:r>
            <a:r>
              <a:rPr lang="en-US" dirty="0" err="1"/>
              <a:t>sentimeter</a:t>
            </a:r>
            <a:r>
              <a:rPr lang="en-US" dirty="0" smtClean="0"/>
              <a:t>.</a:t>
            </a:r>
            <a:r>
              <a:rPr lang="id-ID" dirty="0" smtClean="0"/>
              <a:t> </a:t>
            </a:r>
          </a:p>
          <a:p>
            <a:r>
              <a:rPr lang="en-US" dirty="0" err="1" smtClean="0"/>
              <a:t>Diantara</a:t>
            </a:r>
            <a:r>
              <a:rPr lang="en-US" dirty="0" smtClean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terdapat</a:t>
            </a:r>
            <a:r>
              <a:rPr lang="en-US" dirty="0"/>
              <a:t> 10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terkecil</a:t>
            </a:r>
            <a:r>
              <a:rPr lang="en-US" dirty="0"/>
              <a:t> 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terkecil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1/10 cm = 0,1 cm </a:t>
            </a:r>
            <a:r>
              <a:rPr lang="en-US" dirty="0" err="1"/>
              <a:t>atau</a:t>
            </a:r>
            <a:r>
              <a:rPr lang="en-US" dirty="0"/>
              <a:t> 1 mm. </a:t>
            </a:r>
            <a:endParaRPr lang="id-ID" dirty="0" smtClean="0"/>
          </a:p>
          <a:p>
            <a:r>
              <a:rPr lang="en-US" dirty="0" err="1" smtClean="0"/>
              <a:t>Mistar</a:t>
            </a:r>
            <a:r>
              <a:rPr lang="en-US" dirty="0" smtClean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ketelitian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ketidakpastian</a:t>
            </a:r>
            <a:r>
              <a:rPr lang="en-US" dirty="0"/>
              <a:t> </a:t>
            </a:r>
            <a:r>
              <a:rPr lang="en-US" dirty="0" err="1"/>
              <a:t>pengukuran</a:t>
            </a:r>
            <a:r>
              <a:rPr lang="en-US" dirty="0"/>
              <a:t> </a:t>
            </a:r>
            <a:r>
              <a:rPr lang="en-US" dirty="0" err="1"/>
              <a:t>sebesar</a:t>
            </a:r>
            <a:r>
              <a:rPr lang="en-US" dirty="0"/>
              <a:t> 0,5 mm </a:t>
            </a:r>
            <a:r>
              <a:rPr lang="en-US" dirty="0" err="1"/>
              <a:t>atau</a:t>
            </a:r>
            <a:r>
              <a:rPr lang="en-US" dirty="0"/>
              <a:t> 0,05 cm, </a:t>
            </a:r>
            <a:r>
              <a:rPr lang="en-US" dirty="0" err="1"/>
              <a:t>yakni</a:t>
            </a:r>
            <a:r>
              <a:rPr lang="en-US" dirty="0"/>
              <a:t> </a:t>
            </a:r>
            <a:r>
              <a:rPr lang="en-US" dirty="0" err="1"/>
              <a:t>setengah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terkecilnya</a:t>
            </a:r>
            <a:r>
              <a:rPr lang="en-US" dirty="0"/>
              <a:t>.</a:t>
            </a:r>
            <a:r>
              <a:rPr lang="id-ID" dirty="0"/>
              <a:t> </a:t>
            </a:r>
            <a:endParaRPr lang="id-ID" dirty="0" smtClean="0"/>
          </a:p>
          <a:p>
            <a:r>
              <a:rPr lang="id-ID" dirty="0" smtClean="0"/>
              <a:t>Penggaris </a:t>
            </a:r>
            <a:r>
              <a:rPr lang="id-ID" dirty="0"/>
              <a:t>atau mistar berbagai macam jenisnya, seperti penggaris yang berbentuk lurus, berbentuk segitiga yang terbuat dari plastik atau logam, mistar tukang kayu, dan penggaris berbentuk pita (meteran pita).</a:t>
            </a:r>
          </a:p>
        </p:txBody>
      </p:sp>
    </p:spTree>
    <p:extLst>
      <p:ext uri="{BB962C8B-B14F-4D97-AF65-F5344CB8AC3E}">
        <p14:creationId xmlns:p14="http://schemas.microsoft.com/office/powerpoint/2010/main" val="747557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Jangka Sorong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3556000"/>
            <a:ext cx="10593389" cy="2692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sorong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ukur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 yang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,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nonius</a:t>
            </a:r>
            <a:r>
              <a:rPr lang="en-US" dirty="0"/>
              <a:t>, </a:t>
            </a:r>
            <a:r>
              <a:rPr lang="en-US" dirty="0" err="1"/>
              <a:t>rahang</a:t>
            </a:r>
            <a:r>
              <a:rPr lang="en-US" dirty="0"/>
              <a:t> </a:t>
            </a:r>
            <a:r>
              <a:rPr lang="en-US" dirty="0" err="1"/>
              <a:t>pengatur</a:t>
            </a:r>
            <a:r>
              <a:rPr lang="en-US" dirty="0"/>
              <a:t> </a:t>
            </a:r>
            <a:r>
              <a:rPr lang="en-US" dirty="0" err="1"/>
              <a:t>garis</a:t>
            </a:r>
            <a:r>
              <a:rPr lang="en-US" dirty="0"/>
              <a:t> </a:t>
            </a:r>
            <a:r>
              <a:rPr lang="en-US" dirty="0" err="1"/>
              <a:t>tengah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, </a:t>
            </a:r>
            <a:r>
              <a:rPr lang="en-US" dirty="0" err="1"/>
              <a:t>garis</a:t>
            </a:r>
            <a:r>
              <a:rPr lang="en-US" dirty="0"/>
              <a:t> </a:t>
            </a:r>
            <a:r>
              <a:rPr lang="en-US" dirty="0" err="1"/>
              <a:t>pengatur</a:t>
            </a:r>
            <a:r>
              <a:rPr lang="en-US" dirty="0"/>
              <a:t> </a:t>
            </a:r>
            <a:r>
              <a:rPr lang="en-US" dirty="0" err="1"/>
              <a:t>rahang</a:t>
            </a:r>
            <a:r>
              <a:rPr lang="en-US" dirty="0"/>
              <a:t> </a:t>
            </a:r>
            <a:r>
              <a:rPr lang="en-US" dirty="0" err="1"/>
              <a:t>tengah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pengukur</a:t>
            </a:r>
            <a:r>
              <a:rPr lang="en-US" dirty="0"/>
              <a:t> </a:t>
            </a:r>
            <a:r>
              <a:rPr lang="en-US" dirty="0" err="1"/>
              <a:t>kedalaman.Rahang</a:t>
            </a:r>
            <a:r>
              <a:rPr lang="en-US" dirty="0"/>
              <a:t> </a:t>
            </a:r>
            <a:r>
              <a:rPr lang="en-US" dirty="0" err="1"/>
              <a:t>Pengukuran</a:t>
            </a:r>
            <a:r>
              <a:rPr lang="en-US" dirty="0"/>
              <a:t>, </a:t>
            </a:r>
            <a:r>
              <a:rPr lang="en-US" dirty="0" err="1"/>
              <a:t>Besaran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Satuan</a:t>
            </a:r>
            <a:r>
              <a:rPr lang="en-US" dirty="0"/>
              <a:t>. </a:t>
            </a:r>
            <a:endParaRPr lang="id-ID" dirty="0" smtClean="0"/>
          </a:p>
          <a:p>
            <a:pPr marL="0" indent="0">
              <a:buNone/>
            </a:pPr>
            <a:r>
              <a:rPr lang="en-US" dirty="0" err="1" smtClean="0"/>
              <a:t>Rahang</a:t>
            </a:r>
            <a:r>
              <a:rPr lang="en-US" dirty="0" smtClean="0"/>
              <a:t> </a:t>
            </a:r>
            <a:r>
              <a:rPr lang="en-US" dirty="0" err="1"/>
              <a:t>pengatur</a:t>
            </a:r>
            <a:r>
              <a:rPr lang="en-US" dirty="0"/>
              <a:t> </a:t>
            </a:r>
            <a:r>
              <a:rPr lang="en-US" dirty="0" err="1"/>
              <a:t>garis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mengukur</a:t>
            </a:r>
            <a:r>
              <a:rPr lang="en-US" dirty="0"/>
              <a:t> diameter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benda.Adapun</a:t>
            </a:r>
            <a:r>
              <a:rPr lang="en-US" dirty="0"/>
              <a:t> </a:t>
            </a:r>
            <a:r>
              <a:rPr lang="en-US" dirty="0" err="1"/>
              <a:t>rahang</a:t>
            </a:r>
            <a:r>
              <a:rPr lang="en-US" dirty="0"/>
              <a:t> </a:t>
            </a:r>
            <a:r>
              <a:rPr lang="en-US" dirty="0" err="1"/>
              <a:t>pengatur</a:t>
            </a:r>
            <a:r>
              <a:rPr lang="en-US" dirty="0"/>
              <a:t> </a:t>
            </a:r>
            <a:r>
              <a:rPr lang="en-US" dirty="0" err="1"/>
              <a:t>garis</a:t>
            </a:r>
            <a:r>
              <a:rPr lang="en-US" dirty="0"/>
              <a:t> </a:t>
            </a:r>
            <a:r>
              <a:rPr lang="en-US" dirty="0" err="1"/>
              <a:t>tengah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mengukur</a:t>
            </a:r>
            <a:r>
              <a:rPr lang="en-US" dirty="0"/>
              <a:t> diameter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err="1"/>
              <a:t>sebuah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. </a:t>
            </a:r>
            <a:r>
              <a:rPr lang="en-US" dirty="0" err="1"/>
              <a:t>Jngka</a:t>
            </a:r>
            <a:r>
              <a:rPr lang="en-US" dirty="0"/>
              <a:t> </a:t>
            </a:r>
            <a:r>
              <a:rPr lang="en-US" dirty="0" err="1"/>
              <a:t>sorong</a:t>
            </a:r>
            <a:r>
              <a:rPr lang="en-US" dirty="0"/>
              <a:t>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batas</a:t>
            </a:r>
            <a:r>
              <a:rPr lang="en-US" dirty="0"/>
              <a:t> </a:t>
            </a:r>
            <a:r>
              <a:rPr lang="en-US" dirty="0" err="1"/>
              <a:t>ukur</a:t>
            </a:r>
            <a:r>
              <a:rPr lang="en-US" dirty="0"/>
              <a:t> 10 cm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ketelitian</a:t>
            </a:r>
            <a:r>
              <a:rPr lang="en-US" dirty="0"/>
              <a:t> 0,1 mm </a:t>
            </a:r>
            <a:r>
              <a:rPr lang="en-US" dirty="0" err="1"/>
              <a:t>atau</a:t>
            </a:r>
            <a:r>
              <a:rPr lang="en-US" dirty="0"/>
              <a:t> 0,01 cm.</a:t>
            </a:r>
            <a:endParaRPr lang="id-ID" dirty="0"/>
          </a:p>
          <a:p>
            <a:endParaRPr lang="id-ID" dirty="0"/>
          </a:p>
        </p:txBody>
      </p:sp>
      <p:pic>
        <p:nvPicPr>
          <p:cNvPr id="4" name="Picture 3" descr="Jangka Soron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572" y="1259347"/>
            <a:ext cx="6183128" cy="21950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4036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Mikrometer Sekrup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6493" y="3771900"/>
            <a:ext cx="10427307" cy="2476499"/>
          </a:xfrm>
        </p:spPr>
        <p:txBody>
          <a:bodyPr>
            <a:noAutofit/>
          </a:bodyPr>
          <a:lstStyle/>
          <a:p>
            <a:r>
              <a:rPr lang="en-US" sz="2400" dirty="0" err="1"/>
              <a:t>Bagian-bagian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mikrometer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rahang</a:t>
            </a:r>
            <a:r>
              <a:rPr lang="en-US" sz="2400" dirty="0"/>
              <a:t> </a:t>
            </a:r>
            <a:r>
              <a:rPr lang="en-US" sz="2400" dirty="0" err="1"/>
              <a:t>putar</a:t>
            </a:r>
            <a:r>
              <a:rPr lang="en-US" sz="2400" dirty="0"/>
              <a:t>, </a:t>
            </a:r>
            <a:r>
              <a:rPr lang="en-US" sz="2400" dirty="0" err="1"/>
              <a:t>skala</a:t>
            </a:r>
            <a:r>
              <a:rPr lang="en-US" sz="2400" dirty="0"/>
              <a:t> </a:t>
            </a:r>
            <a:r>
              <a:rPr lang="en-US" sz="2400" dirty="0" err="1"/>
              <a:t>utama</a:t>
            </a:r>
            <a:r>
              <a:rPr lang="en-US" sz="2400" dirty="0"/>
              <a:t>, </a:t>
            </a:r>
            <a:r>
              <a:rPr lang="en-US" sz="2400" dirty="0" err="1"/>
              <a:t>skala</a:t>
            </a:r>
            <a:r>
              <a:rPr lang="en-US" sz="2400" dirty="0"/>
              <a:t> </a:t>
            </a:r>
            <a:r>
              <a:rPr lang="en-US" sz="2400" dirty="0" err="1"/>
              <a:t>putar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silinder</a:t>
            </a:r>
            <a:r>
              <a:rPr lang="en-US" sz="2400" dirty="0"/>
              <a:t> </a:t>
            </a:r>
            <a:r>
              <a:rPr lang="en-US" sz="2400" dirty="0" err="1"/>
              <a:t>bergerigi</a:t>
            </a:r>
            <a:r>
              <a:rPr lang="en-US" sz="2400" dirty="0"/>
              <a:t>. </a:t>
            </a:r>
            <a:endParaRPr lang="id-ID" sz="2400" dirty="0" smtClean="0"/>
          </a:p>
          <a:p>
            <a:r>
              <a:rPr lang="en-US" sz="2400" dirty="0" err="1" smtClean="0"/>
              <a:t>Mikrometer</a:t>
            </a:r>
            <a:r>
              <a:rPr lang="en-US" sz="2400" dirty="0" smtClean="0"/>
              <a:t> </a:t>
            </a:r>
            <a:r>
              <a:rPr lang="en-US" sz="2400" dirty="0" err="1"/>
              <a:t>sekrup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ketelitian</a:t>
            </a:r>
            <a:r>
              <a:rPr lang="en-US" sz="2400" dirty="0"/>
              <a:t> 0,01 mm </a:t>
            </a:r>
            <a:r>
              <a:rPr lang="en-US" sz="2400" dirty="0" err="1"/>
              <a:t>atau</a:t>
            </a:r>
            <a:r>
              <a:rPr lang="en-US" sz="2400" dirty="0"/>
              <a:t> 0,001 cm. </a:t>
            </a:r>
            <a:r>
              <a:rPr lang="en-US" sz="2400" dirty="0" err="1"/>
              <a:t>Mikrometer</a:t>
            </a:r>
            <a:r>
              <a:rPr lang="en-US" sz="2400" dirty="0"/>
              <a:t> </a:t>
            </a:r>
            <a:r>
              <a:rPr lang="en-US" sz="2400" dirty="0" err="1"/>
              <a:t>sekrup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digunakan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mengukur</a:t>
            </a:r>
            <a:r>
              <a:rPr lang="en-US" sz="2400" dirty="0"/>
              <a:t> </a:t>
            </a:r>
            <a:r>
              <a:rPr lang="en-US" sz="2400" dirty="0" err="1"/>
              <a:t>benda</a:t>
            </a:r>
            <a:r>
              <a:rPr lang="en-US" sz="2400" dirty="0"/>
              <a:t> yang </a:t>
            </a:r>
            <a:r>
              <a:rPr lang="en-US" sz="2400" dirty="0" err="1"/>
              <a:t>mempunyai</a:t>
            </a:r>
            <a:r>
              <a:rPr lang="en-US" sz="2400" dirty="0"/>
              <a:t> </a:t>
            </a:r>
            <a:r>
              <a:rPr lang="en-US" sz="2400" dirty="0" err="1"/>
              <a:t>ukuran</a:t>
            </a:r>
            <a:r>
              <a:rPr lang="en-US" sz="2400" dirty="0"/>
              <a:t> </a:t>
            </a:r>
            <a:r>
              <a:rPr lang="en-US" sz="2400" dirty="0" err="1"/>
              <a:t>kecil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tipis, 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mengukur</a:t>
            </a:r>
            <a:r>
              <a:rPr lang="en-US" sz="2400" dirty="0"/>
              <a:t>  </a:t>
            </a:r>
            <a:r>
              <a:rPr lang="en-US" sz="2400" dirty="0" err="1"/>
              <a:t>ketebalan</a:t>
            </a:r>
            <a:r>
              <a:rPr lang="en-US" sz="2400" dirty="0"/>
              <a:t> plat, diameter </a:t>
            </a:r>
            <a:r>
              <a:rPr lang="en-US" sz="2400" dirty="0" err="1"/>
              <a:t>kawat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onderdil</a:t>
            </a:r>
            <a:r>
              <a:rPr lang="en-US" sz="2400" dirty="0"/>
              <a:t> </a:t>
            </a:r>
            <a:r>
              <a:rPr lang="en-US" sz="2400" dirty="0" err="1"/>
              <a:t>kendaraan</a:t>
            </a:r>
            <a:r>
              <a:rPr lang="en-US" sz="2400" dirty="0"/>
              <a:t> yang </a:t>
            </a:r>
            <a:r>
              <a:rPr lang="en-US" sz="2400" dirty="0" err="1"/>
              <a:t>berukuran</a:t>
            </a:r>
            <a:r>
              <a:rPr lang="en-US" sz="2400" dirty="0"/>
              <a:t> </a:t>
            </a:r>
            <a:r>
              <a:rPr lang="en-US" sz="2400" dirty="0" err="1"/>
              <a:t>kecil</a:t>
            </a:r>
            <a:r>
              <a:rPr lang="en-US" sz="2400" dirty="0" smtClean="0"/>
              <a:t>.</a:t>
            </a:r>
            <a:endParaRPr lang="id-ID" sz="2400" dirty="0"/>
          </a:p>
        </p:txBody>
      </p:sp>
      <p:pic>
        <p:nvPicPr>
          <p:cNvPr id="4" name="Picture 3" descr="Mikrometer Sekrup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850" y="1319212"/>
            <a:ext cx="6635750" cy="24526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8856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Pengukuran Massa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913" y="1583018"/>
            <a:ext cx="6199188" cy="419548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Timbangan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mengukur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. </a:t>
            </a:r>
            <a:r>
              <a:rPr lang="en-US" dirty="0" err="1"/>
              <a:t>Prinsip</a:t>
            </a:r>
            <a:r>
              <a:rPr lang="en-US" dirty="0"/>
              <a:t> </a:t>
            </a:r>
            <a:r>
              <a:rPr lang="en-US" dirty="0" err="1"/>
              <a:t>kerjanya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keseimbangan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 </a:t>
            </a:r>
            <a:r>
              <a:rPr lang="en-US" dirty="0" err="1"/>
              <a:t>lengan</a:t>
            </a:r>
            <a:r>
              <a:rPr lang="en-US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keseimbangan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yang </a:t>
            </a:r>
            <a:r>
              <a:rPr lang="en-US" dirty="0" err="1"/>
              <a:t>diukur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timbangan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.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dunia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neraca</a:t>
            </a:r>
            <a:r>
              <a:rPr lang="en-US" dirty="0"/>
              <a:t> </a:t>
            </a:r>
            <a:r>
              <a:rPr lang="en-US" dirty="0" err="1"/>
              <a:t>O’Hauss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lengan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lengan</a:t>
            </a:r>
            <a:r>
              <a:rPr lang="en-US" dirty="0"/>
              <a:t>.</a:t>
            </a:r>
            <a:endParaRPr lang="id-ID" dirty="0"/>
          </a:p>
          <a:p>
            <a:pPr marL="0" indent="0">
              <a:buNone/>
            </a:pPr>
            <a:r>
              <a:rPr lang="en-US" dirty="0" err="1"/>
              <a:t>Bagian</a:t>
            </a:r>
            <a:r>
              <a:rPr lang="en-US" dirty="0"/>
              <a:t> –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neraca</a:t>
            </a:r>
            <a:r>
              <a:rPr lang="en-US" dirty="0"/>
              <a:t> </a:t>
            </a:r>
            <a:r>
              <a:rPr lang="en-US" dirty="0" err="1"/>
              <a:t>O’Hauss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lengan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 smtClean="0"/>
              <a:t>beriku</a:t>
            </a:r>
            <a:r>
              <a:rPr lang="id-ID" dirty="0" smtClean="0"/>
              <a:t>t</a:t>
            </a:r>
            <a:r>
              <a:rPr lang="en-US" dirty="0" smtClean="0"/>
              <a:t>:</a:t>
            </a:r>
            <a:endParaRPr lang="id-ID" dirty="0"/>
          </a:p>
          <a:p>
            <a:pPr lvl="0"/>
            <a:r>
              <a:rPr lang="en-US" dirty="0" err="1"/>
              <a:t>Lengan</a:t>
            </a:r>
            <a:r>
              <a:rPr lang="en-US" dirty="0"/>
              <a:t> </a:t>
            </a:r>
            <a:r>
              <a:rPr lang="en-US" dirty="0" err="1"/>
              <a:t>depan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0 -10 g,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tiap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bernilai</a:t>
            </a:r>
            <a:r>
              <a:rPr lang="en-US" dirty="0"/>
              <a:t> 1 g</a:t>
            </a:r>
            <a:endParaRPr lang="id-ID" dirty="0"/>
          </a:p>
          <a:p>
            <a:pPr lvl="0"/>
            <a:r>
              <a:rPr lang="en-US" dirty="0" err="1"/>
              <a:t>Lengan</a:t>
            </a:r>
            <a:r>
              <a:rPr lang="en-US" dirty="0"/>
              <a:t> </a:t>
            </a:r>
            <a:r>
              <a:rPr lang="en-US" dirty="0" err="1"/>
              <a:t>tengah</a:t>
            </a:r>
            <a:r>
              <a:rPr lang="en-US" dirty="0"/>
              <a:t> </a:t>
            </a:r>
            <a:r>
              <a:rPr lang="en-US" dirty="0" err="1"/>
              <a:t>berskala</a:t>
            </a:r>
            <a:r>
              <a:rPr lang="en-US" dirty="0"/>
              <a:t> </a:t>
            </a:r>
            <a:r>
              <a:rPr lang="en-US" dirty="0" err="1"/>
              <a:t>mulai</a:t>
            </a:r>
            <a:r>
              <a:rPr lang="en-US" dirty="0"/>
              <a:t> 0 – 500 g, </a:t>
            </a:r>
            <a:r>
              <a:rPr lang="en-US" dirty="0" err="1"/>
              <a:t>tiap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sebesar</a:t>
            </a:r>
            <a:r>
              <a:rPr lang="en-US" dirty="0"/>
              <a:t> 100 g.</a:t>
            </a:r>
            <a:endParaRPr lang="id-ID" dirty="0"/>
          </a:p>
          <a:p>
            <a:pPr lvl="0"/>
            <a:r>
              <a:rPr lang="en-US" dirty="0" err="1"/>
              <a:t>Lengan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</a:t>
            </a:r>
            <a:r>
              <a:rPr lang="en-US" dirty="0" err="1"/>
              <a:t>bernilai</a:t>
            </a:r>
            <a:r>
              <a:rPr lang="en-US" dirty="0"/>
              <a:t> 10 – 100 g, </a:t>
            </a:r>
            <a:r>
              <a:rPr lang="en-US" dirty="0" err="1"/>
              <a:t>tiap</a:t>
            </a:r>
            <a:r>
              <a:rPr lang="en-US" dirty="0"/>
              <a:t> </a:t>
            </a:r>
            <a:r>
              <a:rPr lang="en-US" dirty="0" err="1"/>
              <a:t>skala</a:t>
            </a:r>
            <a:r>
              <a:rPr lang="en-US" dirty="0"/>
              <a:t> 10 g.</a:t>
            </a:r>
            <a:endParaRPr lang="id-ID" dirty="0"/>
          </a:p>
          <a:p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3" y="1583018"/>
            <a:ext cx="4483097" cy="380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1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Alat Ukur Waktu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4483100"/>
            <a:ext cx="8946541" cy="1765299"/>
          </a:xfrm>
        </p:spPr>
        <p:txBody>
          <a:bodyPr/>
          <a:lstStyle/>
          <a:p>
            <a:pPr marL="0" indent="0">
              <a:buNone/>
            </a:pPr>
            <a:r>
              <a:rPr lang="id-ID" dirty="0"/>
              <a:t>Berbagai jenis alat ukur waktu misalnya: jam analog, jam digital, jam dinding, jam atom, jam matahari, dan stopwatch. Dari alat-alat tersebut, stopwatch termasuk alat ukur yang memiliki ketelitian cukup baik, yaitu sampai 0,1 s.</a:t>
            </a:r>
          </a:p>
          <a:p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582" y="1324433"/>
            <a:ext cx="3587750" cy="28223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 b="14509"/>
          <a:stretch/>
        </p:blipFill>
        <p:spPr>
          <a:xfrm>
            <a:off x="1336172" y="1324433"/>
            <a:ext cx="318135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97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Alat Ukur Suhu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602192"/>
            <a:ext cx="6351588" cy="4195481"/>
          </a:xfrm>
        </p:spPr>
        <p:txBody>
          <a:bodyPr>
            <a:normAutofit/>
          </a:bodyPr>
          <a:lstStyle/>
          <a:p>
            <a:r>
              <a:rPr lang="id-ID" sz="2400" dirty="0"/>
              <a:t>Ukuran derajat panas dan dingin suatu benda tersebut dinyatakan dengan besaran suhu. Jadi, suhu adalah suatu besaran untuk menyatakan ukuran derajat panas atau dinginnya suatu benda.</a:t>
            </a:r>
          </a:p>
          <a:p>
            <a:r>
              <a:rPr lang="id-ID" sz="2400" dirty="0" smtClean="0"/>
              <a:t>Jenis Termometer ataupun ukuran dibagi menjadi Celsius, Reamur, Fahrenheit, dan Kelvin.</a:t>
            </a:r>
            <a:endParaRPr lang="id-ID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549" y="1367366"/>
            <a:ext cx="3498851" cy="466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954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Berikut ini adalah penetapan titik tetap pada skala termometer</a:t>
            </a:r>
            <a:r>
              <a:rPr lang="en-US" dirty="0" smtClean="0"/>
              <a:t>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id-ID" b="1" i="1" dirty="0"/>
              <a:t>Termometer Celcius</a:t>
            </a:r>
            <a:endParaRPr lang="id-ID" dirty="0"/>
          </a:p>
          <a:p>
            <a:pPr marL="0" indent="0">
              <a:buNone/>
            </a:pPr>
            <a:r>
              <a:rPr lang="id-ID" dirty="0"/>
              <a:t>Titik tetap bawah diberi angka 0 dan titik tetap atas diberi angka 100. Diantara titik tetap bawah dan titik tetap atas dibagi 10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skala.</a:t>
            </a:r>
          </a:p>
          <a:p>
            <a:pPr marL="0" lvl="0" indent="0">
              <a:buNone/>
            </a:pPr>
            <a:r>
              <a:rPr lang="id-ID" b="1" i="1" dirty="0"/>
              <a:t>Termometer Reaumur</a:t>
            </a:r>
            <a:endParaRPr lang="id-ID" dirty="0"/>
          </a:p>
          <a:p>
            <a:pPr marL="0" indent="0">
              <a:buNone/>
            </a:pPr>
            <a:r>
              <a:rPr lang="id-ID" dirty="0"/>
              <a:t>Titik tetap bawah diberi angka 0 dan titik tetap atas diberi angka 80. Di antara titik tetap bawah dan titik tetap atas dibagi menjadi 80 skala.</a:t>
            </a:r>
          </a:p>
          <a:p>
            <a:pPr marL="0" lvl="0" indent="0">
              <a:buNone/>
            </a:pPr>
            <a:r>
              <a:rPr lang="id-ID" b="1" i="1" dirty="0"/>
              <a:t>Termometer Fahrenheit</a:t>
            </a:r>
            <a:endParaRPr lang="id-ID" dirty="0"/>
          </a:p>
          <a:p>
            <a:pPr marL="0" indent="0">
              <a:buNone/>
            </a:pPr>
            <a:r>
              <a:rPr lang="id-ID" dirty="0"/>
              <a:t>Titik tetap bawah diberi angka 32 dan titik tetap atas diberi angka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212. Suhu es yang dicampur dengan garam ditetapkan sebagai 0ºF. Di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antara titik tetap bawah dan titik tetap atas  dibagi 180 skala.</a:t>
            </a:r>
          </a:p>
          <a:p>
            <a:pPr marL="0" lvl="0" indent="0">
              <a:buNone/>
            </a:pPr>
            <a:r>
              <a:rPr lang="id-ID" b="1" i="1" dirty="0"/>
              <a:t>Termometer Kelvin</a:t>
            </a:r>
            <a:endParaRPr lang="id-ID" dirty="0"/>
          </a:p>
          <a:p>
            <a:pPr marL="0" indent="0">
              <a:buNone/>
            </a:pPr>
            <a:r>
              <a:rPr lang="id-ID" dirty="0"/>
              <a:t>Pada termometer Kelvin, titik terbawah diberi angka nol. Titik ini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disebut suhu mutlak, yaitu suhu terkecil yang dimiliki benda ketika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energi total partikel benda tersebut nol. Kelvin menetapkan suhu es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melebur dengan angka 273 dan suhu air mendidih dengan angka 373.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Rentang titik tetap bawah dan titik tetap atas termometer Kelvin dibagi</a:t>
            </a:r>
            <a:r>
              <a:rPr lang="en-US" dirty="0"/>
              <a:t/>
            </a:r>
            <a:br>
              <a:rPr lang="en-US" dirty="0"/>
            </a:br>
            <a:r>
              <a:rPr lang="id-ID" dirty="0"/>
              <a:t>100 skala.</a:t>
            </a:r>
          </a:p>
        </p:txBody>
      </p:sp>
    </p:spTree>
    <p:extLst>
      <p:ext uri="{BB962C8B-B14F-4D97-AF65-F5344CB8AC3E}">
        <p14:creationId xmlns:p14="http://schemas.microsoft.com/office/powerpoint/2010/main" val="808371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/>
              <a:t>Perbandingan skala antara temometer Celcius, termometer Reaumur,dan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id-ID" sz="2800" dirty="0"/>
              <a:t>termometer Fahrenheit </a:t>
            </a:r>
            <a:r>
              <a:rPr lang="id-ID" sz="2800" dirty="0" smtClean="0"/>
              <a:t>adalah</a:t>
            </a:r>
            <a:endParaRPr lang="id-ID" sz="2800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853249"/>
            <a:ext cx="3709035" cy="128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46111" y="3136900"/>
            <a:ext cx="9404723" cy="6985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d-ID" sz="2800" dirty="0"/>
              <a:t>Hubungan skala Celcius dan Kelvin </a:t>
            </a:r>
            <a:r>
              <a:rPr lang="id-ID" sz="2800" dirty="0" smtClean="0"/>
              <a:t>adalah</a:t>
            </a:r>
            <a:endParaRPr lang="id-ID" sz="2800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86467" y="3835400"/>
            <a:ext cx="3136900" cy="691199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id-ID" sz="2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 K = tºC + 273 K</a:t>
            </a:r>
            <a:endParaRPr lang="id-ID" sz="2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id-ID" sz="11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136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6311" y="3208618"/>
            <a:ext cx="9404723" cy="1400530"/>
          </a:xfrm>
        </p:spPr>
        <p:txBody>
          <a:bodyPr/>
          <a:lstStyle/>
          <a:p>
            <a:pPr algn="ctr"/>
            <a:r>
              <a:rPr lang="id-ID" dirty="0" smtClean="0"/>
              <a:t>Terimakasih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38595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P</a:t>
            </a:r>
            <a:r>
              <a:rPr lang="id-ID" dirty="0" smtClean="0"/>
              <a:t>engertian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201" y="1532218"/>
            <a:ext cx="8946541" cy="4195481"/>
          </a:xfrm>
        </p:spPr>
        <p:txBody>
          <a:bodyPr>
            <a:normAutofit/>
          </a:bodyPr>
          <a:lstStyle/>
          <a:p>
            <a:r>
              <a:rPr lang="id-ID" sz="4000" dirty="0" smtClean="0"/>
              <a:t>Apa itu besaran ?</a:t>
            </a:r>
          </a:p>
          <a:p>
            <a:r>
              <a:rPr lang="id-ID" sz="4000" dirty="0" smtClean="0"/>
              <a:t>Ada berapa macam besaran itu?</a:t>
            </a:r>
          </a:p>
          <a:p>
            <a:r>
              <a:rPr lang="id-ID" sz="4000" dirty="0" smtClean="0"/>
              <a:t>Apa itu Pengukuran ?</a:t>
            </a:r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2462448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Apa itu Besaran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252818"/>
            <a:ext cx="10528907" cy="51860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d-ID" sz="2400" dirty="0" smtClean="0"/>
              <a:t>Besaran adalah </a:t>
            </a:r>
            <a:r>
              <a:rPr lang="en-US" sz="2400" dirty="0" err="1"/>
              <a:t>segala</a:t>
            </a:r>
            <a:r>
              <a:rPr lang="en-US" sz="2400" dirty="0"/>
              <a:t> </a:t>
            </a:r>
            <a:r>
              <a:rPr lang="en-US" sz="2400" dirty="0" err="1"/>
              <a:t>sesuatu</a:t>
            </a:r>
            <a:r>
              <a:rPr lang="en-US" sz="2400" dirty="0"/>
              <a:t> yang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dinyatakan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angka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mempunyai</a:t>
            </a:r>
            <a:r>
              <a:rPr lang="en-US" sz="2400" dirty="0"/>
              <a:t> </a:t>
            </a:r>
            <a:r>
              <a:rPr lang="en-US" sz="2400" dirty="0" err="1" smtClean="0"/>
              <a:t>satuan</a:t>
            </a:r>
            <a:endParaRPr lang="id-ID" sz="2400" dirty="0" smtClean="0"/>
          </a:p>
          <a:p>
            <a:pPr marL="0" indent="0">
              <a:buNone/>
            </a:pPr>
            <a:r>
              <a:rPr lang="en-US" sz="2400" dirty="0" err="1"/>
              <a:t>Contoh</a:t>
            </a:r>
            <a:r>
              <a:rPr lang="en-US" sz="2400" dirty="0"/>
              <a:t>: </a:t>
            </a:r>
            <a:endParaRPr lang="id-ID" sz="2400" dirty="0"/>
          </a:p>
          <a:p>
            <a:pPr lvl="0"/>
            <a:r>
              <a:rPr lang="en-US" sz="2400" dirty="0" err="1"/>
              <a:t>Panjang</a:t>
            </a:r>
            <a:r>
              <a:rPr lang="en-US" sz="2400" dirty="0"/>
              <a:t> </a:t>
            </a:r>
            <a:r>
              <a:rPr lang="en-US" sz="2400" dirty="0" err="1"/>
              <a:t>meja</a:t>
            </a:r>
            <a:r>
              <a:rPr lang="en-US" sz="2400" dirty="0"/>
              <a:t> </a:t>
            </a:r>
            <a:r>
              <a:rPr lang="en-US" sz="2400" dirty="0" err="1"/>
              <a:t>belajarmu</a:t>
            </a:r>
            <a:r>
              <a:rPr lang="en-US" sz="2400" dirty="0"/>
              <a:t> 125 cm.</a:t>
            </a:r>
            <a:endParaRPr lang="id-ID" sz="2400" dirty="0"/>
          </a:p>
          <a:p>
            <a:pPr lvl="0"/>
            <a:r>
              <a:rPr lang="en-US" sz="2400" dirty="0"/>
              <a:t>Massa </a:t>
            </a:r>
            <a:r>
              <a:rPr lang="en-US" sz="2400" dirty="0" err="1"/>
              <a:t>dirimu</a:t>
            </a:r>
            <a:r>
              <a:rPr lang="en-US" sz="2400" dirty="0"/>
              <a:t> 45 kg</a:t>
            </a:r>
            <a:r>
              <a:rPr lang="en-US" sz="2400" dirty="0" smtClean="0"/>
              <a:t>.</a:t>
            </a:r>
            <a:r>
              <a:rPr lang="id-ID" sz="2400" dirty="0" smtClean="0"/>
              <a:t> (Berat Badan)</a:t>
            </a:r>
            <a:endParaRPr lang="id-ID" sz="2400" dirty="0"/>
          </a:p>
          <a:p>
            <a:pPr lvl="0"/>
            <a:r>
              <a:rPr lang="en-US" sz="2400" dirty="0" err="1"/>
              <a:t>Volum</a:t>
            </a:r>
            <a:r>
              <a:rPr lang="en-US" sz="2400" dirty="0"/>
              <a:t> air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botol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id-ID" sz="2400" dirty="0" smtClean="0"/>
              <a:t>60</a:t>
            </a:r>
            <a:r>
              <a:rPr lang="en-US" sz="2400" dirty="0" smtClean="0"/>
              <a:t>0 </a:t>
            </a:r>
            <a:r>
              <a:rPr lang="en-US" sz="2400" dirty="0"/>
              <a:t>ml.</a:t>
            </a:r>
            <a:endParaRPr lang="id-ID" sz="2400" dirty="0"/>
          </a:p>
          <a:p>
            <a:pPr marL="0" indent="0">
              <a:buNone/>
            </a:pPr>
            <a:r>
              <a:rPr lang="en-US" sz="2400" dirty="0" err="1"/>
              <a:t>Adapun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tiga</a:t>
            </a:r>
            <a:r>
              <a:rPr lang="en-US" sz="2400" dirty="0"/>
              <a:t> </a:t>
            </a:r>
            <a:r>
              <a:rPr lang="en-US" sz="2400" dirty="0" err="1"/>
              <a:t>contoh</a:t>
            </a:r>
            <a:r>
              <a:rPr lang="en-US" sz="2400" dirty="0"/>
              <a:t> </a:t>
            </a:r>
            <a:r>
              <a:rPr lang="en-US" sz="2400" dirty="0" err="1"/>
              <a:t>diatas</a:t>
            </a:r>
            <a:r>
              <a:rPr lang="en-US" sz="2400" dirty="0"/>
              <a:t> </a:t>
            </a:r>
            <a:r>
              <a:rPr lang="en-US" sz="2400" dirty="0" err="1"/>
              <a:t>termasuk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contoh</a:t>
            </a:r>
            <a:r>
              <a:rPr lang="en-US" sz="2400" dirty="0"/>
              <a:t>  </a:t>
            </a: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fisika</a:t>
            </a:r>
            <a:r>
              <a:rPr lang="en-US" sz="2400" dirty="0"/>
              <a:t> yang </a:t>
            </a:r>
            <a:r>
              <a:rPr lang="en-US" sz="2400" dirty="0" err="1"/>
              <a:t>mana</a:t>
            </a:r>
            <a:r>
              <a:rPr lang="en-US" sz="2400" dirty="0"/>
              <a:t>  </a:t>
            </a:r>
            <a:r>
              <a:rPr lang="en-US" sz="2400" dirty="0" err="1"/>
              <a:t>Panjang</a:t>
            </a:r>
            <a:r>
              <a:rPr lang="en-US" sz="2400" dirty="0"/>
              <a:t>, Massa,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Volum</a:t>
            </a:r>
            <a:r>
              <a:rPr lang="en-US" sz="2400" dirty="0"/>
              <a:t> </a:t>
            </a:r>
            <a:r>
              <a:rPr lang="en-US" sz="2400" dirty="0" err="1"/>
              <a:t>termasuk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fisika</a:t>
            </a:r>
            <a:r>
              <a:rPr lang="en-US" sz="2400" dirty="0"/>
              <a:t> </a:t>
            </a:r>
            <a:r>
              <a:rPr lang="en-US" sz="2400" dirty="0" err="1"/>
              <a:t>karena</a:t>
            </a:r>
            <a:r>
              <a:rPr lang="en-US" sz="2400" dirty="0"/>
              <a:t> 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diukur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di </a:t>
            </a:r>
            <a:r>
              <a:rPr lang="en-US" sz="2400" dirty="0" err="1"/>
              <a:t>nyatakan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angka</a:t>
            </a:r>
            <a:r>
              <a:rPr lang="en-US" sz="2400" dirty="0"/>
              <a:t>.</a:t>
            </a:r>
            <a:endParaRPr lang="id-ID" sz="2400" dirty="0"/>
          </a:p>
          <a:p>
            <a:pPr marL="0" indent="0">
              <a:buNone/>
            </a:pPr>
            <a:r>
              <a:rPr lang="en-US" sz="2400" dirty="0" err="1"/>
              <a:t>Berdasarkan</a:t>
            </a:r>
            <a:r>
              <a:rPr lang="en-US" sz="2400" dirty="0"/>
              <a:t> </a:t>
            </a:r>
            <a:r>
              <a:rPr lang="en-US" sz="2400" dirty="0" err="1"/>
              <a:t>contoh</a:t>
            </a:r>
            <a:r>
              <a:rPr lang="en-US" sz="2400" dirty="0"/>
              <a:t> 1 (</a:t>
            </a:r>
            <a:r>
              <a:rPr lang="en-US" sz="2400" dirty="0" err="1"/>
              <a:t>Panjang</a:t>
            </a:r>
            <a:r>
              <a:rPr lang="en-US" sz="2400" dirty="0"/>
              <a:t> </a:t>
            </a:r>
            <a:r>
              <a:rPr lang="en-US" sz="2400" dirty="0" err="1"/>
              <a:t>meja</a:t>
            </a:r>
            <a:r>
              <a:rPr lang="en-US" sz="2400" dirty="0"/>
              <a:t> </a:t>
            </a:r>
            <a:r>
              <a:rPr lang="en-US" sz="2400" dirty="0" err="1"/>
              <a:t>belajarmu</a:t>
            </a:r>
            <a:r>
              <a:rPr lang="en-US" sz="2400" dirty="0"/>
              <a:t> 125 cm), </a:t>
            </a:r>
            <a:r>
              <a:rPr lang="en-US" sz="2400" dirty="0" err="1"/>
              <a:t>disini</a:t>
            </a:r>
            <a:r>
              <a:rPr lang="en-US" sz="2400" dirty="0"/>
              <a:t> </a:t>
            </a:r>
            <a:r>
              <a:rPr lang="en-US" sz="2400" dirty="0" err="1"/>
              <a:t>Panjang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fisika</a:t>
            </a:r>
            <a:r>
              <a:rPr lang="en-US" sz="2400" dirty="0"/>
              <a:t>, </a:t>
            </a:r>
            <a:r>
              <a:rPr lang="en-US" sz="2400" dirty="0" err="1"/>
              <a:t>angka</a:t>
            </a:r>
            <a:r>
              <a:rPr lang="en-US" sz="2400" dirty="0"/>
              <a:t> 125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nilai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cm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satuan</a:t>
            </a:r>
            <a:r>
              <a:rPr lang="en-US" sz="2400" dirty="0"/>
              <a:t>. 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4064510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Besaran dibagi menjadi 2, yaitu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201" y="1519518"/>
            <a:ext cx="8946541" cy="4195481"/>
          </a:xfrm>
        </p:spPr>
        <p:txBody>
          <a:bodyPr/>
          <a:lstStyle/>
          <a:p>
            <a:pPr marL="0" lvl="0" indent="0">
              <a:buNone/>
            </a:pPr>
            <a:r>
              <a:rPr lang="id-ID" sz="3200" dirty="0" smtClean="0"/>
              <a:t>1. </a:t>
            </a:r>
            <a:r>
              <a:rPr lang="en-US" sz="3200" dirty="0" err="1" smtClean="0"/>
              <a:t>Konseptual</a:t>
            </a:r>
            <a:endParaRPr lang="id-ID" sz="3200" dirty="0"/>
          </a:p>
          <a:p>
            <a:pPr marL="901700" lvl="0"/>
            <a:r>
              <a:rPr lang="en-US" sz="3200" dirty="0" err="1"/>
              <a:t>Besaran</a:t>
            </a:r>
            <a:r>
              <a:rPr lang="en-US" sz="3200" dirty="0"/>
              <a:t> </a:t>
            </a:r>
            <a:r>
              <a:rPr lang="en-US" sz="3200" dirty="0" err="1"/>
              <a:t>Pokok</a:t>
            </a:r>
            <a:r>
              <a:rPr lang="en-US" sz="3200" dirty="0"/>
              <a:t> </a:t>
            </a:r>
            <a:endParaRPr lang="id-ID" sz="3200" dirty="0"/>
          </a:p>
          <a:p>
            <a:pPr marL="901700" lvl="0"/>
            <a:r>
              <a:rPr lang="en-US" sz="3200" dirty="0" err="1"/>
              <a:t>Besaran</a:t>
            </a:r>
            <a:r>
              <a:rPr lang="en-US" sz="3200" dirty="0"/>
              <a:t> </a:t>
            </a:r>
            <a:r>
              <a:rPr lang="en-US" sz="3200" dirty="0" err="1"/>
              <a:t>Turunan</a:t>
            </a:r>
            <a:endParaRPr lang="id-ID" sz="3200" dirty="0"/>
          </a:p>
          <a:p>
            <a:pPr marL="0" lvl="0" indent="0">
              <a:buNone/>
            </a:pPr>
            <a:r>
              <a:rPr lang="id-ID" sz="3200" dirty="0" smtClean="0"/>
              <a:t>2. </a:t>
            </a:r>
            <a:r>
              <a:rPr lang="en-US" sz="3200" dirty="0" err="1" smtClean="0"/>
              <a:t>Sistematis</a:t>
            </a:r>
            <a:endParaRPr lang="id-ID" sz="3200" dirty="0"/>
          </a:p>
          <a:p>
            <a:pPr marL="901700" lvl="0"/>
            <a:r>
              <a:rPr lang="en-US" sz="3200" dirty="0" err="1"/>
              <a:t>Besaran</a:t>
            </a:r>
            <a:r>
              <a:rPr lang="en-US" sz="3200" dirty="0"/>
              <a:t> </a:t>
            </a:r>
            <a:r>
              <a:rPr lang="en-US" sz="3200" dirty="0" err="1"/>
              <a:t>Skalar</a:t>
            </a:r>
            <a:endParaRPr lang="id-ID" sz="3200" dirty="0"/>
          </a:p>
          <a:p>
            <a:pPr marL="901700" lvl="0"/>
            <a:r>
              <a:rPr lang="en-US" sz="3200" dirty="0" err="1"/>
              <a:t>Besaran</a:t>
            </a:r>
            <a:r>
              <a:rPr lang="en-US" sz="3200" dirty="0"/>
              <a:t> </a:t>
            </a:r>
            <a:r>
              <a:rPr lang="en-US" sz="3200" dirty="0" err="1"/>
              <a:t>Vektor</a:t>
            </a:r>
            <a:endParaRPr lang="id-ID" sz="3200" dirty="0"/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01759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Besaran Pokok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152983"/>
            <a:ext cx="10503507" cy="15030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pokok</a:t>
            </a:r>
            <a:r>
              <a:rPr lang="en-US" sz="2400" b="1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yang </a:t>
            </a:r>
            <a:r>
              <a:rPr lang="en-US" sz="2400" dirty="0" err="1"/>
              <a:t>satuannya</a:t>
            </a:r>
            <a:r>
              <a:rPr lang="en-US" sz="2400" dirty="0"/>
              <a:t>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 smtClean="0"/>
              <a:t>ditetapka</a:t>
            </a:r>
            <a:r>
              <a:rPr lang="id-ID" sz="2400" dirty="0" smtClean="0"/>
              <a:t>n</a:t>
            </a:r>
            <a:r>
              <a:rPr lang="en-US" sz="2400" dirty="0" smtClean="0"/>
              <a:t> </a:t>
            </a:r>
            <a:r>
              <a:rPr lang="en-US" sz="2400" dirty="0" err="1"/>
              <a:t>terlebih</a:t>
            </a:r>
            <a:r>
              <a:rPr lang="en-US" sz="2400" dirty="0"/>
              <a:t> </a:t>
            </a:r>
            <a:r>
              <a:rPr lang="en-US" sz="2400" dirty="0" err="1"/>
              <a:t>dahulu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diturunkan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lain.</a:t>
            </a:r>
            <a:endParaRPr lang="id-ID" sz="2400" dirty="0"/>
          </a:p>
          <a:p>
            <a:pPr marL="0" indent="0">
              <a:buNone/>
            </a:pP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smtClean="0"/>
              <a:t>SI</a:t>
            </a:r>
            <a:r>
              <a:rPr lang="id-ID" sz="2400" dirty="0" smtClean="0"/>
              <a:t> </a:t>
            </a:r>
            <a:r>
              <a:rPr lang="en-US" sz="2400" dirty="0" smtClean="0"/>
              <a:t>(</a:t>
            </a:r>
            <a:r>
              <a:rPr lang="en-US" sz="2400" dirty="0" err="1"/>
              <a:t>Satuan</a:t>
            </a:r>
            <a:r>
              <a:rPr lang="en-US" sz="2400" dirty="0"/>
              <a:t> </a:t>
            </a:r>
            <a:r>
              <a:rPr lang="en-US" sz="2400" dirty="0" err="1"/>
              <a:t>Internasional</a:t>
            </a:r>
            <a:r>
              <a:rPr lang="en-US" sz="2400" dirty="0"/>
              <a:t>) </a:t>
            </a:r>
            <a:r>
              <a:rPr lang="en-US" sz="2400" dirty="0" err="1"/>
              <a:t>ditetapkan</a:t>
            </a:r>
            <a:r>
              <a:rPr lang="en-US" sz="2400" dirty="0"/>
              <a:t> 7 </a:t>
            </a:r>
            <a:r>
              <a:rPr lang="en-US" sz="2400" dirty="0" err="1" smtClean="0"/>
              <a:t>besar</a:t>
            </a:r>
            <a:r>
              <a:rPr lang="id-ID" sz="2400" dirty="0" smtClean="0"/>
              <a:t>a</a:t>
            </a:r>
            <a:r>
              <a:rPr lang="en-US" sz="2400" dirty="0" smtClean="0"/>
              <a:t>n </a:t>
            </a:r>
            <a:r>
              <a:rPr lang="en-US" sz="2400" dirty="0" err="1"/>
              <a:t>pokok</a:t>
            </a:r>
            <a:r>
              <a:rPr lang="en-US" sz="2400" dirty="0"/>
              <a:t> </a:t>
            </a:r>
            <a:r>
              <a:rPr lang="en-US" sz="2400" dirty="0" err="1"/>
              <a:t>beserta</a:t>
            </a:r>
            <a:r>
              <a:rPr lang="en-US" sz="2400" dirty="0"/>
              <a:t> </a:t>
            </a:r>
            <a:r>
              <a:rPr lang="en-US" sz="2400" dirty="0" err="1"/>
              <a:t>satuannya</a:t>
            </a:r>
            <a:r>
              <a:rPr lang="en-US" sz="2400" dirty="0"/>
              <a:t> 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tabel</a:t>
            </a:r>
            <a:r>
              <a:rPr lang="en-US" sz="2400" dirty="0"/>
              <a:t> </a:t>
            </a:r>
            <a:r>
              <a:rPr lang="en-US" sz="2400" dirty="0" err="1"/>
              <a:t>dibawah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:</a:t>
            </a:r>
            <a:endParaRPr lang="id-ID" sz="2400" dirty="0"/>
          </a:p>
          <a:p>
            <a:endParaRPr lang="id-ID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244846"/>
              </p:ext>
            </p:extLst>
          </p:nvPr>
        </p:nvGraphicFramePr>
        <p:xfrm>
          <a:off x="1206499" y="3055777"/>
          <a:ext cx="8305801" cy="33831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0382"/>
                <a:gridCol w="2631941"/>
                <a:gridCol w="1852482"/>
                <a:gridCol w="1420996"/>
              </a:tblGrid>
              <a:tr h="4389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Besaran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Pokok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Satuan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Singkatan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effectLst/>
                        </a:rPr>
                        <a:t>Dimensi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Panjang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Meter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Massa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Kilo</a:t>
                      </a:r>
                      <a:r>
                        <a:rPr lang="id-ID" sz="1200" dirty="0" smtClean="0">
                          <a:effectLst/>
                        </a:rPr>
                        <a:t>gram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kg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Waktu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Sekon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Suhu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Kelvin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Kuat Arus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Ampere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θ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958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Intensitas Cahaya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Kandela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cd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Jumlah Zat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mol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mol</a:t>
                      </a:r>
                      <a:endParaRPr lang="id-ID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836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Besaran Turunan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303618"/>
            <a:ext cx="3531207" cy="48939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Turunan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yang </a:t>
            </a:r>
            <a:r>
              <a:rPr lang="en-US" sz="2400" dirty="0" err="1"/>
              <a:t>diturunkan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beberapa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pokok</a:t>
            </a:r>
            <a:r>
              <a:rPr lang="en-US" sz="2400" dirty="0"/>
              <a:t>.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contoh</a:t>
            </a:r>
            <a:r>
              <a:rPr lang="en-US" sz="2400" dirty="0"/>
              <a:t>, volume </a:t>
            </a:r>
            <a:r>
              <a:rPr lang="en-US" sz="2400" dirty="0" err="1"/>
              <a:t>sebuah</a:t>
            </a:r>
            <a:r>
              <a:rPr lang="en-US" sz="2400" dirty="0"/>
              <a:t> </a:t>
            </a:r>
            <a:r>
              <a:rPr lang="en-US" sz="2400" dirty="0" err="1"/>
              <a:t>balok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panjang</a:t>
            </a:r>
            <a:r>
              <a:rPr lang="en-US" sz="2400" dirty="0"/>
              <a:t> × </a:t>
            </a:r>
            <a:r>
              <a:rPr lang="en-US" sz="2400" dirty="0" err="1"/>
              <a:t>lebar</a:t>
            </a:r>
            <a:r>
              <a:rPr lang="en-US" sz="2400" dirty="0"/>
              <a:t> × </a:t>
            </a:r>
            <a:r>
              <a:rPr lang="en-US" sz="2400" dirty="0" err="1"/>
              <a:t>tinggi</a:t>
            </a:r>
            <a:r>
              <a:rPr lang="en-US" sz="2400" dirty="0" smtClean="0"/>
              <a:t>.</a:t>
            </a:r>
            <a:r>
              <a:rPr lang="id-ID" sz="2400" dirty="0" smtClean="0"/>
              <a:t> </a:t>
            </a:r>
            <a:r>
              <a:rPr lang="en-US" sz="2400" dirty="0" err="1" smtClean="0"/>
              <a:t>Panjang</a:t>
            </a:r>
            <a:r>
              <a:rPr lang="en-US" sz="2400" dirty="0"/>
              <a:t>, </a:t>
            </a:r>
            <a:r>
              <a:rPr lang="en-US" sz="2400" dirty="0" err="1"/>
              <a:t>lebar</a:t>
            </a:r>
            <a:r>
              <a:rPr lang="en-US" sz="2400" dirty="0"/>
              <a:t>,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pokok</a:t>
            </a:r>
            <a:r>
              <a:rPr lang="en-US" sz="2400" dirty="0"/>
              <a:t> yang </a:t>
            </a:r>
            <a:r>
              <a:rPr lang="en-US" sz="2400" dirty="0" err="1"/>
              <a:t>sama</a:t>
            </a:r>
            <a:r>
              <a:rPr lang="en-US" sz="2400" dirty="0"/>
              <a:t>. </a:t>
            </a:r>
            <a:endParaRPr lang="id-ID" sz="2400" dirty="0"/>
          </a:p>
          <a:p>
            <a:endParaRPr lang="id-ID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519503"/>
              </p:ext>
            </p:extLst>
          </p:nvPr>
        </p:nvGraphicFramePr>
        <p:xfrm>
          <a:off x="4330700" y="1438836"/>
          <a:ext cx="6731000" cy="4612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4896"/>
                <a:gridCol w="2041104"/>
                <a:gridCol w="2166219"/>
                <a:gridCol w="1008781"/>
              </a:tblGrid>
              <a:tr h="3822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Besaran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Turunan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Rumus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Satuan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Dimensi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3822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Luas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Panjang x lebar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 </a:t>
                      </a:r>
                      <a:r>
                        <a:rPr lang="en-GB" sz="1200" baseline="30000">
                          <a:effectLst/>
                        </a:rPr>
                        <a:t>2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[L]</a:t>
                      </a:r>
                      <a:r>
                        <a:rPr lang="en-GB" sz="1200" baseline="30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4336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Volum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Panjang</a:t>
                      </a:r>
                      <a:r>
                        <a:rPr lang="en-US" sz="1200" dirty="0">
                          <a:effectLst/>
                        </a:rPr>
                        <a:t> x </a:t>
                      </a:r>
                      <a:r>
                        <a:rPr lang="en-US" sz="1200" dirty="0" err="1">
                          <a:effectLst/>
                        </a:rPr>
                        <a:t>lebar</a:t>
                      </a:r>
                      <a:r>
                        <a:rPr lang="en-US" sz="1200" dirty="0">
                          <a:effectLst/>
                        </a:rPr>
                        <a:t> x </a:t>
                      </a:r>
                      <a:r>
                        <a:rPr lang="en-US" sz="1200" dirty="0" err="1">
                          <a:effectLst/>
                        </a:rPr>
                        <a:t>tinggi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 </a:t>
                      </a:r>
                      <a:r>
                        <a:rPr lang="id-ID" sz="1200" baseline="30000" dirty="0" smtClean="0">
                          <a:effectLst/>
                        </a:rPr>
                        <a:t>3</a:t>
                      </a:r>
                      <a:endParaRPr lang="id-ID" sz="1200" dirty="0">
                        <a:effectLst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[L]</a:t>
                      </a:r>
                      <a:r>
                        <a:rPr lang="en-GB" sz="1200" baseline="30000">
                          <a:effectLst/>
                        </a:rPr>
                        <a:t>3</a:t>
                      </a:r>
                      <a:r>
                        <a:rPr lang="en-GB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3822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Massa jenis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Massa : volum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kg/</a:t>
                      </a:r>
                      <a:r>
                        <a:rPr lang="en-GB" sz="1200">
                          <a:effectLst/>
                        </a:rPr>
                        <a:t>m </a:t>
                      </a:r>
                      <a:r>
                        <a:rPr lang="id-ID" sz="1200" baseline="30000">
                          <a:effectLst/>
                        </a:rPr>
                        <a:t>3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[m] [L]</a:t>
                      </a:r>
                      <a:r>
                        <a:rPr lang="en-US" sz="1200" baseline="30000">
                          <a:effectLst/>
                        </a:rPr>
                        <a:t>-3</a:t>
                      </a:r>
                      <a:r>
                        <a:rPr lang="en-US" sz="1200">
                          <a:effectLst/>
                        </a:rPr>
                        <a:t> 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4318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Kecepatan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Perpindahan</a:t>
                      </a:r>
                      <a:r>
                        <a:rPr lang="en-US" sz="1200" dirty="0">
                          <a:effectLst/>
                        </a:rPr>
                        <a:t> : </a:t>
                      </a:r>
                      <a:r>
                        <a:rPr lang="en-US" sz="1200" dirty="0" err="1">
                          <a:effectLst/>
                        </a:rPr>
                        <a:t>waktu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m/s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[L] [T]</a:t>
                      </a:r>
                      <a:r>
                        <a:rPr lang="en-US" sz="1200" baseline="30000" dirty="0">
                          <a:effectLst/>
                        </a:rPr>
                        <a:t>-1</a:t>
                      </a: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4567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Percepatan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Kecepatan : waktu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>
                          <a:effectLst/>
                        </a:rPr>
                        <a:t>m/s</a:t>
                      </a:r>
                      <a:r>
                        <a:rPr lang="id-ID" sz="1200" baseline="30000">
                          <a:effectLst/>
                        </a:rPr>
                        <a:t>2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[L] [T]</a:t>
                      </a:r>
                      <a:r>
                        <a:rPr lang="en-US" sz="1200" baseline="30000">
                          <a:effectLst/>
                        </a:rPr>
                        <a:t>-2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4458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Gaya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Massa x </a:t>
                      </a:r>
                      <a:r>
                        <a:rPr lang="en-US" sz="1200" dirty="0" err="1">
                          <a:effectLst/>
                        </a:rPr>
                        <a:t>percepatan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Newton (N) = kg.m/s</a:t>
                      </a:r>
                      <a:r>
                        <a:rPr lang="id-ID" sz="1200" baseline="30000" dirty="0">
                          <a:effectLst/>
                        </a:rPr>
                        <a:t>2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[M] [L] [T]</a:t>
                      </a:r>
                      <a:r>
                        <a:rPr lang="en-US" sz="1200" baseline="30000" dirty="0">
                          <a:effectLst/>
                        </a:rPr>
                        <a:t>-2</a:t>
                      </a:r>
                      <a:r>
                        <a:rPr lang="en-US" sz="1200" dirty="0">
                          <a:effectLst/>
                        </a:rPr>
                        <a:t>  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3960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Usaha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Gaya x perpindahan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Joule (J) = </a:t>
                      </a:r>
                      <a:r>
                        <a:rPr lang="id-ID" sz="1200" dirty="0" smtClean="0">
                          <a:effectLst/>
                        </a:rPr>
                        <a:t>kg</a:t>
                      </a:r>
                      <a:r>
                        <a:rPr lang="id-ID" sz="1200" dirty="0">
                          <a:effectLst/>
                        </a:rPr>
                        <a:t>.</a:t>
                      </a:r>
                      <a:r>
                        <a:rPr lang="en-GB" sz="1200" dirty="0">
                          <a:effectLst/>
                        </a:rPr>
                        <a:t> m </a:t>
                      </a:r>
                      <a:r>
                        <a:rPr lang="en-GB" sz="1200" baseline="30000" dirty="0">
                          <a:effectLst/>
                        </a:rPr>
                        <a:t>2</a:t>
                      </a:r>
                      <a:r>
                        <a:rPr lang="id-ID" sz="1200" dirty="0">
                          <a:effectLst/>
                        </a:rPr>
                        <a:t>/s</a:t>
                      </a:r>
                      <a:r>
                        <a:rPr lang="id-ID" sz="1200" baseline="30000" dirty="0">
                          <a:effectLst/>
                        </a:rPr>
                        <a:t>2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[M] [</a:t>
                      </a:r>
                      <a:r>
                        <a:rPr lang="id-ID" sz="1200">
                          <a:effectLst/>
                        </a:rPr>
                        <a:t>L</a:t>
                      </a:r>
                      <a:r>
                        <a:rPr lang="en-US" sz="1200">
                          <a:effectLst/>
                        </a:rPr>
                        <a:t>]</a:t>
                      </a:r>
                      <a:r>
                        <a:rPr lang="en-US" sz="1200" baseline="30000">
                          <a:effectLst/>
                        </a:rPr>
                        <a:t>2</a:t>
                      </a:r>
                      <a:r>
                        <a:rPr lang="en-US" sz="1200">
                          <a:effectLst/>
                        </a:rPr>
                        <a:t> [T]</a:t>
                      </a:r>
                      <a:r>
                        <a:rPr lang="en-US" sz="1200" baseline="30000">
                          <a:effectLst/>
                        </a:rPr>
                        <a:t>-2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Daya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Usaha : </a:t>
                      </a:r>
                      <a:r>
                        <a:rPr lang="en-US" sz="1200" dirty="0" err="1">
                          <a:effectLst/>
                        </a:rPr>
                        <a:t>waktu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Watt (W) = </a:t>
                      </a:r>
                      <a:r>
                        <a:rPr lang="id-ID" sz="1200" dirty="0" smtClean="0">
                          <a:effectLst/>
                        </a:rPr>
                        <a:t>kg.</a:t>
                      </a:r>
                      <a:r>
                        <a:rPr lang="en-GB" sz="1200" dirty="0" smtClean="0">
                          <a:effectLst/>
                        </a:rPr>
                        <a:t> m </a:t>
                      </a:r>
                      <a:r>
                        <a:rPr lang="en-GB" sz="1200" baseline="30000" dirty="0" smtClean="0">
                          <a:effectLst/>
                        </a:rPr>
                        <a:t>2</a:t>
                      </a:r>
                      <a:r>
                        <a:rPr lang="id-ID" sz="1200" dirty="0" smtClean="0">
                          <a:effectLst/>
                        </a:rPr>
                        <a:t>/s</a:t>
                      </a:r>
                      <a:r>
                        <a:rPr lang="id-ID" sz="1200" baseline="30000" dirty="0" smtClean="0">
                          <a:effectLst/>
                        </a:rPr>
                        <a:t>3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[M] [</a:t>
                      </a:r>
                      <a:r>
                        <a:rPr lang="id-ID" sz="1200" dirty="0">
                          <a:effectLst/>
                        </a:rPr>
                        <a:t>L</a:t>
                      </a:r>
                      <a:r>
                        <a:rPr lang="en-US" sz="1200" dirty="0">
                          <a:effectLst/>
                        </a:rPr>
                        <a:t>]</a:t>
                      </a:r>
                      <a:r>
                        <a:rPr lang="en-US" sz="1200" baseline="30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 [T]</a:t>
                      </a:r>
                      <a:r>
                        <a:rPr lang="en-US" sz="1200" baseline="30000" dirty="0">
                          <a:effectLst/>
                        </a:rPr>
                        <a:t>-</a:t>
                      </a:r>
                      <a:r>
                        <a:rPr lang="id-ID" sz="1200" baseline="30000" dirty="0" smtClean="0">
                          <a:effectLst/>
                        </a:rPr>
                        <a:t>3</a:t>
                      </a:r>
                      <a:r>
                        <a:rPr lang="en-US" sz="1200" dirty="0">
                          <a:effectLst/>
                        </a:rPr>
                        <a:t> 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  <a:tr h="4778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Tekanan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Gaya : </a:t>
                      </a:r>
                      <a:r>
                        <a:rPr lang="en-US" sz="1200" dirty="0" err="1">
                          <a:effectLst/>
                        </a:rPr>
                        <a:t>luas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Pascal (Pa) = N/m</a:t>
                      </a:r>
                      <a:r>
                        <a:rPr lang="id-ID" sz="1200" baseline="30000" dirty="0">
                          <a:effectLst/>
                        </a:rPr>
                        <a:t>2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[M] [</a:t>
                      </a:r>
                      <a:r>
                        <a:rPr lang="id-ID" sz="1200" dirty="0">
                          <a:effectLst/>
                        </a:rPr>
                        <a:t>L</a:t>
                      </a:r>
                      <a:r>
                        <a:rPr lang="en-US" sz="1200" dirty="0">
                          <a:effectLst/>
                        </a:rPr>
                        <a:t>]</a:t>
                      </a:r>
                      <a:r>
                        <a:rPr lang="id-ID" sz="1200" baseline="30000" dirty="0">
                          <a:effectLst/>
                        </a:rPr>
                        <a:t>-1</a:t>
                      </a:r>
                      <a:r>
                        <a:rPr lang="en-US" sz="1200" dirty="0">
                          <a:effectLst/>
                        </a:rPr>
                        <a:t> [T]</a:t>
                      </a:r>
                      <a:r>
                        <a:rPr lang="en-US" sz="1200" baseline="30000" dirty="0">
                          <a:effectLst/>
                        </a:rPr>
                        <a:t>-</a:t>
                      </a:r>
                      <a:r>
                        <a:rPr lang="en-US" sz="1200" baseline="30000" dirty="0" smtClean="0">
                          <a:effectLst/>
                        </a:rPr>
                        <a:t>2</a:t>
                      </a:r>
                      <a:endParaRPr lang="id-ID" sz="1200" dirty="0">
                        <a:effectLst/>
                      </a:endParaRPr>
                    </a:p>
                  </a:txBody>
                  <a:tcPr marL="52447" marR="52447" marT="0" marB="0"/>
                </a:tc>
              </a:tr>
              <a:tr h="4424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Momentum</a:t>
                      </a:r>
                      <a:endParaRPr lang="id-ID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Massa x </a:t>
                      </a:r>
                      <a:r>
                        <a:rPr lang="en-US" sz="1200" dirty="0" err="1">
                          <a:effectLst/>
                        </a:rPr>
                        <a:t>kecepatan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kg.m/s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[M] [L] [T]</a:t>
                      </a:r>
                      <a:r>
                        <a:rPr lang="en-US" sz="1200" baseline="30000" dirty="0">
                          <a:effectLst/>
                        </a:rPr>
                        <a:t>-1</a:t>
                      </a:r>
                      <a:endParaRPr lang="id-ID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447" marR="5244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360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Besaran Skalar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212" y="1494118"/>
            <a:ext cx="9996488" cy="37636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err="1"/>
              <a:t>Besaran</a:t>
            </a:r>
            <a:r>
              <a:rPr lang="en-US" sz="2800" dirty="0"/>
              <a:t> </a:t>
            </a:r>
            <a:r>
              <a:rPr lang="en-US" sz="2800" dirty="0" err="1"/>
              <a:t>skalar</a:t>
            </a:r>
            <a:r>
              <a:rPr lang="en-US" sz="2800" dirty="0"/>
              <a:t>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besaran</a:t>
            </a:r>
            <a:r>
              <a:rPr lang="en-US" sz="2800" dirty="0"/>
              <a:t> yang </a:t>
            </a:r>
            <a:r>
              <a:rPr lang="en-US" sz="2800" dirty="0" err="1"/>
              <a:t>hanya</a:t>
            </a:r>
            <a:r>
              <a:rPr lang="en-US" sz="2800" dirty="0"/>
              <a:t> </a:t>
            </a:r>
            <a:r>
              <a:rPr lang="en-US" sz="2800" dirty="0" err="1"/>
              <a:t>memiliki</a:t>
            </a:r>
            <a:r>
              <a:rPr lang="en-US" sz="2800" dirty="0"/>
              <a:t> </a:t>
            </a:r>
            <a:r>
              <a:rPr lang="en-US" sz="2800" dirty="0" err="1"/>
              <a:t>nilai</a:t>
            </a:r>
            <a:r>
              <a:rPr lang="en-US" sz="2800" dirty="0"/>
              <a:t>. </a:t>
            </a:r>
            <a:endParaRPr lang="id-ID" sz="2800" dirty="0" smtClean="0"/>
          </a:p>
          <a:p>
            <a:pPr marL="0" indent="0">
              <a:buNone/>
            </a:pPr>
            <a:r>
              <a:rPr lang="en-US" sz="2800" dirty="0" err="1" smtClean="0"/>
              <a:t>Contoh</a:t>
            </a:r>
            <a:r>
              <a:rPr lang="en-US" sz="2800" dirty="0" smtClean="0"/>
              <a:t> </a:t>
            </a:r>
            <a:r>
              <a:rPr lang="en-US" sz="2800" dirty="0" err="1"/>
              <a:t>besaran</a:t>
            </a:r>
            <a:r>
              <a:rPr lang="en-US" sz="2800" dirty="0"/>
              <a:t> </a:t>
            </a:r>
            <a:r>
              <a:rPr lang="en-US" sz="2800" dirty="0" err="1"/>
              <a:t>skalar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massa</a:t>
            </a:r>
            <a:r>
              <a:rPr lang="en-US" sz="2800" dirty="0" smtClean="0"/>
              <a:t>.</a:t>
            </a:r>
            <a:r>
              <a:rPr lang="id-ID" sz="2800" dirty="0" smtClean="0"/>
              <a:t> </a:t>
            </a:r>
            <a:endParaRPr lang="id-ID" sz="2800" dirty="0" smtClean="0"/>
          </a:p>
          <a:p>
            <a:pPr marL="0" indent="0">
              <a:buNone/>
            </a:pPr>
            <a:r>
              <a:rPr lang="en-US" sz="2800" dirty="0" err="1" smtClean="0"/>
              <a:t>Karena</a:t>
            </a:r>
            <a:r>
              <a:rPr lang="en-US" sz="2800" dirty="0" smtClean="0"/>
              <a:t> </a:t>
            </a:r>
            <a:r>
              <a:rPr lang="en-US" sz="2800" dirty="0" err="1"/>
              <a:t>menimbang</a:t>
            </a:r>
            <a:r>
              <a:rPr lang="en-US" sz="2800" dirty="0"/>
              <a:t> </a:t>
            </a:r>
            <a:r>
              <a:rPr lang="en-US" sz="2800" dirty="0" err="1"/>
              <a:t>masa</a:t>
            </a:r>
            <a:r>
              <a:rPr lang="en-US" sz="2800" dirty="0"/>
              <a:t> </a:t>
            </a:r>
            <a:r>
              <a:rPr lang="en-US" sz="2800" dirty="0" err="1"/>
              <a:t>benda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perlu</a:t>
            </a:r>
            <a:r>
              <a:rPr lang="en-US" sz="2800" dirty="0"/>
              <a:t> </a:t>
            </a:r>
            <a:r>
              <a:rPr lang="en-US" sz="2800" dirty="0" err="1"/>
              <a:t>mencari</a:t>
            </a:r>
            <a:r>
              <a:rPr lang="en-US" sz="2800" dirty="0"/>
              <a:t> </a:t>
            </a:r>
            <a:r>
              <a:rPr lang="en-US" sz="2800" dirty="0" err="1"/>
              <a:t>arah</a:t>
            </a:r>
            <a:r>
              <a:rPr lang="en-US" sz="2800" dirty="0"/>
              <a:t> </a:t>
            </a:r>
            <a:r>
              <a:rPr lang="en-US" sz="2800" dirty="0" err="1"/>
              <a:t>dari</a:t>
            </a:r>
            <a:r>
              <a:rPr lang="en-US" sz="2800" dirty="0"/>
              <a:t> </a:t>
            </a:r>
            <a:r>
              <a:rPr lang="en-US" sz="2800" dirty="0" err="1"/>
              <a:t>massa</a:t>
            </a:r>
            <a:r>
              <a:rPr lang="en-US" sz="2800" dirty="0"/>
              <a:t> </a:t>
            </a:r>
            <a:r>
              <a:rPr lang="en-US" sz="2800" dirty="0" err="1"/>
              <a:t>tersebut</a:t>
            </a:r>
            <a:r>
              <a:rPr lang="en-US" sz="2800" dirty="0"/>
              <a:t>,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tetapi</a:t>
            </a:r>
            <a:r>
              <a:rPr lang="en-US" sz="2800" dirty="0"/>
              <a:t> yang </a:t>
            </a:r>
            <a:r>
              <a:rPr lang="en-US" sz="2800" dirty="0" err="1"/>
              <a:t>dicari</a:t>
            </a:r>
            <a:r>
              <a:rPr lang="en-US" sz="2800" dirty="0"/>
              <a:t> </a:t>
            </a:r>
            <a:r>
              <a:rPr lang="en-US" sz="2800" dirty="0" err="1"/>
              <a:t>hanya</a:t>
            </a:r>
            <a:r>
              <a:rPr lang="en-US" sz="2800" dirty="0"/>
              <a:t> </a:t>
            </a:r>
            <a:r>
              <a:rPr lang="en-US" sz="2800" dirty="0" err="1"/>
              <a:t>nilainya</a:t>
            </a:r>
            <a:r>
              <a:rPr lang="en-US" sz="2800" dirty="0"/>
              <a:t> </a:t>
            </a:r>
            <a:r>
              <a:rPr lang="en-US" sz="2800" dirty="0" err="1"/>
              <a:t>saja</a:t>
            </a:r>
            <a:r>
              <a:rPr lang="en-US" sz="2800" dirty="0"/>
              <a:t>. </a:t>
            </a:r>
            <a:r>
              <a:rPr lang="en-US" sz="2800" dirty="0" err="1"/>
              <a:t>Jadi</a:t>
            </a:r>
            <a:r>
              <a:rPr lang="en-US" sz="2800" dirty="0"/>
              <a:t> </a:t>
            </a:r>
            <a:r>
              <a:rPr lang="en-US" sz="2800" dirty="0" err="1"/>
              <a:t>menimbang</a:t>
            </a:r>
            <a:r>
              <a:rPr lang="en-US" sz="2800" dirty="0"/>
              <a:t> </a:t>
            </a:r>
            <a:r>
              <a:rPr lang="en-US" sz="2800" dirty="0" err="1"/>
              <a:t>massa</a:t>
            </a:r>
            <a:r>
              <a:rPr lang="en-US" sz="2800" dirty="0"/>
              <a:t> </a:t>
            </a:r>
            <a:r>
              <a:rPr lang="en-US" sz="2800" dirty="0" err="1"/>
              <a:t>hanya</a:t>
            </a:r>
            <a:r>
              <a:rPr lang="en-US" sz="2800" dirty="0"/>
              <a:t>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menghasilkan</a:t>
            </a:r>
            <a:r>
              <a:rPr lang="en-US" sz="2800" dirty="0"/>
              <a:t> </a:t>
            </a:r>
            <a:r>
              <a:rPr lang="en-US" sz="2800" dirty="0" err="1"/>
              <a:t>nilainya</a:t>
            </a:r>
            <a:r>
              <a:rPr lang="en-US" sz="2800" dirty="0"/>
              <a:t> </a:t>
            </a:r>
            <a:r>
              <a:rPr lang="en-US" sz="2800" dirty="0" err="1"/>
              <a:t>saja</a:t>
            </a:r>
            <a:r>
              <a:rPr lang="en-US" sz="2800" dirty="0"/>
              <a:t>, </a:t>
            </a:r>
            <a:r>
              <a:rPr lang="en-US" sz="2800" dirty="0" err="1"/>
              <a:t>misal</a:t>
            </a:r>
            <a:r>
              <a:rPr lang="en-US" sz="2800" dirty="0"/>
              <a:t> </a:t>
            </a:r>
            <a:r>
              <a:rPr lang="en-US" sz="2800" dirty="0" err="1"/>
              <a:t>massa</a:t>
            </a:r>
            <a:r>
              <a:rPr lang="en-US" sz="2800" dirty="0"/>
              <a:t> BUDI 45 kg, </a:t>
            </a:r>
            <a:r>
              <a:rPr lang="en-US" sz="2800" dirty="0" err="1"/>
              <a:t>berarti</a:t>
            </a:r>
            <a:r>
              <a:rPr lang="en-US" sz="2800" dirty="0"/>
              <a:t>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massa</a:t>
            </a:r>
            <a:r>
              <a:rPr lang="en-US" sz="2800" dirty="0"/>
              <a:t> </a:t>
            </a:r>
            <a:r>
              <a:rPr lang="en-US" sz="2800" dirty="0" err="1"/>
              <a:t>nya</a:t>
            </a:r>
            <a:r>
              <a:rPr lang="en-US" sz="2800" dirty="0"/>
              <a:t>  45 kg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</a:t>
            </a:r>
            <a:r>
              <a:rPr lang="en-US" sz="2800" dirty="0" err="1"/>
              <a:t>memiliki</a:t>
            </a:r>
            <a:r>
              <a:rPr lang="en-US" sz="2800" dirty="0"/>
              <a:t> </a:t>
            </a:r>
            <a:r>
              <a:rPr lang="en-US" sz="2800" dirty="0" err="1" smtClean="0"/>
              <a:t>arah</a:t>
            </a:r>
            <a:r>
              <a:rPr lang="id-ID" sz="2800" dirty="0" smtClean="0"/>
              <a:t>.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1074749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Besaran Vektor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3912" y="1417918"/>
            <a:ext cx="9399587" cy="30016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err="1"/>
              <a:t>Besaran</a:t>
            </a:r>
            <a:r>
              <a:rPr lang="en-US" sz="2800" dirty="0"/>
              <a:t> </a:t>
            </a:r>
            <a:r>
              <a:rPr lang="en-US" sz="2800" dirty="0" err="1"/>
              <a:t>vektor</a:t>
            </a:r>
            <a:r>
              <a:rPr lang="en-US" sz="2800" dirty="0"/>
              <a:t> </a:t>
            </a:r>
            <a:r>
              <a:rPr lang="en-US" sz="2800" dirty="0" err="1"/>
              <a:t>merupakan</a:t>
            </a:r>
            <a:r>
              <a:rPr lang="en-US" sz="2800" dirty="0"/>
              <a:t> </a:t>
            </a:r>
            <a:r>
              <a:rPr lang="en-US" sz="2800" dirty="0" err="1"/>
              <a:t>besaran</a:t>
            </a:r>
            <a:r>
              <a:rPr lang="en-US" sz="2800" dirty="0"/>
              <a:t> yang </a:t>
            </a:r>
            <a:r>
              <a:rPr lang="en-US" sz="2800" dirty="0" err="1"/>
              <a:t>memiliki</a:t>
            </a:r>
            <a:r>
              <a:rPr lang="en-US" sz="2800" dirty="0"/>
              <a:t> </a:t>
            </a:r>
            <a:r>
              <a:rPr lang="en-US" sz="2800" dirty="0" err="1"/>
              <a:t>nilai</a:t>
            </a:r>
            <a:r>
              <a:rPr lang="en-US" sz="2800" dirty="0"/>
              <a:t> 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arah</a:t>
            </a:r>
            <a:r>
              <a:rPr lang="en-US" sz="2800" dirty="0"/>
              <a:t>. </a:t>
            </a:r>
            <a:endParaRPr lang="id-ID" sz="2800" dirty="0" smtClean="0"/>
          </a:p>
          <a:p>
            <a:pPr marL="0" indent="0">
              <a:buNone/>
            </a:pPr>
            <a:endParaRPr lang="id-ID" sz="2800" dirty="0"/>
          </a:p>
          <a:p>
            <a:pPr marL="0" indent="0">
              <a:buNone/>
            </a:pPr>
            <a:r>
              <a:rPr lang="en-US" sz="2800" dirty="0" err="1" smtClean="0"/>
              <a:t>Contohny</a:t>
            </a:r>
            <a:r>
              <a:rPr lang="id-ID" sz="2800" dirty="0" smtClean="0"/>
              <a:t>a</a:t>
            </a:r>
            <a:r>
              <a:rPr lang="en-US" sz="2800" dirty="0" smtClean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kecepatan</a:t>
            </a:r>
            <a:r>
              <a:rPr lang="en-US" sz="2800" dirty="0"/>
              <a:t>.”</a:t>
            </a:r>
            <a:r>
              <a:rPr lang="en-US" sz="2800" dirty="0" err="1"/>
              <a:t>Eka</a:t>
            </a:r>
            <a:r>
              <a:rPr lang="en-US" sz="2800" dirty="0"/>
              <a:t> </a:t>
            </a:r>
            <a:r>
              <a:rPr lang="en-US" sz="2800" dirty="0" err="1"/>
              <a:t>berjalan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kecepatan</a:t>
            </a:r>
            <a:r>
              <a:rPr lang="en-US" sz="2800" dirty="0"/>
              <a:t> 2 m/ s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kiri</a:t>
            </a:r>
            <a:r>
              <a:rPr lang="en-US" sz="2800" dirty="0"/>
              <a:t>.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kecepannya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2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arahnya</a:t>
            </a:r>
            <a:r>
              <a:rPr lang="en-US" sz="2800" dirty="0"/>
              <a:t> </a:t>
            </a:r>
            <a:r>
              <a:rPr lang="en-US" sz="2800" dirty="0" err="1"/>
              <a:t>adalah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kiri</a:t>
            </a:r>
            <a:r>
              <a:rPr lang="en-US" sz="2800" dirty="0" smtClean="0"/>
              <a:t>.</a:t>
            </a:r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101209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Pengukuran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1308100"/>
            <a:ext cx="8946541" cy="494029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d-ID" dirty="0"/>
              <a:t>Pengukuran merupakan kegiatan membandingkan suatu besaran yang diukur </a:t>
            </a:r>
            <a:r>
              <a:rPr lang="en-US" dirty="0" err="1"/>
              <a:t>dengan</a:t>
            </a:r>
            <a:r>
              <a:rPr lang="id-ID" dirty="0"/>
              <a:t> alat ukur yang digunakan sebagai satuan. Misalnya, kamu melakukan kegiatan pengukuran panjang meja dengan pensil. </a:t>
            </a:r>
            <a:endParaRPr lang="id-ID" dirty="0" smtClean="0"/>
          </a:p>
          <a:p>
            <a:pPr marL="0" indent="0">
              <a:buNone/>
            </a:pPr>
            <a:r>
              <a:rPr lang="id-ID" dirty="0" smtClean="0"/>
              <a:t>Macam-macam </a:t>
            </a:r>
            <a:r>
              <a:rPr lang="id-ID" dirty="0"/>
              <a:t>A</a:t>
            </a:r>
            <a:r>
              <a:rPr lang="id-ID" dirty="0" smtClean="0"/>
              <a:t>lat Ukur Panjang:</a:t>
            </a:r>
          </a:p>
          <a:p>
            <a:r>
              <a:rPr lang="id-ID" dirty="0" smtClean="0"/>
              <a:t>Mistar / Penggaris</a:t>
            </a:r>
          </a:p>
          <a:p>
            <a:r>
              <a:rPr lang="id-ID" dirty="0" smtClean="0"/>
              <a:t>Jangka Sorong</a:t>
            </a:r>
          </a:p>
          <a:p>
            <a:r>
              <a:rPr lang="id-ID" dirty="0" smtClean="0"/>
              <a:t>Mikrometer Sekrup</a:t>
            </a:r>
          </a:p>
          <a:p>
            <a:pPr marL="0" indent="0">
              <a:buNone/>
            </a:pPr>
            <a:r>
              <a:rPr lang="id-ID" dirty="0" smtClean="0"/>
              <a:t>Macam-macam Alat Ukur Massa:</a:t>
            </a:r>
          </a:p>
          <a:p>
            <a:r>
              <a:rPr lang="id-ID" dirty="0" smtClean="0"/>
              <a:t>Neraca Ohaus</a:t>
            </a:r>
          </a:p>
          <a:p>
            <a:r>
              <a:rPr lang="id-ID" dirty="0" smtClean="0"/>
              <a:t>Timbangan Berat Badan</a:t>
            </a:r>
          </a:p>
          <a:p>
            <a:pPr marL="0" indent="0">
              <a:buNone/>
            </a:pPr>
            <a:r>
              <a:rPr lang="id-ID" dirty="0" smtClean="0"/>
              <a:t>Alat Ukur Waktu</a:t>
            </a:r>
          </a:p>
          <a:p>
            <a:r>
              <a:rPr lang="id-ID" dirty="0" smtClean="0"/>
              <a:t>Stopwatch</a:t>
            </a:r>
          </a:p>
          <a:p>
            <a:r>
              <a:rPr lang="id-ID" dirty="0" smtClean="0"/>
              <a:t>Jam Tangan / Dinding, baik digital maupun analog</a:t>
            </a:r>
          </a:p>
          <a:p>
            <a:pPr marL="0" indent="0">
              <a:buNone/>
            </a:pPr>
            <a:r>
              <a:rPr lang="id-ID" dirty="0" smtClean="0"/>
              <a:t>Alat Ukur Suhu</a:t>
            </a:r>
          </a:p>
          <a:p>
            <a:r>
              <a:rPr lang="id-ID" dirty="0" smtClean="0"/>
              <a:t>Termometer Badan</a:t>
            </a:r>
          </a:p>
          <a:p>
            <a:r>
              <a:rPr lang="id-ID" dirty="0" smtClean="0"/>
              <a:t>Termometer Ruangan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206107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61</TotalTime>
  <Words>1105</Words>
  <Application>Microsoft Office PowerPoint</Application>
  <PresentationFormat>Widescreen</PresentationFormat>
  <Paragraphs>162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Century Gothic</vt:lpstr>
      <vt:lpstr>Times New Roman</vt:lpstr>
      <vt:lpstr>Wingdings 3</vt:lpstr>
      <vt:lpstr>Ion</vt:lpstr>
      <vt:lpstr>Besaran &amp; Pengukuran</vt:lpstr>
      <vt:lpstr>Pengertian</vt:lpstr>
      <vt:lpstr>Apa itu Besaran ?</vt:lpstr>
      <vt:lpstr>Besaran dibagi menjadi 2, yaitu</vt:lpstr>
      <vt:lpstr>Besaran Pokok</vt:lpstr>
      <vt:lpstr>Besaran Turunan</vt:lpstr>
      <vt:lpstr>Besaran Skalar</vt:lpstr>
      <vt:lpstr>Besaran Vektor</vt:lpstr>
      <vt:lpstr>Pengukuran</vt:lpstr>
      <vt:lpstr>Mistar / Penggaris</vt:lpstr>
      <vt:lpstr>Jangka Sorong</vt:lpstr>
      <vt:lpstr>Mikrometer Sekrup</vt:lpstr>
      <vt:lpstr>Pengukuran Massa</vt:lpstr>
      <vt:lpstr>Alat Ukur Waktu</vt:lpstr>
      <vt:lpstr>Alat Ukur Suhu</vt:lpstr>
      <vt:lpstr>Berikut ini adalah penetapan titik tetap pada skala termometer:</vt:lpstr>
      <vt:lpstr>Perbandingan skala antara temometer Celcius, termometer Reaumur,dan termometer Fahrenheit adalah</vt:lpstr>
      <vt:lpstr>Terimakasih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Besaran &amp; Pengukuran</dc:title>
  <dc:creator>asus</dc:creator>
  <cp:lastModifiedBy>asus</cp:lastModifiedBy>
  <cp:revision>9</cp:revision>
  <dcterms:created xsi:type="dcterms:W3CDTF">2018-10-31T00:20:10Z</dcterms:created>
  <dcterms:modified xsi:type="dcterms:W3CDTF">2018-11-08T01:28:17Z</dcterms:modified>
</cp:coreProperties>
</file>