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7" r:id="rId2"/>
    <p:sldId id="258" r:id="rId3"/>
    <p:sldId id="259" r:id="rId4"/>
    <p:sldId id="260" r:id="rId5"/>
    <p:sldId id="261" r:id="rId6"/>
    <p:sldId id="262" r:id="rId7"/>
    <p:sldId id="264" r:id="rId8"/>
    <p:sldId id="265" r:id="rId9"/>
    <p:sldId id="270" r:id="rId10"/>
    <p:sldId id="271" r:id="rId11"/>
    <p:sldId id="267" r:id="rId12"/>
    <p:sldId id="268" r:id="rId13"/>
    <p:sldId id="269" r:id="rId14"/>
    <p:sldId id="272" r:id="rId15"/>
    <p:sldId id="274" r:id="rId16"/>
    <p:sldId id="273" r:id="rId17"/>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816"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E22439-C040-4E44-A4F1-C59948134DDD}" type="datetimeFigureOut">
              <a:rPr lang="id-ID" smtClean="0"/>
              <a:pPr/>
              <a:t>26/09/2016</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93305B-D3EB-4D9F-AC4B-3B8DCAFE53E6}" type="slidenum">
              <a:rPr lang="id-ID" smtClean="0"/>
              <a:pPr/>
              <a:t>‹#›</a:t>
            </a:fld>
            <a:endParaRPr lang="id-ID"/>
          </a:p>
        </p:txBody>
      </p:sp>
    </p:spTree>
    <p:extLst>
      <p:ext uri="{BB962C8B-B14F-4D97-AF65-F5344CB8AC3E}">
        <p14:creationId xmlns:p14="http://schemas.microsoft.com/office/powerpoint/2010/main" val="3633034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1993305B-D3EB-4D9F-AC4B-3B8DCAFE53E6}" type="slidenum">
              <a:rPr lang="id-ID" smtClean="0"/>
              <a:pPr/>
              <a:t>4</a:t>
            </a:fld>
            <a:endParaRPr lang="id-ID"/>
          </a:p>
        </p:txBody>
      </p:sp>
    </p:spTree>
    <p:extLst>
      <p:ext uri="{BB962C8B-B14F-4D97-AF65-F5344CB8AC3E}">
        <p14:creationId xmlns:p14="http://schemas.microsoft.com/office/powerpoint/2010/main" val="3615924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1993305B-D3EB-4D9F-AC4B-3B8DCAFE53E6}" type="slidenum">
              <a:rPr lang="id-ID" smtClean="0"/>
              <a:pPr/>
              <a:t>11</a:t>
            </a:fld>
            <a:endParaRPr lang="id-ID"/>
          </a:p>
        </p:txBody>
      </p:sp>
    </p:spTree>
    <p:extLst>
      <p:ext uri="{BB962C8B-B14F-4D97-AF65-F5344CB8AC3E}">
        <p14:creationId xmlns:p14="http://schemas.microsoft.com/office/powerpoint/2010/main" val="1924222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1993305B-D3EB-4D9F-AC4B-3B8DCAFE53E6}" type="slidenum">
              <a:rPr lang="id-ID" smtClean="0"/>
              <a:pPr/>
              <a:t>16</a:t>
            </a:fld>
            <a:endParaRPr lang="id-ID"/>
          </a:p>
        </p:txBody>
      </p:sp>
    </p:spTree>
    <p:extLst>
      <p:ext uri="{BB962C8B-B14F-4D97-AF65-F5344CB8AC3E}">
        <p14:creationId xmlns:p14="http://schemas.microsoft.com/office/powerpoint/2010/main" val="1977821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86FE4E8-79F0-4208-A7CD-4B4A91C1DBFB}" type="datetimeFigureOut">
              <a:rPr lang="id-ID" smtClean="0"/>
              <a:pPr/>
              <a:t>26/09/2016</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A461F5AE-A34B-4F7A-82FA-67824CACD1F1}"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6FE4E8-79F0-4208-A7CD-4B4A91C1DBFB}" type="datetimeFigureOut">
              <a:rPr lang="id-ID" smtClean="0"/>
              <a:pPr/>
              <a:t>26/09/2016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461F5AE-A34B-4F7A-82FA-67824CACD1F1}"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86FE4E8-79F0-4208-A7CD-4B4A91C1DBFB}" type="datetimeFigureOut">
              <a:rPr lang="id-ID" smtClean="0"/>
              <a:pPr/>
              <a:t>26/09/2016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461F5AE-A34B-4F7A-82FA-67824CACD1F1}"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86FE4E8-79F0-4208-A7CD-4B4A91C1DBFB}" type="datetimeFigureOut">
              <a:rPr lang="id-ID" smtClean="0"/>
              <a:pPr/>
              <a:t>26/09/2016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461F5AE-A34B-4F7A-82FA-67824CACD1F1}"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86FE4E8-79F0-4208-A7CD-4B4A91C1DBFB}" type="datetimeFigureOut">
              <a:rPr lang="id-ID" smtClean="0"/>
              <a:pPr/>
              <a:t>26/09/2016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A461F5AE-A34B-4F7A-82FA-67824CACD1F1}"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86FE4E8-79F0-4208-A7CD-4B4A91C1DBFB}" type="datetimeFigureOut">
              <a:rPr lang="id-ID" smtClean="0"/>
              <a:pPr/>
              <a:t>26/09/2016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A461F5AE-A34B-4F7A-82FA-67824CACD1F1}"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6FE4E8-79F0-4208-A7CD-4B4A91C1DBFB}" type="datetimeFigureOut">
              <a:rPr lang="id-ID" smtClean="0"/>
              <a:pPr/>
              <a:t>26/09/2016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A461F5AE-A34B-4F7A-82FA-67824CACD1F1}"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86FE4E8-79F0-4208-A7CD-4B4A91C1DBFB}" type="datetimeFigureOut">
              <a:rPr lang="id-ID" smtClean="0"/>
              <a:pPr/>
              <a:t>26/09/2016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461F5AE-A34B-4F7A-82FA-67824CACD1F1}"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86FE4E8-79F0-4208-A7CD-4B4A91C1DBFB}" type="datetimeFigureOut">
              <a:rPr lang="id-ID" smtClean="0"/>
              <a:pPr/>
              <a:t>26/09/2016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077200" y="6356350"/>
            <a:ext cx="609600" cy="365125"/>
          </a:xfrm>
        </p:spPr>
        <p:txBody>
          <a:bodyPr/>
          <a:lstStyle/>
          <a:p>
            <a:fld id="{A461F5AE-A34B-4F7A-82FA-67824CACD1F1}" type="slidenum">
              <a:rPr lang="id-ID" smtClean="0"/>
              <a:pPr/>
              <a:t>‹#›</a:t>
            </a:fld>
            <a:endParaRPr lang="id-ID"/>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6FE4E8-79F0-4208-A7CD-4B4A91C1DBFB}" type="datetimeFigureOut">
              <a:rPr lang="id-ID" smtClean="0"/>
              <a:pPr/>
              <a:t>26/09/2016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461F5AE-A34B-4F7A-82FA-67824CACD1F1}"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6FE4E8-79F0-4208-A7CD-4B4A91C1DBFB}" type="datetimeFigureOut">
              <a:rPr lang="id-ID" smtClean="0"/>
              <a:pPr/>
              <a:t>26/09/2016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461F5AE-A34B-4F7A-82FA-67824CACD1F1}"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86FE4E8-79F0-4208-A7CD-4B4A91C1DBFB}" type="datetimeFigureOut">
              <a:rPr lang="id-ID" smtClean="0"/>
              <a:pPr/>
              <a:t>26/09/2016</a:t>
            </a:fld>
            <a:endParaRPr lang="id-ID"/>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61F5AE-A34B-4F7A-82FA-67824CACD1F1}" type="slidenum">
              <a:rPr lang="id-ID" smtClean="0"/>
              <a:pPr/>
              <a:t>‹#›</a:t>
            </a:fld>
            <a:endParaRPr lang="id-ID"/>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Word_Document1.docx"/></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package" Target="../embeddings/Microsoft_Word_Document2.docx"/></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package" Target="../embeddings/Microsoft_Word_Document3.docx"/></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5.emf"/><Relationship Id="rId5" Type="http://schemas.openxmlformats.org/officeDocument/2006/relationships/package" Target="../embeddings/Microsoft_Word_Document4.docx"/><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6.emf"/><Relationship Id="rId4" Type="http://schemas.openxmlformats.org/officeDocument/2006/relationships/package" Target="../embeddings/Microsoft_Word_Document5.docx"/></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7.emf"/><Relationship Id="rId4" Type="http://schemas.openxmlformats.org/officeDocument/2006/relationships/package" Target="../embeddings/Microsoft_Word_Document6.docx"/></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7.vml"/><Relationship Id="rId5" Type="http://schemas.openxmlformats.org/officeDocument/2006/relationships/image" Target="../media/image8.emf"/><Relationship Id="rId4" Type="http://schemas.openxmlformats.org/officeDocument/2006/relationships/package" Target="../embeddings/Microsoft_Word_Document7.docx"/></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Word_Document8.docx"/><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9.vml"/><Relationship Id="rId5" Type="http://schemas.openxmlformats.org/officeDocument/2006/relationships/image" Target="../media/image10.emf"/><Relationship Id="rId4" Type="http://schemas.openxmlformats.org/officeDocument/2006/relationships/package" Target="../embeddings/Microsoft_Word_Document9.docx"/></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image" Target="../media/image11.emf"/><Relationship Id="rId5" Type="http://schemas.openxmlformats.org/officeDocument/2006/relationships/package" Target="../embeddings/Microsoft_Word_Document10.docx"/><Relationship Id="rId4"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image" Target="../media/image12.emf"/><Relationship Id="rId4" Type="http://schemas.openxmlformats.org/officeDocument/2006/relationships/package" Target="../embeddings/Microsoft_Word_Document11.docx"/></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85794"/>
            <a:ext cx="8305800" cy="632666"/>
          </a:xfrm>
        </p:spPr>
        <p:txBody>
          <a:bodyPr>
            <a:noAutofit/>
          </a:bodyPr>
          <a:lstStyle/>
          <a:p>
            <a:r>
              <a:rPr lang="id-ID" sz="4000" dirty="0" smtClean="0"/>
              <a:t>Pengujian Hipotesis Beda Dua Rata-rata</a:t>
            </a:r>
            <a:endParaRPr lang="id-ID" sz="4000" dirty="0"/>
          </a:p>
        </p:txBody>
      </p:sp>
      <p:graphicFrame>
        <p:nvGraphicFramePr>
          <p:cNvPr id="3" name="Object 2"/>
          <p:cNvGraphicFramePr>
            <a:graphicFrameLocks noChangeAspect="1"/>
          </p:cNvGraphicFramePr>
          <p:nvPr/>
        </p:nvGraphicFramePr>
        <p:xfrm>
          <a:off x="361950" y="1409722"/>
          <a:ext cx="7599363" cy="5233988"/>
        </p:xfrm>
        <a:graphic>
          <a:graphicData uri="http://schemas.openxmlformats.org/presentationml/2006/ole">
            <mc:AlternateContent xmlns:mc="http://schemas.openxmlformats.org/markup-compatibility/2006">
              <mc:Choice xmlns:v="urn:schemas-microsoft-com:vml" Requires="v">
                <p:oleObj spid="_x0000_s1027" name="Document" r:id="rId4" imgW="7800958" imgH="5370233" progId="Word.Document.12">
                  <p:embed/>
                </p:oleObj>
              </mc:Choice>
              <mc:Fallback>
                <p:oleObj name="Document" r:id="rId4" imgW="7800958" imgH="5370233" progId="Word.Documen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950" y="1409722"/>
                        <a:ext cx="7599363" cy="5233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nvGraphicFramePr>
        <p:xfrm>
          <a:off x="914400" y="1009650"/>
          <a:ext cx="7883525" cy="6904038"/>
        </p:xfrm>
        <a:graphic>
          <a:graphicData uri="http://schemas.openxmlformats.org/presentationml/2006/ole">
            <mc:AlternateContent xmlns:mc="http://schemas.openxmlformats.org/markup-compatibility/2006">
              <mc:Choice xmlns:v="urn:schemas-microsoft-com:vml" Requires="v">
                <p:oleObj spid="_x0000_s2051" name="Document" r:id="rId4" imgW="7955550" imgH="6968092" progId="Word.Document.12">
                  <p:embed/>
                </p:oleObj>
              </mc:Choice>
              <mc:Fallback>
                <p:oleObj name="Document" r:id="rId4" imgW="7955550" imgH="6968092" progId="Word.Documen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009650"/>
                        <a:ext cx="7883525" cy="6904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nvGraphicFramePr>
        <p:xfrm>
          <a:off x="850900" y="930275"/>
          <a:ext cx="7772400" cy="5233988"/>
        </p:xfrm>
        <a:graphic>
          <a:graphicData uri="http://schemas.openxmlformats.org/presentationml/2006/ole">
            <mc:AlternateContent xmlns:mc="http://schemas.openxmlformats.org/markup-compatibility/2006">
              <mc:Choice xmlns:v="urn:schemas-microsoft-com:vml" Requires="v">
                <p:oleObj spid="_x0000_s3075" name="Document" r:id="rId4" imgW="7849966" imgH="5276284" progId="Word.Document.12">
                  <p:embed/>
                </p:oleObj>
              </mc:Choice>
              <mc:Fallback>
                <p:oleObj name="Document" r:id="rId4" imgW="7849966" imgH="5276284" progId="Word.Documen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0900" y="930275"/>
                        <a:ext cx="7772400" cy="5233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nvGraphicFramePr>
        <p:xfrm>
          <a:off x="900113" y="1382713"/>
          <a:ext cx="7248525" cy="4046537"/>
        </p:xfrm>
        <a:graphic>
          <a:graphicData uri="http://schemas.openxmlformats.org/presentationml/2006/ole">
            <mc:AlternateContent xmlns:mc="http://schemas.openxmlformats.org/markup-compatibility/2006">
              <mc:Choice xmlns:v="urn:schemas-microsoft-com:vml" Requires="v">
                <p:oleObj spid="_x0000_s4099" name="Document" r:id="rId5" imgW="7258264" imgH="4045943" progId="Word.Document.12">
                  <p:embed/>
                </p:oleObj>
              </mc:Choice>
              <mc:Fallback>
                <p:oleObj name="Document" r:id="rId5" imgW="7258264" imgH="4045943" progId="Word.Document.12">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0113" y="1382713"/>
                        <a:ext cx="7248525" cy="4046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Contoh: </a:t>
            </a:r>
            <a:endParaRPr lang="id-ID" dirty="0"/>
          </a:p>
        </p:txBody>
      </p:sp>
      <p:sp>
        <p:nvSpPr>
          <p:cNvPr id="3" name="TextBox 2"/>
          <p:cNvSpPr txBox="1"/>
          <p:nvPr/>
        </p:nvSpPr>
        <p:spPr>
          <a:xfrm>
            <a:off x="500034" y="1785926"/>
            <a:ext cx="8001056" cy="3970318"/>
          </a:xfrm>
          <a:prstGeom prst="rect">
            <a:avLst/>
          </a:prstGeom>
          <a:noFill/>
        </p:spPr>
        <p:txBody>
          <a:bodyPr wrap="square" rtlCol="0">
            <a:spAutoFit/>
          </a:bodyPr>
          <a:lstStyle/>
          <a:p>
            <a:pPr algn="just"/>
            <a:r>
              <a:rPr lang="id-ID" sz="2800" dirty="0" smtClean="0"/>
              <a:t>Seseorang berpendapat bahwa rata-rata jam kerja buruh di daerah A dan B sama,  dengan alternatif A lebih besar dari pada B. Untuk  itu, diambil sampel dikedua daerah, masing-masing 100 dan 70 dengan rata-rata dan simpangan baku 38 dan 9 jam per minggu serta  35 dan 7 jam per minggu. </a:t>
            </a:r>
            <a:r>
              <a:rPr lang="id-ID" sz="2800" dirty="0"/>
              <a:t>U</a:t>
            </a:r>
            <a:r>
              <a:rPr lang="id-ID" sz="2800" dirty="0" smtClean="0"/>
              <a:t>jilah pendapat tersebut dengan taraf nyata 5%!. (varians/simpangan baku kedua populasi sama besar ).</a:t>
            </a:r>
            <a:endParaRPr lang="id-ID"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367458"/>
          </a:xfrm>
        </p:spPr>
        <p:txBody>
          <a:bodyPr>
            <a:normAutofit fontScale="90000"/>
          </a:bodyPr>
          <a:lstStyle/>
          <a:p>
            <a:r>
              <a:rPr lang="id-ID" dirty="0" smtClean="0"/>
              <a:t>b. Sampel Kecil </a:t>
            </a:r>
            <a:endParaRPr lang="id-ID" dirty="0"/>
          </a:p>
        </p:txBody>
      </p:sp>
      <p:graphicFrame>
        <p:nvGraphicFramePr>
          <p:cNvPr id="3" name="Object 2"/>
          <p:cNvGraphicFramePr>
            <a:graphicFrameLocks noChangeAspect="1"/>
          </p:cNvGraphicFramePr>
          <p:nvPr/>
        </p:nvGraphicFramePr>
        <p:xfrm>
          <a:off x="568325" y="930275"/>
          <a:ext cx="8007350" cy="5991225"/>
        </p:xfrm>
        <a:graphic>
          <a:graphicData uri="http://schemas.openxmlformats.org/presentationml/2006/ole">
            <mc:AlternateContent xmlns:mc="http://schemas.openxmlformats.org/markup-compatibility/2006">
              <mc:Choice xmlns:v="urn:schemas-microsoft-com:vml" Requires="v">
                <p:oleObj spid="_x0000_s5123" name="Document" r:id="rId4" imgW="7835913" imgH="5849699" progId="Word.Document.12">
                  <p:embed/>
                </p:oleObj>
              </mc:Choice>
              <mc:Fallback>
                <p:oleObj name="Document" r:id="rId4" imgW="7835913" imgH="5849699" progId="Word.Documen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325" y="930275"/>
                        <a:ext cx="8007350" cy="5991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nvGraphicFramePr>
        <p:xfrm>
          <a:off x="788988" y="220663"/>
          <a:ext cx="7772400" cy="8370887"/>
        </p:xfrm>
        <a:graphic>
          <a:graphicData uri="http://schemas.openxmlformats.org/presentationml/2006/ole">
            <mc:AlternateContent xmlns:mc="http://schemas.openxmlformats.org/markup-compatibility/2006">
              <mc:Choice xmlns:v="urn:schemas-microsoft-com:vml" Requires="v">
                <p:oleObj spid="_x0000_s20483" name="Document" r:id="rId4" imgW="7847444" imgH="8434207" progId="Word.Document.12">
                  <p:embed/>
                </p:oleObj>
              </mc:Choice>
              <mc:Fallback>
                <p:oleObj name="Document" r:id="rId4" imgW="7847444" imgH="8434207" progId="Word.Documen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8988" y="220663"/>
                        <a:ext cx="7772400" cy="83708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nvGraphicFramePr>
        <p:xfrm>
          <a:off x="882650" y="71414"/>
          <a:ext cx="7472363" cy="7189787"/>
        </p:xfrm>
        <a:graphic>
          <a:graphicData uri="http://schemas.openxmlformats.org/presentationml/2006/ole">
            <mc:AlternateContent xmlns:mc="http://schemas.openxmlformats.org/markup-compatibility/2006">
              <mc:Choice xmlns:v="urn:schemas-microsoft-com:vml" Requires="v">
                <p:oleObj spid="_x0000_s21507" name="Document" r:id="rId4" imgW="7555196" imgH="7240581" progId="Word.Document.12">
                  <p:embed/>
                </p:oleObj>
              </mc:Choice>
              <mc:Fallback>
                <p:oleObj name="Document" r:id="rId4" imgW="7555196" imgH="7240581" progId="Word.Documen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2650" y="71414"/>
                        <a:ext cx="7472363" cy="7189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4270644713"/>
              </p:ext>
            </p:extLst>
          </p:nvPr>
        </p:nvGraphicFramePr>
        <p:xfrm>
          <a:off x="822325" y="800100"/>
          <a:ext cx="7818438" cy="5921375"/>
        </p:xfrm>
        <a:graphic>
          <a:graphicData uri="http://schemas.openxmlformats.org/presentationml/2006/ole">
            <mc:AlternateContent xmlns:mc="http://schemas.openxmlformats.org/markup-compatibility/2006">
              <mc:Choice xmlns:v="urn:schemas-microsoft-com:vml" Requires="v">
                <p:oleObj spid="_x0000_s25603" name="Document" r:id="rId3" imgW="7990496" imgH="6024521" progId="Word.Document.12">
                  <p:embed/>
                </p:oleObj>
              </mc:Choice>
              <mc:Fallback>
                <p:oleObj name="Document" r:id="rId3" imgW="7990496" imgH="6024521" progId="Word.Document.12">
                  <p:embed/>
                  <p:pic>
                    <p:nvPicPr>
                      <p:cNvPr id="0" name="Picture 2"/>
                      <p:cNvPicPr>
                        <a:picLocks noChangeAspect="1" noChangeArrowheads="1"/>
                      </p:cNvPicPr>
                      <p:nvPr/>
                    </p:nvPicPr>
                    <p:blipFill>
                      <a:blip r:embed="rId4"/>
                      <a:srcRect/>
                      <a:stretch>
                        <a:fillRect/>
                      </a:stretch>
                    </p:blipFill>
                    <p:spPr bwMode="auto">
                      <a:xfrm>
                        <a:off x="822325" y="800100"/>
                        <a:ext cx="7818438" cy="5921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nvGraphicFramePr>
        <p:xfrm>
          <a:off x="866775" y="1387475"/>
          <a:ext cx="7867650" cy="4035425"/>
        </p:xfrm>
        <a:graphic>
          <a:graphicData uri="http://schemas.openxmlformats.org/presentationml/2006/ole">
            <mc:AlternateContent xmlns:mc="http://schemas.openxmlformats.org/markup-compatibility/2006">
              <mc:Choice xmlns:v="urn:schemas-microsoft-com:vml" Requires="v">
                <p:oleObj spid="_x0000_s26627" name="Document" r:id="rId4" imgW="7879155" imgH="4063221" progId="Word.Document.12">
                  <p:embed/>
                </p:oleObj>
              </mc:Choice>
              <mc:Fallback>
                <p:oleObj name="Document" r:id="rId4" imgW="7879155" imgH="4063221" progId="Word.Documen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6775" y="1387475"/>
                        <a:ext cx="7867650" cy="4035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nvGraphicFramePr>
        <p:xfrm>
          <a:off x="900113" y="1382713"/>
          <a:ext cx="7248525" cy="4046537"/>
        </p:xfrm>
        <a:graphic>
          <a:graphicData uri="http://schemas.openxmlformats.org/presentationml/2006/ole">
            <mc:AlternateContent xmlns:mc="http://schemas.openxmlformats.org/markup-compatibility/2006">
              <mc:Choice xmlns:v="urn:schemas-microsoft-com:vml" Requires="v">
                <p:oleObj spid="_x0000_s22531" name="Document" r:id="rId5" imgW="7258264" imgH="4045943" progId="Word.Document.12">
                  <p:embed/>
                </p:oleObj>
              </mc:Choice>
              <mc:Fallback>
                <p:oleObj name="Document" r:id="rId5" imgW="7258264" imgH="4045943" progId="Word.Document.12">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0113" y="1382713"/>
                        <a:ext cx="7248525" cy="4046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Contoh:</a:t>
            </a:r>
            <a:endParaRPr lang="id-ID" dirty="0"/>
          </a:p>
        </p:txBody>
      </p:sp>
      <p:sp>
        <p:nvSpPr>
          <p:cNvPr id="3" name="TextBox 2"/>
          <p:cNvSpPr txBox="1"/>
          <p:nvPr/>
        </p:nvSpPr>
        <p:spPr>
          <a:xfrm>
            <a:off x="642910" y="2143116"/>
            <a:ext cx="8001056" cy="3785652"/>
          </a:xfrm>
          <a:prstGeom prst="rect">
            <a:avLst/>
          </a:prstGeom>
          <a:noFill/>
        </p:spPr>
        <p:txBody>
          <a:bodyPr wrap="square" rtlCol="0">
            <a:spAutoFit/>
          </a:bodyPr>
          <a:lstStyle/>
          <a:p>
            <a:pPr algn="just"/>
            <a:r>
              <a:rPr lang="id-ID" sz="2400" dirty="0" smtClean="0"/>
              <a:t>Sebuah perusahaan mengadakan pelatihan teknik pemasaran. Sampel sebanyak 12 orang dengnn metode biasa dan 10 orang dengan metode terprogram. Pada akhir pelatihan diberikan evaluasi dengan materi yang sama. Kelas pertama mencapai rata-rata 80 dengan simpangan baku 4 dan kelas kedua nilai rata-rata 75 dengan simpangan baku 4,5.  Ujilah hipotesis kedua metode pelatihan, dengan alternatif keduanya tidak sama, gunakan taraf nyata 10 %! Asumsikan kedua populasi menghampiri distribusi normal dengan varians yang sama.</a:t>
            </a:r>
            <a:endParaRPr lang="id-ID"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305800" cy="714372"/>
          </a:xfrm>
        </p:spPr>
        <p:txBody>
          <a:bodyPr>
            <a:normAutofit fontScale="90000"/>
          </a:bodyPr>
          <a:lstStyle/>
          <a:p>
            <a:r>
              <a:rPr lang="id-ID" dirty="0" smtClean="0"/>
              <a:t>Contoh  Soal:</a:t>
            </a:r>
            <a:endParaRPr lang="id-ID" dirty="0"/>
          </a:p>
        </p:txBody>
      </p:sp>
      <p:sp>
        <p:nvSpPr>
          <p:cNvPr id="3" name="TextBox 2"/>
          <p:cNvSpPr txBox="1"/>
          <p:nvPr/>
        </p:nvSpPr>
        <p:spPr>
          <a:xfrm>
            <a:off x="357158" y="1214422"/>
            <a:ext cx="8215370" cy="1938992"/>
          </a:xfrm>
          <a:prstGeom prst="rect">
            <a:avLst/>
          </a:prstGeom>
          <a:noFill/>
        </p:spPr>
        <p:txBody>
          <a:bodyPr wrap="square" rtlCol="0">
            <a:spAutoFit/>
          </a:bodyPr>
          <a:lstStyle/>
          <a:p>
            <a:pPr algn="just"/>
            <a:r>
              <a:rPr lang="id-ID" sz="2400" dirty="0" smtClean="0"/>
              <a:t>Untuk mengetahui apakah keanggotaan dalam organisasi mahasiswa memiliki akibat baik atau buruk terhadap prestasi  akademik sesorang, diadakan penelitian mengenai mutu rata-rata prestasi akademik. Berikut ini data selama periode 5 tahun.</a:t>
            </a:r>
            <a:endParaRPr lang="id-ID" sz="2400" dirty="0"/>
          </a:p>
        </p:txBody>
      </p:sp>
      <p:graphicFrame>
        <p:nvGraphicFramePr>
          <p:cNvPr id="4" name="Table 3"/>
          <p:cNvGraphicFramePr>
            <a:graphicFrameLocks noGrp="1"/>
          </p:cNvGraphicFramePr>
          <p:nvPr/>
        </p:nvGraphicFramePr>
        <p:xfrm>
          <a:off x="1785918" y="3286124"/>
          <a:ext cx="5572162" cy="1483360"/>
        </p:xfrm>
        <a:graphic>
          <a:graphicData uri="http://schemas.openxmlformats.org/drawingml/2006/table">
            <a:tbl>
              <a:tblPr firstRow="1" bandRow="1">
                <a:tableStyleId>{7DF18680-E054-41AD-8BC1-D1AEF772440D}</a:tableStyleId>
              </a:tblPr>
              <a:tblGrid>
                <a:gridCol w="2275952"/>
                <a:gridCol w="575530"/>
                <a:gridCol w="601688"/>
                <a:gridCol w="863293"/>
                <a:gridCol w="541319"/>
                <a:gridCol w="714380"/>
              </a:tblGrid>
              <a:tr h="370840">
                <a:tc>
                  <a:txBody>
                    <a:bodyPr/>
                    <a:lstStyle/>
                    <a:p>
                      <a:endParaRPr lang="id-ID" dirty="0"/>
                    </a:p>
                  </a:txBody>
                  <a:tcPr/>
                </a:tc>
                <a:tc gridSpan="5">
                  <a:txBody>
                    <a:bodyPr/>
                    <a:lstStyle/>
                    <a:p>
                      <a:pPr algn="ctr"/>
                      <a:r>
                        <a:rPr lang="id-ID" dirty="0" smtClean="0"/>
                        <a:t>Tahun</a:t>
                      </a:r>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r>
              <a:tr h="370840">
                <a:tc>
                  <a:txBody>
                    <a:bodyPr/>
                    <a:lstStyle/>
                    <a:p>
                      <a:endParaRPr lang="id-ID" dirty="0"/>
                    </a:p>
                  </a:txBody>
                  <a:tcPr/>
                </a:tc>
                <a:tc>
                  <a:txBody>
                    <a:bodyPr/>
                    <a:lstStyle/>
                    <a:p>
                      <a:r>
                        <a:rPr lang="id-ID" dirty="0" smtClean="0"/>
                        <a:t>1</a:t>
                      </a:r>
                      <a:endParaRPr lang="id-ID" dirty="0"/>
                    </a:p>
                  </a:txBody>
                  <a:tcPr/>
                </a:tc>
                <a:tc>
                  <a:txBody>
                    <a:bodyPr/>
                    <a:lstStyle/>
                    <a:p>
                      <a:r>
                        <a:rPr lang="id-ID" dirty="0" smtClean="0"/>
                        <a:t>2</a:t>
                      </a:r>
                      <a:endParaRPr lang="id-ID" dirty="0"/>
                    </a:p>
                  </a:txBody>
                  <a:tcPr/>
                </a:tc>
                <a:tc>
                  <a:txBody>
                    <a:bodyPr/>
                    <a:lstStyle/>
                    <a:p>
                      <a:r>
                        <a:rPr lang="id-ID" dirty="0" smtClean="0"/>
                        <a:t>3</a:t>
                      </a:r>
                      <a:endParaRPr lang="id-ID" dirty="0"/>
                    </a:p>
                  </a:txBody>
                  <a:tcPr/>
                </a:tc>
                <a:tc>
                  <a:txBody>
                    <a:bodyPr/>
                    <a:lstStyle/>
                    <a:p>
                      <a:r>
                        <a:rPr lang="id-ID" dirty="0" smtClean="0"/>
                        <a:t>4</a:t>
                      </a:r>
                      <a:endParaRPr lang="id-ID" dirty="0"/>
                    </a:p>
                  </a:txBody>
                  <a:tcPr/>
                </a:tc>
                <a:tc>
                  <a:txBody>
                    <a:bodyPr/>
                    <a:lstStyle/>
                    <a:p>
                      <a:r>
                        <a:rPr lang="id-ID" dirty="0" smtClean="0"/>
                        <a:t>5</a:t>
                      </a:r>
                      <a:endParaRPr lang="id-ID" dirty="0"/>
                    </a:p>
                  </a:txBody>
                  <a:tcPr/>
                </a:tc>
              </a:tr>
              <a:tr h="370840">
                <a:tc>
                  <a:txBody>
                    <a:bodyPr/>
                    <a:lstStyle/>
                    <a:p>
                      <a:r>
                        <a:rPr lang="id-ID" dirty="0" smtClean="0"/>
                        <a:t>Anggota</a:t>
                      </a:r>
                      <a:endParaRPr lang="id-ID" dirty="0"/>
                    </a:p>
                  </a:txBody>
                  <a:tcPr/>
                </a:tc>
                <a:tc>
                  <a:txBody>
                    <a:bodyPr/>
                    <a:lstStyle/>
                    <a:p>
                      <a:r>
                        <a:rPr lang="id-ID" dirty="0" smtClean="0"/>
                        <a:t>7</a:t>
                      </a:r>
                      <a:endParaRPr lang="id-ID" dirty="0"/>
                    </a:p>
                  </a:txBody>
                  <a:tcPr/>
                </a:tc>
                <a:tc>
                  <a:txBody>
                    <a:bodyPr/>
                    <a:lstStyle/>
                    <a:p>
                      <a:r>
                        <a:rPr lang="id-ID" dirty="0" smtClean="0"/>
                        <a:t>7</a:t>
                      </a:r>
                      <a:endParaRPr lang="id-ID" dirty="0"/>
                    </a:p>
                  </a:txBody>
                  <a:tcPr/>
                </a:tc>
                <a:tc>
                  <a:txBody>
                    <a:bodyPr/>
                    <a:lstStyle/>
                    <a:p>
                      <a:r>
                        <a:rPr lang="id-ID" dirty="0" smtClean="0"/>
                        <a:t>7,3</a:t>
                      </a:r>
                      <a:endParaRPr lang="id-ID" dirty="0"/>
                    </a:p>
                  </a:txBody>
                  <a:tcPr/>
                </a:tc>
                <a:tc>
                  <a:txBody>
                    <a:bodyPr/>
                    <a:lstStyle/>
                    <a:p>
                      <a:r>
                        <a:rPr lang="id-ID" dirty="0" smtClean="0"/>
                        <a:t>7,1</a:t>
                      </a:r>
                      <a:endParaRPr lang="id-ID" dirty="0"/>
                    </a:p>
                  </a:txBody>
                  <a:tcPr/>
                </a:tc>
                <a:tc>
                  <a:txBody>
                    <a:bodyPr/>
                    <a:lstStyle/>
                    <a:p>
                      <a:r>
                        <a:rPr lang="id-ID" dirty="0" smtClean="0"/>
                        <a:t>7,4</a:t>
                      </a:r>
                      <a:endParaRPr lang="id-ID" dirty="0"/>
                    </a:p>
                  </a:txBody>
                  <a:tcPr/>
                </a:tc>
              </a:tr>
              <a:tr h="370840">
                <a:tc>
                  <a:txBody>
                    <a:bodyPr/>
                    <a:lstStyle/>
                    <a:p>
                      <a:r>
                        <a:rPr lang="id-ID" dirty="0" smtClean="0"/>
                        <a:t>Bukan Anggota</a:t>
                      </a:r>
                      <a:endParaRPr lang="id-ID" dirty="0"/>
                    </a:p>
                  </a:txBody>
                  <a:tcPr/>
                </a:tc>
                <a:tc>
                  <a:txBody>
                    <a:bodyPr/>
                    <a:lstStyle/>
                    <a:p>
                      <a:r>
                        <a:rPr lang="id-ID" dirty="0" smtClean="0"/>
                        <a:t>7,2</a:t>
                      </a:r>
                      <a:endParaRPr lang="id-ID" dirty="0"/>
                    </a:p>
                  </a:txBody>
                  <a:tcPr/>
                </a:tc>
                <a:tc>
                  <a:txBody>
                    <a:bodyPr/>
                    <a:lstStyle/>
                    <a:p>
                      <a:r>
                        <a:rPr lang="id-ID" dirty="0" smtClean="0"/>
                        <a:t>6,9</a:t>
                      </a:r>
                      <a:endParaRPr lang="id-ID" dirty="0"/>
                    </a:p>
                  </a:txBody>
                  <a:tcPr/>
                </a:tc>
                <a:tc>
                  <a:txBody>
                    <a:bodyPr/>
                    <a:lstStyle/>
                    <a:p>
                      <a:r>
                        <a:rPr lang="id-ID" dirty="0" smtClean="0"/>
                        <a:t>7,5</a:t>
                      </a:r>
                      <a:endParaRPr lang="id-ID" dirty="0"/>
                    </a:p>
                  </a:txBody>
                  <a:tcPr/>
                </a:tc>
                <a:tc>
                  <a:txBody>
                    <a:bodyPr/>
                    <a:lstStyle/>
                    <a:p>
                      <a:r>
                        <a:rPr lang="id-ID" dirty="0" smtClean="0"/>
                        <a:t>7,3</a:t>
                      </a:r>
                      <a:endParaRPr lang="id-ID" dirty="0"/>
                    </a:p>
                  </a:txBody>
                  <a:tcPr/>
                </a:tc>
                <a:tc>
                  <a:txBody>
                    <a:bodyPr/>
                    <a:lstStyle/>
                    <a:p>
                      <a:r>
                        <a:rPr lang="id-ID" dirty="0" smtClean="0"/>
                        <a:t>7,4</a:t>
                      </a:r>
                      <a:endParaRPr lang="id-ID" dirty="0"/>
                    </a:p>
                  </a:txBody>
                  <a:tcPr/>
                </a:tc>
              </a:tr>
            </a:tbl>
          </a:graphicData>
        </a:graphic>
      </p:graphicFrame>
      <p:sp>
        <p:nvSpPr>
          <p:cNvPr id="5" name="TextBox 4"/>
          <p:cNvSpPr txBox="1"/>
          <p:nvPr/>
        </p:nvSpPr>
        <p:spPr>
          <a:xfrm>
            <a:off x="500034" y="5072074"/>
            <a:ext cx="7715304" cy="1200329"/>
          </a:xfrm>
          <a:prstGeom prst="rect">
            <a:avLst/>
          </a:prstGeom>
          <a:noFill/>
        </p:spPr>
        <p:txBody>
          <a:bodyPr wrap="square" rtlCol="0">
            <a:spAutoFit/>
          </a:bodyPr>
          <a:lstStyle/>
          <a:p>
            <a:pPr algn="just"/>
            <a:r>
              <a:rPr lang="id-ID" sz="2400" dirty="0" smtClean="0"/>
              <a:t>Ujilah pada taraf nyata 1% apakah keanggotaan dalam organisasi mahasiswa berakibat buruk  pada prestasi akademiknya dengan asumsi bahwa populasinya normal.</a:t>
            </a:r>
            <a:endParaRPr lang="id-ID"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305800" cy="785818"/>
          </a:xfrm>
        </p:spPr>
        <p:txBody>
          <a:bodyPr>
            <a:normAutofit fontScale="90000"/>
          </a:bodyPr>
          <a:lstStyle/>
          <a:p>
            <a:r>
              <a:rPr lang="id-ID" dirty="0" smtClean="0"/>
              <a:t>Latihan :</a:t>
            </a:r>
            <a:endParaRPr lang="id-ID" dirty="0"/>
          </a:p>
        </p:txBody>
      </p:sp>
      <p:sp>
        <p:nvSpPr>
          <p:cNvPr id="3" name="TextBox 2"/>
          <p:cNvSpPr txBox="1"/>
          <p:nvPr/>
        </p:nvSpPr>
        <p:spPr>
          <a:xfrm>
            <a:off x="285720" y="1214422"/>
            <a:ext cx="8358214" cy="4524315"/>
          </a:xfrm>
          <a:prstGeom prst="rect">
            <a:avLst/>
          </a:prstGeom>
          <a:noFill/>
        </p:spPr>
        <p:txBody>
          <a:bodyPr wrap="square" rtlCol="0">
            <a:spAutoFit/>
          </a:bodyPr>
          <a:lstStyle/>
          <a:p>
            <a:pPr algn="just"/>
            <a:r>
              <a:rPr lang="id-ID" sz="2400" dirty="0" smtClean="0"/>
              <a:t>Seorang manajer perusahaan mengirim 10 orang sekretaris untuk mengikuti kursus mengetik, dengan maksud mengefektifkan kerjanya. Kecepatan mengetik sebelum dan sesudah kursus dicatat untuk mengetahui apakah dengan kursus tersebut ada pengaruhnya terhadap kecepatan kerja sekretaris.pencatatan data kecepatan mengetik (per menit) sebelum dan sesudah kursus adalah:</a:t>
            </a:r>
          </a:p>
          <a:p>
            <a:pPr algn="just"/>
            <a:r>
              <a:rPr lang="id-ID" sz="2400" dirty="0" smtClean="0"/>
              <a:t>Setelah	: 75  66  98  81  72   65  67  77   91   78</a:t>
            </a:r>
          </a:p>
          <a:p>
            <a:pPr algn="just"/>
            <a:r>
              <a:rPr lang="id-ID" sz="2400" dirty="0" smtClean="0"/>
              <a:t>Sebelum	: 70  62  90  83  78  55   46  72   80  69</a:t>
            </a:r>
          </a:p>
          <a:p>
            <a:pPr algn="just"/>
            <a:r>
              <a:rPr lang="id-ID" sz="2400" dirty="0" smtClean="0"/>
              <a:t>Ujilah bahwa dengan adanya kursus cara mengetik para sekretaris tersebut menjadi lebih cepat, dengan taraf nyata 0,05.</a:t>
            </a:r>
            <a:endParaRPr lang="id-ID"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nvGraphicFramePr>
        <p:xfrm>
          <a:off x="1166813" y="962025"/>
          <a:ext cx="7378700" cy="5343525"/>
        </p:xfrm>
        <a:graphic>
          <a:graphicData uri="http://schemas.openxmlformats.org/presentationml/2006/ole">
            <mc:AlternateContent xmlns:mc="http://schemas.openxmlformats.org/markup-compatibility/2006">
              <mc:Choice xmlns:v="urn:schemas-microsoft-com:vml" Requires="v">
                <p:oleObj spid="_x0000_s28675" name="Document" r:id="rId4" imgW="7577178" imgH="5474621" progId="Word.Document.12">
                  <p:embed/>
                </p:oleObj>
              </mc:Choice>
              <mc:Fallback>
                <p:oleObj name="Document" r:id="rId4" imgW="7577178" imgH="5474621" progId="Word.Documen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6813" y="962025"/>
                        <a:ext cx="7378700" cy="5343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66"/>
            <a:ext cx="8305800" cy="867524"/>
          </a:xfrm>
        </p:spPr>
        <p:txBody>
          <a:bodyPr/>
          <a:lstStyle/>
          <a:p>
            <a:r>
              <a:rPr lang="id-ID" dirty="0" smtClean="0"/>
              <a:t>Latihan 2:</a:t>
            </a:r>
            <a:endParaRPr lang="id-ID" dirty="0"/>
          </a:p>
        </p:txBody>
      </p:sp>
      <p:sp>
        <p:nvSpPr>
          <p:cNvPr id="3" name="TextBox 2"/>
          <p:cNvSpPr txBox="1"/>
          <p:nvPr/>
        </p:nvSpPr>
        <p:spPr>
          <a:xfrm>
            <a:off x="500034" y="1214422"/>
            <a:ext cx="8143932" cy="1569660"/>
          </a:xfrm>
          <a:prstGeom prst="rect">
            <a:avLst/>
          </a:prstGeom>
          <a:noFill/>
        </p:spPr>
        <p:txBody>
          <a:bodyPr wrap="square" rtlCol="0">
            <a:spAutoFit/>
          </a:bodyPr>
          <a:lstStyle/>
          <a:p>
            <a:pPr algn="just"/>
            <a:r>
              <a:rPr lang="id-ID" sz="2400" dirty="0" smtClean="0"/>
              <a:t>Jumlah pengunjung ke Taman Mini Indonesia Indah pada bulan juli 1979 dari beberapa rombongan dan pencatatan pada Bulan juli tahun berikutnya juga dari beberapa rombongan adalah :</a:t>
            </a:r>
            <a:endParaRPr lang="id-ID" sz="2400" dirty="0"/>
          </a:p>
        </p:txBody>
      </p:sp>
      <p:graphicFrame>
        <p:nvGraphicFramePr>
          <p:cNvPr id="4" name="Table 3"/>
          <p:cNvGraphicFramePr>
            <a:graphicFrameLocks noGrp="1"/>
          </p:cNvGraphicFramePr>
          <p:nvPr/>
        </p:nvGraphicFramePr>
        <p:xfrm>
          <a:off x="666742" y="2830196"/>
          <a:ext cx="7691472" cy="1010920"/>
        </p:xfrm>
        <a:graphic>
          <a:graphicData uri="http://schemas.openxmlformats.org/drawingml/2006/table">
            <a:tbl>
              <a:tblPr firstRow="1" bandRow="1">
                <a:tableStyleId>{5940675A-B579-460E-94D1-54222C63F5DA}</a:tableStyleId>
              </a:tblPr>
              <a:tblGrid>
                <a:gridCol w="2032127"/>
                <a:gridCol w="859746"/>
                <a:gridCol w="859746"/>
                <a:gridCol w="859746"/>
                <a:gridCol w="859746"/>
                <a:gridCol w="703428"/>
                <a:gridCol w="781587"/>
                <a:gridCol w="735346"/>
              </a:tblGrid>
              <a:tr h="370840">
                <a:tc>
                  <a:txBody>
                    <a:bodyPr/>
                    <a:lstStyle/>
                    <a:p>
                      <a:r>
                        <a:rPr lang="id-ID" dirty="0" smtClean="0"/>
                        <a:t>Pengunjung</a:t>
                      </a:r>
                      <a:r>
                        <a:rPr lang="id-ID" baseline="0" dirty="0" smtClean="0"/>
                        <a:t>  1979</a:t>
                      </a:r>
                      <a:endParaRPr lang="id-ID" dirty="0"/>
                    </a:p>
                  </a:txBody>
                  <a:tcPr/>
                </a:tc>
                <a:tc>
                  <a:txBody>
                    <a:bodyPr/>
                    <a:lstStyle/>
                    <a:p>
                      <a:pPr marL="0" indent="0"/>
                      <a:r>
                        <a:rPr lang="id-ID" dirty="0" smtClean="0"/>
                        <a:t>397</a:t>
                      </a:r>
                      <a:endParaRPr lang="id-ID" dirty="0"/>
                    </a:p>
                  </a:txBody>
                  <a:tcPr/>
                </a:tc>
                <a:tc>
                  <a:txBody>
                    <a:bodyPr/>
                    <a:lstStyle/>
                    <a:p>
                      <a:r>
                        <a:rPr lang="id-ID" dirty="0" smtClean="0"/>
                        <a:t>286</a:t>
                      </a:r>
                      <a:endParaRPr lang="id-ID" dirty="0"/>
                    </a:p>
                  </a:txBody>
                  <a:tcPr/>
                </a:tc>
                <a:tc>
                  <a:txBody>
                    <a:bodyPr/>
                    <a:lstStyle/>
                    <a:p>
                      <a:r>
                        <a:rPr lang="id-ID" dirty="0" smtClean="0"/>
                        <a:t>268</a:t>
                      </a:r>
                      <a:endParaRPr lang="id-ID" dirty="0"/>
                    </a:p>
                  </a:txBody>
                  <a:tcPr/>
                </a:tc>
                <a:tc>
                  <a:txBody>
                    <a:bodyPr/>
                    <a:lstStyle/>
                    <a:p>
                      <a:r>
                        <a:rPr lang="id-ID" dirty="0" smtClean="0"/>
                        <a:t>254</a:t>
                      </a:r>
                      <a:endParaRPr lang="id-ID" dirty="0"/>
                    </a:p>
                  </a:txBody>
                  <a:tcPr/>
                </a:tc>
                <a:tc>
                  <a:txBody>
                    <a:bodyPr/>
                    <a:lstStyle/>
                    <a:p>
                      <a:r>
                        <a:rPr lang="id-ID" dirty="0" smtClean="0"/>
                        <a:t>571</a:t>
                      </a:r>
                      <a:endParaRPr lang="id-ID" dirty="0"/>
                    </a:p>
                  </a:txBody>
                  <a:tcPr/>
                </a:tc>
                <a:tc>
                  <a:txBody>
                    <a:bodyPr/>
                    <a:lstStyle/>
                    <a:p>
                      <a:r>
                        <a:rPr lang="id-ID" dirty="0" smtClean="0"/>
                        <a:t>604</a:t>
                      </a:r>
                      <a:endParaRPr lang="id-ID" dirty="0"/>
                    </a:p>
                  </a:txBody>
                  <a:tcPr/>
                </a:tc>
                <a:tc>
                  <a:txBody>
                    <a:bodyPr/>
                    <a:lstStyle/>
                    <a:p>
                      <a:r>
                        <a:rPr lang="id-ID" dirty="0" smtClean="0"/>
                        <a:t>384</a:t>
                      </a:r>
                      <a:endParaRPr lang="id-ID"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Pengunjung</a:t>
                      </a:r>
                      <a:r>
                        <a:rPr lang="id-ID" baseline="0" dirty="0" smtClean="0"/>
                        <a:t>  1980</a:t>
                      </a:r>
                      <a:endParaRPr lang="id-ID" dirty="0" smtClean="0"/>
                    </a:p>
                    <a:p>
                      <a:endParaRPr lang="id-ID" dirty="0"/>
                    </a:p>
                  </a:txBody>
                  <a:tcPr/>
                </a:tc>
                <a:tc>
                  <a:txBody>
                    <a:bodyPr/>
                    <a:lstStyle/>
                    <a:p>
                      <a:r>
                        <a:rPr lang="id-ID" dirty="0" smtClean="0"/>
                        <a:t>314</a:t>
                      </a:r>
                      <a:endParaRPr lang="id-ID" dirty="0"/>
                    </a:p>
                  </a:txBody>
                  <a:tcPr/>
                </a:tc>
                <a:tc>
                  <a:txBody>
                    <a:bodyPr/>
                    <a:lstStyle/>
                    <a:p>
                      <a:r>
                        <a:rPr lang="id-ID" dirty="0" smtClean="0"/>
                        <a:t>257</a:t>
                      </a:r>
                      <a:endParaRPr lang="id-ID" dirty="0"/>
                    </a:p>
                  </a:txBody>
                  <a:tcPr/>
                </a:tc>
                <a:tc>
                  <a:txBody>
                    <a:bodyPr/>
                    <a:lstStyle/>
                    <a:p>
                      <a:r>
                        <a:rPr lang="id-ID" dirty="0" smtClean="0"/>
                        <a:t>278</a:t>
                      </a:r>
                      <a:endParaRPr lang="id-ID" dirty="0"/>
                    </a:p>
                  </a:txBody>
                  <a:tcPr/>
                </a:tc>
                <a:tc>
                  <a:txBody>
                    <a:bodyPr/>
                    <a:lstStyle/>
                    <a:p>
                      <a:r>
                        <a:rPr lang="id-ID" dirty="0" smtClean="0"/>
                        <a:t>252</a:t>
                      </a:r>
                      <a:endParaRPr lang="id-ID" dirty="0"/>
                    </a:p>
                  </a:txBody>
                  <a:tcPr/>
                </a:tc>
                <a:tc>
                  <a:txBody>
                    <a:bodyPr/>
                    <a:lstStyle/>
                    <a:p>
                      <a:r>
                        <a:rPr lang="id-ID" dirty="0" smtClean="0"/>
                        <a:t>613</a:t>
                      </a:r>
                      <a:endParaRPr lang="id-ID" dirty="0"/>
                    </a:p>
                  </a:txBody>
                  <a:tcPr/>
                </a:tc>
                <a:tc>
                  <a:txBody>
                    <a:bodyPr/>
                    <a:lstStyle/>
                    <a:p>
                      <a:r>
                        <a:rPr lang="id-ID" dirty="0" smtClean="0"/>
                        <a:t>646</a:t>
                      </a:r>
                      <a:endParaRPr lang="id-ID" dirty="0"/>
                    </a:p>
                  </a:txBody>
                  <a:tcPr/>
                </a:tc>
                <a:tc>
                  <a:txBody>
                    <a:bodyPr/>
                    <a:lstStyle/>
                    <a:p>
                      <a:r>
                        <a:rPr lang="id-ID" dirty="0" smtClean="0"/>
                        <a:t>253</a:t>
                      </a:r>
                      <a:endParaRPr lang="id-ID" dirty="0"/>
                    </a:p>
                  </a:txBody>
                  <a:tcPr/>
                </a:tc>
              </a:tr>
            </a:tbl>
          </a:graphicData>
        </a:graphic>
      </p:graphicFrame>
      <p:sp>
        <p:nvSpPr>
          <p:cNvPr id="5" name="TextBox 4"/>
          <p:cNvSpPr txBox="1"/>
          <p:nvPr/>
        </p:nvSpPr>
        <p:spPr>
          <a:xfrm>
            <a:off x="714348" y="4286256"/>
            <a:ext cx="7715304" cy="830997"/>
          </a:xfrm>
          <a:prstGeom prst="rect">
            <a:avLst/>
          </a:prstGeom>
          <a:noFill/>
        </p:spPr>
        <p:txBody>
          <a:bodyPr wrap="square" rtlCol="0">
            <a:spAutoFit/>
          </a:bodyPr>
          <a:lstStyle/>
          <a:p>
            <a:r>
              <a:rPr lang="id-ID" sz="2400" dirty="0" smtClean="0"/>
              <a:t>Ujilah apakah ada perbedaan jumlah pengunjung tahun 1979 dan tahun 1980 pada tarf nyata  1 %.</a:t>
            </a:r>
            <a:endParaRPr lang="id-ID" sz="2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1248</TotalTime>
  <Words>358</Words>
  <Application>Microsoft Office PowerPoint</Application>
  <PresentationFormat>On-screen Show (4:3)</PresentationFormat>
  <Paragraphs>54</Paragraphs>
  <Slides>16</Slides>
  <Notes>3</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16</vt:i4>
      </vt:variant>
    </vt:vector>
  </HeadingPairs>
  <TitlesOfParts>
    <vt:vector size="22" baseType="lpstr">
      <vt:lpstr>Calibri</vt:lpstr>
      <vt:lpstr>Constantia</vt:lpstr>
      <vt:lpstr>Wingdings 2</vt:lpstr>
      <vt:lpstr>Flow</vt:lpstr>
      <vt:lpstr>Document</vt:lpstr>
      <vt:lpstr>Microsoft Word Document</vt:lpstr>
      <vt:lpstr>Pengujian Hipotesis Beda Dua Rata-rata</vt:lpstr>
      <vt:lpstr>PowerPoint Presentation</vt:lpstr>
      <vt:lpstr>PowerPoint Presentation</vt:lpstr>
      <vt:lpstr>PowerPoint Presentation</vt:lpstr>
      <vt:lpstr>Contoh: </vt:lpstr>
      <vt:lpstr>b. Sampel Kecil </vt:lpstr>
      <vt:lpstr>PowerPoint Presentation</vt:lpstr>
      <vt:lpstr>PowerPoint Presentation</vt:lpstr>
      <vt:lpstr>PowerPoint Presentation</vt:lpstr>
      <vt:lpstr>PowerPoint Presentation</vt:lpstr>
      <vt:lpstr>PowerPoint Presentation</vt:lpstr>
      <vt:lpstr>Contoh:</vt:lpstr>
      <vt:lpstr>Contoh  Soal:</vt:lpstr>
      <vt:lpstr>Latihan :</vt:lpstr>
      <vt:lpstr>PowerPoint Presentation</vt:lpstr>
      <vt:lpstr>Latihan 2:</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Pengujian Hipotesis Beda Dua Rata-rata</dc:title>
  <dc:creator>user</dc:creator>
  <cp:lastModifiedBy>Ali Shodiqin</cp:lastModifiedBy>
  <cp:revision>76</cp:revision>
  <dcterms:created xsi:type="dcterms:W3CDTF">2011-03-19T00:51:22Z</dcterms:created>
  <dcterms:modified xsi:type="dcterms:W3CDTF">2016-09-26T06:52:39Z</dcterms:modified>
</cp:coreProperties>
</file>